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09" r:id="rId1"/>
    <p:sldMasterId id="2147483721" r:id="rId2"/>
  </p:sldMasterIdLst>
  <p:notesMasterIdLst>
    <p:notesMasterId r:id="rId24"/>
  </p:notesMasterIdLst>
  <p:sldIdLst>
    <p:sldId id="256" r:id="rId3"/>
    <p:sldId id="257" r:id="rId4"/>
    <p:sldId id="258" r:id="rId5"/>
    <p:sldId id="268" r:id="rId6"/>
    <p:sldId id="269" r:id="rId7"/>
    <p:sldId id="277" r:id="rId8"/>
    <p:sldId id="278" r:id="rId9"/>
    <p:sldId id="270" r:id="rId10"/>
    <p:sldId id="279" r:id="rId11"/>
    <p:sldId id="274" r:id="rId12"/>
    <p:sldId id="285" r:id="rId13"/>
    <p:sldId id="286" r:id="rId14"/>
    <p:sldId id="273" r:id="rId15"/>
    <p:sldId id="287" r:id="rId16"/>
    <p:sldId id="284" r:id="rId17"/>
    <p:sldId id="283" r:id="rId18"/>
    <p:sldId id="282" r:id="rId19"/>
    <p:sldId id="289" r:id="rId20"/>
    <p:sldId id="281" r:id="rId21"/>
    <p:sldId id="290" r:id="rId22"/>
    <p:sldId id="276"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2FF2D3D-EB44-4CBA-8317-20B74A653FEB}" type="datetimeFigureOut">
              <a:rPr lang="en-US" smtClean="0"/>
              <a:t>9/29/2020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119F4C6-E02F-41A6-BCC4-F1AB918A3B14}" type="slidenum">
              <a:rPr lang="en-US" smtClean="0"/>
              <a:t>‹#›</a:t>
            </a:fld>
            <a:endParaRPr lang="en-US"/>
          </a:p>
        </p:txBody>
      </p:sp>
    </p:spTree>
    <p:extLst>
      <p:ext uri="{BB962C8B-B14F-4D97-AF65-F5344CB8AC3E}">
        <p14:creationId xmlns:p14="http://schemas.microsoft.com/office/powerpoint/2010/main" val="342936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FA3613-8DA5-4366-9C18-5035EAD08CB0}" type="datetime1">
              <a:rPr lang="en-US" smtClean="0"/>
              <a:t>9/29/2020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545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88A1BF-4A17-4C49-B3E2-31840B55312C}" type="datetime1">
              <a:rPr lang="en-US" smtClean="0"/>
              <a:t>9/29/2020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5066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51E282-2175-4290-A84B-2FA2AB0951D9}" type="datetime1">
              <a:rPr lang="en-US" smtClean="0"/>
              <a:t>9/29/2020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49911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728C4-444F-4ED1-86B1-FAAC43AE16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607143-64E7-4D90-8099-7EBDA09FF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81F7E5-3C46-4202-B3AB-C3F392196570}"/>
              </a:ext>
            </a:extLst>
          </p:cNvPr>
          <p:cNvSpPr>
            <a:spLocks noGrp="1"/>
          </p:cNvSpPr>
          <p:nvPr>
            <p:ph type="dt" sz="half" idx="10"/>
          </p:nvPr>
        </p:nvSpPr>
        <p:spPr/>
        <p:txBody>
          <a:bodyPr/>
          <a:lstStyle/>
          <a:p>
            <a:fld id="{23B33445-1DD4-4FDA-B552-DD6AE0BAD367}" type="datetime1">
              <a:rPr lang="en-US" smtClean="0"/>
              <a:t>9/29/2020</a:t>
            </a:fld>
            <a:endParaRPr lang="en-US"/>
          </a:p>
        </p:txBody>
      </p:sp>
      <p:sp>
        <p:nvSpPr>
          <p:cNvPr id="5" name="Footer Placeholder 4">
            <a:extLst>
              <a:ext uri="{FF2B5EF4-FFF2-40B4-BE49-F238E27FC236}">
                <a16:creationId xmlns:a16="http://schemas.microsoft.com/office/drawing/2014/main" id="{31F1DE51-6BF5-4733-982C-88F937EEBF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F4B09-1012-4AC8-989E-288341D06135}"/>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2407333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F97A6-6564-4CC4-840E-947358439C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BE0B5-DCBB-486B-86C3-2FD57CB7216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B8E390-2BA6-48C5-9442-FC33DAAED2EC}"/>
              </a:ext>
            </a:extLst>
          </p:cNvPr>
          <p:cNvSpPr>
            <a:spLocks noGrp="1"/>
          </p:cNvSpPr>
          <p:nvPr>
            <p:ph type="dt" sz="half" idx="10"/>
          </p:nvPr>
        </p:nvSpPr>
        <p:spPr/>
        <p:txBody>
          <a:bodyPr/>
          <a:lstStyle/>
          <a:p>
            <a:fld id="{CB674829-B929-4885-BE61-93CEB4A946F2}" type="datetime1">
              <a:rPr lang="en-US" smtClean="0"/>
              <a:t>9/29/2020</a:t>
            </a:fld>
            <a:endParaRPr lang="en-US"/>
          </a:p>
        </p:txBody>
      </p:sp>
      <p:sp>
        <p:nvSpPr>
          <p:cNvPr id="5" name="Footer Placeholder 4">
            <a:extLst>
              <a:ext uri="{FF2B5EF4-FFF2-40B4-BE49-F238E27FC236}">
                <a16:creationId xmlns:a16="http://schemas.microsoft.com/office/drawing/2014/main" id="{824A2842-78E3-42A1-A753-7FAA799E1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9C23C1-A068-463E-AAE1-B61D2D81217B}"/>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3226005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E8323-37B5-4077-BE5E-38F0566AE0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ECDFFE-8E68-41EC-BC6A-ECE7CF374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92E1941-B334-489D-A6E4-AC814502107F}"/>
              </a:ext>
            </a:extLst>
          </p:cNvPr>
          <p:cNvSpPr>
            <a:spLocks noGrp="1"/>
          </p:cNvSpPr>
          <p:nvPr>
            <p:ph type="dt" sz="half" idx="10"/>
          </p:nvPr>
        </p:nvSpPr>
        <p:spPr/>
        <p:txBody>
          <a:bodyPr/>
          <a:lstStyle/>
          <a:p>
            <a:fld id="{010F8410-339C-453C-89A3-1C543C238C14}" type="datetime1">
              <a:rPr lang="en-US" smtClean="0"/>
              <a:t>9/29/2020</a:t>
            </a:fld>
            <a:endParaRPr lang="en-US"/>
          </a:p>
        </p:txBody>
      </p:sp>
      <p:sp>
        <p:nvSpPr>
          <p:cNvPr id="5" name="Footer Placeholder 4">
            <a:extLst>
              <a:ext uri="{FF2B5EF4-FFF2-40B4-BE49-F238E27FC236}">
                <a16:creationId xmlns:a16="http://schemas.microsoft.com/office/drawing/2014/main" id="{A753C6D9-E60E-46A3-A686-06AD758460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13CB56-CDF8-4463-96B2-76C85E498CAB}"/>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2450712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22146-6F1A-4259-B1B0-3EC3BA4922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5518FC-9686-4644-A77F-2C2D708B764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0167BF-3A80-40D9-ACD0-0F91F315547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CC5118-6E58-437D-8F22-C0989EB7E00B}"/>
              </a:ext>
            </a:extLst>
          </p:cNvPr>
          <p:cNvSpPr>
            <a:spLocks noGrp="1"/>
          </p:cNvSpPr>
          <p:nvPr>
            <p:ph type="dt" sz="half" idx="10"/>
          </p:nvPr>
        </p:nvSpPr>
        <p:spPr/>
        <p:txBody>
          <a:bodyPr/>
          <a:lstStyle/>
          <a:p>
            <a:fld id="{DCAF940C-F69F-4257-9E10-A7607773B307}" type="datetime1">
              <a:rPr lang="en-US" smtClean="0"/>
              <a:t>9/29/2020</a:t>
            </a:fld>
            <a:endParaRPr lang="en-US"/>
          </a:p>
        </p:txBody>
      </p:sp>
      <p:sp>
        <p:nvSpPr>
          <p:cNvPr id="6" name="Footer Placeholder 5">
            <a:extLst>
              <a:ext uri="{FF2B5EF4-FFF2-40B4-BE49-F238E27FC236}">
                <a16:creationId xmlns:a16="http://schemas.microsoft.com/office/drawing/2014/main" id="{6494CCC7-ED55-4EF5-82D5-0F317E3735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ED072-BA8E-46BE-A011-6496A3084270}"/>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1261030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935F1-48D9-4041-A7FC-27AC2BC5C2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764FFF-7EDA-4687-BDCF-ACED4D74E3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52C82F-CD4B-453A-9927-CAA8568F518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548A058-8034-4C71-8656-9430AE60EC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339AB9E-1A64-4422-AA6E-39951FF521D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48EF6F-EEDD-4FE1-B374-A1598CD9478F}"/>
              </a:ext>
            </a:extLst>
          </p:cNvPr>
          <p:cNvSpPr>
            <a:spLocks noGrp="1"/>
          </p:cNvSpPr>
          <p:nvPr>
            <p:ph type="dt" sz="half" idx="10"/>
          </p:nvPr>
        </p:nvSpPr>
        <p:spPr/>
        <p:txBody>
          <a:bodyPr/>
          <a:lstStyle/>
          <a:p>
            <a:fld id="{D94DF864-3023-4B1C-8C98-3D7092107221}" type="datetime1">
              <a:rPr lang="en-US" smtClean="0"/>
              <a:t>9/29/2020</a:t>
            </a:fld>
            <a:endParaRPr lang="en-US"/>
          </a:p>
        </p:txBody>
      </p:sp>
      <p:sp>
        <p:nvSpPr>
          <p:cNvPr id="8" name="Footer Placeholder 7">
            <a:extLst>
              <a:ext uri="{FF2B5EF4-FFF2-40B4-BE49-F238E27FC236}">
                <a16:creationId xmlns:a16="http://schemas.microsoft.com/office/drawing/2014/main" id="{0CBEA0E7-0547-440D-8323-56F2778552C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FFAAE39-699E-4433-93B1-684755F3CCE6}"/>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421399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467C6-B52A-4D2A-B07E-F90884F9216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EF0C1B-89C6-4CD8-8C61-3DF5E3C4DA76}"/>
              </a:ext>
            </a:extLst>
          </p:cNvPr>
          <p:cNvSpPr>
            <a:spLocks noGrp="1"/>
          </p:cNvSpPr>
          <p:nvPr>
            <p:ph type="dt" sz="half" idx="10"/>
          </p:nvPr>
        </p:nvSpPr>
        <p:spPr/>
        <p:txBody>
          <a:bodyPr/>
          <a:lstStyle/>
          <a:p>
            <a:fld id="{AFA4B938-0C0A-4774-A4AF-BEB4D0A7F5DA}" type="datetime1">
              <a:rPr lang="en-US" smtClean="0"/>
              <a:t>9/29/2020</a:t>
            </a:fld>
            <a:endParaRPr lang="en-US"/>
          </a:p>
        </p:txBody>
      </p:sp>
      <p:sp>
        <p:nvSpPr>
          <p:cNvPr id="4" name="Footer Placeholder 3">
            <a:extLst>
              <a:ext uri="{FF2B5EF4-FFF2-40B4-BE49-F238E27FC236}">
                <a16:creationId xmlns:a16="http://schemas.microsoft.com/office/drawing/2014/main" id="{A8EDDC72-63BA-43A9-A2C6-72712B13E9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D3D001-7C24-43D3-9B58-6F8FF3A43EA5}"/>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12757596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2B5455-EAFE-44E7-88BF-3F74146EB2C6}"/>
              </a:ext>
            </a:extLst>
          </p:cNvPr>
          <p:cNvSpPr>
            <a:spLocks noGrp="1"/>
          </p:cNvSpPr>
          <p:nvPr>
            <p:ph type="dt" sz="half" idx="10"/>
          </p:nvPr>
        </p:nvSpPr>
        <p:spPr/>
        <p:txBody>
          <a:bodyPr/>
          <a:lstStyle/>
          <a:p>
            <a:fld id="{EBBF732C-57D9-4D63-B4FE-73FFC25EA593}" type="datetime1">
              <a:rPr lang="en-US" smtClean="0"/>
              <a:t>9/29/2020</a:t>
            </a:fld>
            <a:endParaRPr lang="en-US"/>
          </a:p>
        </p:txBody>
      </p:sp>
      <p:sp>
        <p:nvSpPr>
          <p:cNvPr id="3" name="Footer Placeholder 2">
            <a:extLst>
              <a:ext uri="{FF2B5EF4-FFF2-40B4-BE49-F238E27FC236}">
                <a16:creationId xmlns:a16="http://schemas.microsoft.com/office/drawing/2014/main" id="{D795446C-5126-44FB-AA76-1DBE9AA3F0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9D0543-8506-430D-BBBF-9BF069A33803}"/>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1737671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762EC-4609-4711-92D7-75F811C23B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915BB5-D4B4-4932-87B4-F7826C8A55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EF3FC3-DC1C-48A8-A8BB-45B0022970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5EC348B-B790-4037-8AB5-4923F5177B75}"/>
              </a:ext>
            </a:extLst>
          </p:cNvPr>
          <p:cNvSpPr>
            <a:spLocks noGrp="1"/>
          </p:cNvSpPr>
          <p:nvPr>
            <p:ph type="dt" sz="half" idx="10"/>
          </p:nvPr>
        </p:nvSpPr>
        <p:spPr/>
        <p:txBody>
          <a:bodyPr/>
          <a:lstStyle/>
          <a:p>
            <a:fld id="{F595EEBF-8507-4819-A80C-5EB44EABE909}" type="datetime1">
              <a:rPr lang="en-US" smtClean="0"/>
              <a:t>9/29/2020</a:t>
            </a:fld>
            <a:endParaRPr lang="en-US"/>
          </a:p>
        </p:txBody>
      </p:sp>
      <p:sp>
        <p:nvSpPr>
          <p:cNvPr id="6" name="Footer Placeholder 5">
            <a:extLst>
              <a:ext uri="{FF2B5EF4-FFF2-40B4-BE49-F238E27FC236}">
                <a16:creationId xmlns:a16="http://schemas.microsoft.com/office/drawing/2014/main" id="{1C5F73F8-4650-4BD8-A2D2-72B38EA498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7946CE-FA5A-4BAD-9622-8189EFB0FECB}"/>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828034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marL="91440" indent="-91440">
              <a:buFont typeface="Arial" panose="020B0604020202020204" pitchFamily="34" charset="0"/>
              <a:buChar char="•"/>
              <a:defRPr sz="3200"/>
            </a:lvl1pPr>
            <a:lvl2pPr>
              <a:defRPr sz="2800"/>
            </a:lvl2pPr>
            <a:lvl3pPr marL="566928" indent="-182880">
              <a:buFont typeface="Arial" panose="020B0604020202020204" pitchFamily="34" charset="0"/>
              <a:buChar char="•"/>
              <a:defRPr sz="2400"/>
            </a:lvl3pPr>
            <a:lvl4pPr>
              <a:defRPr sz="1600"/>
            </a:lvl4pPr>
            <a:lvl5pPr marL="932688" indent="-182880">
              <a:buFont typeface="Arial" panose="020B0604020202020204" pitchFamily="34" charset="0"/>
              <a:buChar cha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30430A8-C587-497C-8F4A-C880E262EADD}" type="datetime1">
              <a:rPr lang="en-US" smtClean="0"/>
              <a:t>9/29/2020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237365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D21E3-37B8-4DA9-8EEE-1094B4A0A4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2409CE-2B3E-4953-B53D-C44D1FD212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8C5450-5FEF-4DD5-979E-CAABDD54B2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79A7AAC-A8DF-439B-8A8C-44391CB4DB9D}"/>
              </a:ext>
            </a:extLst>
          </p:cNvPr>
          <p:cNvSpPr>
            <a:spLocks noGrp="1"/>
          </p:cNvSpPr>
          <p:nvPr>
            <p:ph type="dt" sz="half" idx="10"/>
          </p:nvPr>
        </p:nvSpPr>
        <p:spPr/>
        <p:txBody>
          <a:bodyPr/>
          <a:lstStyle/>
          <a:p>
            <a:fld id="{ACAEAF4D-8DED-4AB0-83DD-DA101FE0DA35}" type="datetime1">
              <a:rPr lang="en-US" smtClean="0"/>
              <a:t>9/29/2020</a:t>
            </a:fld>
            <a:endParaRPr lang="en-US"/>
          </a:p>
        </p:txBody>
      </p:sp>
      <p:sp>
        <p:nvSpPr>
          <p:cNvPr id="6" name="Footer Placeholder 5">
            <a:extLst>
              <a:ext uri="{FF2B5EF4-FFF2-40B4-BE49-F238E27FC236}">
                <a16:creationId xmlns:a16="http://schemas.microsoft.com/office/drawing/2014/main" id="{9B263AB5-1B5D-487A-A0A0-3D5E39E55F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5FA607-D6D0-43D7-87B9-88510A748823}"/>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31019680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6B662-1836-4A11-8000-F0958E98A3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23487C-A3F7-41E8-B6A3-CC1DB7E04F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CE23C0-AFFF-446E-8D23-B1F7709C4C40}"/>
              </a:ext>
            </a:extLst>
          </p:cNvPr>
          <p:cNvSpPr>
            <a:spLocks noGrp="1"/>
          </p:cNvSpPr>
          <p:nvPr>
            <p:ph type="dt" sz="half" idx="10"/>
          </p:nvPr>
        </p:nvSpPr>
        <p:spPr/>
        <p:txBody>
          <a:bodyPr/>
          <a:lstStyle/>
          <a:p>
            <a:fld id="{1FBC6A82-AE71-4F54-891B-4A74FB0771B8}" type="datetime1">
              <a:rPr lang="en-US" smtClean="0"/>
              <a:t>9/29/2020</a:t>
            </a:fld>
            <a:endParaRPr lang="en-US"/>
          </a:p>
        </p:txBody>
      </p:sp>
      <p:sp>
        <p:nvSpPr>
          <p:cNvPr id="5" name="Footer Placeholder 4">
            <a:extLst>
              <a:ext uri="{FF2B5EF4-FFF2-40B4-BE49-F238E27FC236}">
                <a16:creationId xmlns:a16="http://schemas.microsoft.com/office/drawing/2014/main" id="{FD60BA1E-28C9-4A01-A1F8-0CDF5EA2B0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81C1D6-5574-4B88-B607-A7836BB77D9A}"/>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14357605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E65F15-56ED-46E9-A64C-4C0BBB4253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00476A-7B85-4474-B586-0B37D8F2C52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A97BD-99F6-45E4-91E3-C0AE88ECE905}"/>
              </a:ext>
            </a:extLst>
          </p:cNvPr>
          <p:cNvSpPr>
            <a:spLocks noGrp="1"/>
          </p:cNvSpPr>
          <p:nvPr>
            <p:ph type="dt" sz="half" idx="10"/>
          </p:nvPr>
        </p:nvSpPr>
        <p:spPr/>
        <p:txBody>
          <a:bodyPr/>
          <a:lstStyle/>
          <a:p>
            <a:fld id="{D14215D8-DEAE-47D3-A62B-66DCD26C56B2}" type="datetime1">
              <a:rPr lang="en-US" smtClean="0"/>
              <a:t>9/29/2020</a:t>
            </a:fld>
            <a:endParaRPr lang="en-US"/>
          </a:p>
        </p:txBody>
      </p:sp>
      <p:sp>
        <p:nvSpPr>
          <p:cNvPr id="5" name="Footer Placeholder 4">
            <a:extLst>
              <a:ext uri="{FF2B5EF4-FFF2-40B4-BE49-F238E27FC236}">
                <a16:creationId xmlns:a16="http://schemas.microsoft.com/office/drawing/2014/main" id="{931CD591-FD8D-47DE-9141-F3B69D3BB3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DCC9CA-5C4E-4D1E-8DD3-99B1C55618FE}"/>
              </a:ext>
            </a:extLst>
          </p:cNvPr>
          <p:cNvSpPr>
            <a:spLocks noGrp="1"/>
          </p:cNvSpPr>
          <p:nvPr>
            <p:ph type="sldNum" sz="quarter" idx="12"/>
          </p:nvPr>
        </p:nvSpPr>
        <p:spPr/>
        <p:txBody>
          <a:bodyPr/>
          <a:lstStyle/>
          <a:p>
            <a:fld id="{253F1254-A3E5-4EBE-9C38-1E4AB078BCB9}" type="slidenum">
              <a:rPr lang="en-US" smtClean="0"/>
              <a:t>‹#›</a:t>
            </a:fld>
            <a:endParaRPr lang="en-US"/>
          </a:p>
        </p:txBody>
      </p:sp>
    </p:spTree>
    <p:extLst>
      <p:ext uri="{BB962C8B-B14F-4D97-AF65-F5344CB8AC3E}">
        <p14:creationId xmlns:p14="http://schemas.microsoft.com/office/powerpoint/2010/main" val="502496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150AC5-713D-496A-8D1B-870C6059595C}" type="datetime1">
              <a:rPr lang="en-US" smtClean="0"/>
              <a:t>9/29/2020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4097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349E42-D026-459B-AE7D-AAF012B75786}" type="datetime1">
              <a:rPr lang="en-US" smtClean="0"/>
              <a:t>9/29/2020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55426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465D2D-125C-4F60-8B8A-181691F2A3AF}" type="datetime1">
              <a:rPr lang="en-US" smtClean="0"/>
              <a:t>9/29/2020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47204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D211E7-E939-46C2-9C7D-D7562E38BF88}" type="datetime1">
              <a:rPr lang="en-US" smtClean="0"/>
              <a:t>9/29/2020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5171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95D6C53-38B6-4AA5-B464-DBF3966A60A4}" type="datetime1">
              <a:rPr lang="en-US" smtClean="0"/>
              <a:t>9/29/2020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9841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9B6D3FF-D4E1-4845-9E0A-D5144744DF60}" type="datetime1">
              <a:rPr lang="en-US" smtClean="0"/>
              <a:t>9/29/2020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53179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BC58F1-6BC1-4B0B-95FA-CAB3CC64C834}" type="datetime1">
              <a:rPr lang="en-US" smtClean="0"/>
              <a:t>9/29/2020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5459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CE78876-17F1-47E2-9D8D-0266B0DD74F9}" type="datetime1">
              <a:rPr lang="en-US" smtClean="0"/>
              <a:t>9/29/2020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A drawing of a face&#10;&#10;Description generated with high confidence">
            <a:extLst>
              <a:ext uri="{FF2B5EF4-FFF2-40B4-BE49-F238E27FC236}">
                <a16:creationId xmlns:a16="http://schemas.microsoft.com/office/drawing/2014/main" id="{89CCEF2E-0709-4BBD-A16D-3456358772B4}"/>
              </a:ext>
            </a:extLst>
          </p:cNvPr>
          <p:cNvPicPr>
            <a:picLocks noChangeAspect="1"/>
          </p:cNvPicPr>
          <p:nvPr userDrawn="1"/>
        </p:nvPicPr>
        <p:blipFill>
          <a:blip r:embed="rId13"/>
          <a:stretch>
            <a:fillRect/>
          </a:stretch>
        </p:blipFill>
        <p:spPr>
          <a:xfrm>
            <a:off x="11212483" y="5716351"/>
            <a:ext cx="905376" cy="475961"/>
          </a:xfrm>
          <a:prstGeom prst="rect">
            <a:avLst/>
          </a:prstGeom>
        </p:spPr>
      </p:pic>
    </p:spTree>
    <p:extLst>
      <p:ext uri="{BB962C8B-B14F-4D97-AF65-F5344CB8AC3E}">
        <p14:creationId xmlns:p14="http://schemas.microsoft.com/office/powerpoint/2010/main" val="243319703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l" defTabSz="914400" rtl="0" eaLnBrk="1" latinLnBrk="0" hangingPunct="1">
        <a:lnSpc>
          <a:spcPct val="85000"/>
        </a:lnSpc>
        <a:spcBef>
          <a:spcPct val="0"/>
        </a:spcBef>
        <a:buNone/>
        <a:defRPr sz="44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3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2E527-87C6-4C20-AC64-8EAD96DC63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152A80-2FC2-4F8D-ACA4-DF5ECEED9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FD82E8-6A2E-4C60-8C70-369678AA8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E0C672-64F4-419A-91E6-CC834D226EC6}" type="datetime1">
              <a:rPr lang="en-US" smtClean="0"/>
              <a:t>9/29/2020</a:t>
            </a:fld>
            <a:endParaRPr lang="en-US"/>
          </a:p>
        </p:txBody>
      </p:sp>
      <p:sp>
        <p:nvSpPr>
          <p:cNvPr id="5" name="Footer Placeholder 4">
            <a:extLst>
              <a:ext uri="{FF2B5EF4-FFF2-40B4-BE49-F238E27FC236}">
                <a16:creationId xmlns:a16="http://schemas.microsoft.com/office/drawing/2014/main" id="{C26D4DC3-4C42-426D-AD96-15FEA6CF4E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4B854F-77D3-4325-ABCA-8E9193668F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3F1254-A3E5-4EBE-9C38-1E4AB078BCB9}" type="slidenum">
              <a:rPr lang="en-US" smtClean="0"/>
              <a:t>‹#›</a:t>
            </a:fld>
            <a:endParaRPr lang="en-US"/>
          </a:p>
        </p:txBody>
      </p:sp>
    </p:spTree>
    <p:extLst>
      <p:ext uri="{BB962C8B-B14F-4D97-AF65-F5344CB8AC3E}">
        <p14:creationId xmlns:p14="http://schemas.microsoft.com/office/powerpoint/2010/main" val="421361253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bruce.pearson@swmllp.com" TargetMode="External"/><Relationship Id="rId2" Type="http://schemas.openxmlformats.org/officeDocument/2006/relationships/hyperlink" Target="http://www.swmllp.co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F7BAC-C505-4731-9334-71ADA4B945B7}"/>
              </a:ext>
            </a:extLst>
          </p:cNvPr>
          <p:cNvSpPr>
            <a:spLocks noGrp="1"/>
          </p:cNvSpPr>
          <p:nvPr>
            <p:ph type="ctrTitle"/>
          </p:nvPr>
        </p:nvSpPr>
        <p:spPr/>
        <p:txBody>
          <a:bodyPr>
            <a:normAutofit/>
          </a:bodyPr>
          <a:lstStyle/>
          <a:p>
            <a:pPr algn="ctr"/>
            <a:r>
              <a:rPr lang="en-US" sz="6000" dirty="0"/>
              <a:t>Risk Avoidance and Mitigation in the Collections Department  </a:t>
            </a:r>
            <a:br>
              <a:rPr lang="en-US" dirty="0"/>
            </a:br>
            <a:r>
              <a:rPr lang="en-US" sz="5300" dirty="0"/>
              <a:t>October 30, 2020</a:t>
            </a:r>
            <a:br>
              <a:rPr lang="en-US" sz="5300" dirty="0"/>
            </a:br>
            <a:r>
              <a:rPr lang="en-US" sz="5300" dirty="0"/>
              <a:t>Las Vegas, NV</a:t>
            </a:r>
            <a:endParaRPr lang="en-US" sz="4900" dirty="0"/>
          </a:p>
        </p:txBody>
      </p:sp>
      <p:sp>
        <p:nvSpPr>
          <p:cNvPr id="3" name="Subtitle 2">
            <a:extLst>
              <a:ext uri="{FF2B5EF4-FFF2-40B4-BE49-F238E27FC236}">
                <a16:creationId xmlns:a16="http://schemas.microsoft.com/office/drawing/2014/main" id="{C36D3274-5369-4C05-926B-652D6E1F0FBF}"/>
              </a:ext>
            </a:extLst>
          </p:cNvPr>
          <p:cNvSpPr>
            <a:spLocks noGrp="1"/>
          </p:cNvSpPr>
          <p:nvPr>
            <p:ph type="subTitle" idx="1"/>
          </p:nvPr>
        </p:nvSpPr>
        <p:spPr/>
        <p:txBody>
          <a:bodyPr>
            <a:normAutofit fontScale="77500" lnSpcReduction="20000"/>
          </a:bodyPr>
          <a:lstStyle/>
          <a:p>
            <a:pPr algn="ctr"/>
            <a:r>
              <a:rPr lang="en-US" dirty="0">
                <a:solidFill>
                  <a:schemeClr val="bg2">
                    <a:lumMod val="25000"/>
                  </a:schemeClr>
                </a:solidFill>
              </a:rPr>
              <a:t> </a:t>
            </a:r>
            <a:r>
              <a:rPr lang="en-US" sz="4900" cap="none" spc="-50" dirty="0">
                <a:solidFill>
                  <a:prstClr val="black">
                    <a:lumMod val="85000"/>
                    <a:lumOff val="15000"/>
                  </a:prstClr>
                </a:solidFill>
                <a:ea typeface="+mj-ea"/>
                <a:cs typeface="+mj-cs"/>
              </a:rPr>
              <a:t>Presented by:   </a:t>
            </a:r>
          </a:p>
          <a:p>
            <a:pPr algn="ctr"/>
            <a:r>
              <a:rPr lang="en-US" sz="5000" cap="none" spc="-50" dirty="0">
                <a:solidFill>
                  <a:prstClr val="black">
                    <a:lumMod val="85000"/>
                    <a:lumOff val="15000"/>
                  </a:prstClr>
                </a:solidFill>
              </a:rPr>
              <a:t>Bruce A. Pearson, Senior Partner</a:t>
            </a:r>
            <a:endParaRPr lang="en-US" dirty="0">
              <a:solidFill>
                <a:schemeClr val="bg2">
                  <a:lumMod val="25000"/>
                </a:schemeClr>
              </a:solidFill>
            </a:endParaRPr>
          </a:p>
          <a:p>
            <a:pPr algn="ctr"/>
            <a:endParaRPr lang="en-US" dirty="0">
              <a:solidFill>
                <a:schemeClr val="tx1"/>
              </a:solidFill>
            </a:endParaRPr>
          </a:p>
        </p:txBody>
      </p:sp>
      <p:pic>
        <p:nvPicPr>
          <p:cNvPr id="7" name="Picture 6" descr="A drawing of a face&#10;&#10;Description generated with high confidence">
            <a:extLst>
              <a:ext uri="{FF2B5EF4-FFF2-40B4-BE49-F238E27FC236}">
                <a16:creationId xmlns:a16="http://schemas.microsoft.com/office/drawing/2014/main" id="{ACEA28DD-5B05-46F0-9B7B-E1CD5F848D9C}"/>
              </a:ext>
            </a:extLst>
          </p:cNvPr>
          <p:cNvPicPr>
            <a:picLocks noChangeAspect="1"/>
          </p:cNvPicPr>
          <p:nvPr/>
        </p:nvPicPr>
        <p:blipFill>
          <a:blip r:embed="rId2"/>
          <a:stretch>
            <a:fillRect/>
          </a:stretch>
        </p:blipFill>
        <p:spPr>
          <a:xfrm>
            <a:off x="9667702" y="133147"/>
            <a:ext cx="2372736" cy="1180264"/>
          </a:xfrm>
          <a:prstGeom prst="rect">
            <a:avLst/>
          </a:prstGeom>
        </p:spPr>
      </p:pic>
    </p:spTree>
    <p:extLst>
      <p:ext uri="{BB962C8B-B14F-4D97-AF65-F5344CB8AC3E}">
        <p14:creationId xmlns:p14="http://schemas.microsoft.com/office/powerpoint/2010/main" val="2997474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Focus on Non-Class Action Threats</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Cannabis Related Business (CRB) deposit accounts  </a:t>
            </a:r>
          </a:p>
          <a:p>
            <a:pPr lvl="1"/>
            <a:r>
              <a:rPr lang="en-US" dirty="0"/>
              <a:t>Don’t ask/Don’t tell approach  </a:t>
            </a:r>
          </a:p>
          <a:p>
            <a:pPr lvl="1"/>
            <a:r>
              <a:rPr lang="en-US" dirty="0"/>
              <a:t>Disguised as</a:t>
            </a:r>
          </a:p>
          <a:p>
            <a:pPr lvl="2"/>
            <a:r>
              <a:rPr lang="en-US" dirty="0"/>
              <a:t>Cash based business account – car wash, dry cleaners   </a:t>
            </a:r>
          </a:p>
          <a:p>
            <a:pPr lvl="2"/>
            <a:r>
              <a:rPr lang="en-US" dirty="0"/>
              <a:t>Personal account – owners </a:t>
            </a:r>
          </a:p>
          <a:p>
            <a:pPr lvl="2"/>
            <a:r>
              <a:rPr lang="en-US" dirty="0"/>
              <a:t>CRB employee account    </a:t>
            </a:r>
          </a:p>
          <a:p>
            <a:pPr lvl="1"/>
            <a:r>
              <a:rPr lang="en-US" dirty="0"/>
              <a:t>Risks  </a:t>
            </a:r>
          </a:p>
          <a:p>
            <a:pPr lvl="2"/>
            <a:r>
              <a:rPr lang="en-US" dirty="0"/>
              <a:t>Lack of monitoring – Cole memo risks </a:t>
            </a:r>
          </a:p>
          <a:p>
            <a:pPr lvl="2"/>
            <a:r>
              <a:rPr lang="en-US" dirty="0"/>
              <a:t>Reward vs risk – No CRB account fees charged    </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10</a:t>
            </a:fld>
            <a:endParaRPr lang="en-US" dirty="0"/>
          </a:p>
        </p:txBody>
      </p:sp>
    </p:spTree>
    <p:extLst>
      <p:ext uri="{BB962C8B-B14F-4D97-AF65-F5344CB8AC3E}">
        <p14:creationId xmlns:p14="http://schemas.microsoft.com/office/powerpoint/2010/main" val="870913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Focus on Non-Class Action Threats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CRB loans   </a:t>
            </a:r>
          </a:p>
          <a:p>
            <a:pPr lvl="1"/>
            <a:r>
              <a:rPr lang="en-US" dirty="0"/>
              <a:t>Loan type and terms affects risk  </a:t>
            </a:r>
          </a:p>
          <a:p>
            <a:pPr lvl="2"/>
            <a:r>
              <a:rPr lang="en-US" dirty="0"/>
              <a:t>Secured vs unsecured  </a:t>
            </a:r>
          </a:p>
          <a:p>
            <a:pPr lvl="2"/>
            <a:r>
              <a:rPr lang="en-US" dirty="0"/>
              <a:t>Consumer vs commercial   </a:t>
            </a:r>
          </a:p>
          <a:p>
            <a:pPr lvl="2"/>
            <a:r>
              <a:rPr lang="en-US" dirty="0"/>
              <a:t>Direct vs participation purchase   </a:t>
            </a:r>
          </a:p>
          <a:p>
            <a:pPr lvl="2"/>
            <a:r>
              <a:rPr lang="en-US" dirty="0"/>
              <a:t>Owner occupied vs single tenant vs multi-tenant   </a:t>
            </a:r>
          </a:p>
          <a:p>
            <a:pPr lvl="1"/>
            <a:r>
              <a:rPr lang="en-US" dirty="0"/>
              <a:t>Collateral seizure risk – RICO </a:t>
            </a:r>
          </a:p>
          <a:p>
            <a:pPr lvl="2"/>
            <a:r>
              <a:rPr lang="en-US" dirty="0"/>
              <a:t>“Innocent lender” defense</a:t>
            </a:r>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11</a:t>
            </a:fld>
            <a:endParaRPr lang="en-US" dirty="0"/>
          </a:p>
        </p:txBody>
      </p:sp>
    </p:spTree>
    <p:extLst>
      <p:ext uri="{BB962C8B-B14F-4D97-AF65-F5344CB8AC3E}">
        <p14:creationId xmlns:p14="http://schemas.microsoft.com/office/powerpoint/2010/main" val="317316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Focus on Non-Class Action Threats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Internal fraud/Policy violations</a:t>
            </a:r>
          </a:p>
          <a:p>
            <a:pPr lvl="1"/>
            <a:r>
              <a:rPr lang="en-US" dirty="0"/>
              <a:t>Who typically catches the fraudster/bad actor?  </a:t>
            </a:r>
          </a:p>
          <a:p>
            <a:pPr lvl="2"/>
            <a:r>
              <a:rPr lang="en-US" dirty="0"/>
              <a:t>Internal audit </a:t>
            </a:r>
          </a:p>
          <a:p>
            <a:pPr lvl="2"/>
            <a:r>
              <a:rPr lang="en-US" dirty="0"/>
              <a:t>Close department co-worker  </a:t>
            </a:r>
          </a:p>
          <a:p>
            <a:pPr lvl="2"/>
            <a:r>
              <a:rPr lang="en-US" dirty="0"/>
              <a:t>Collections dept personnel </a:t>
            </a:r>
          </a:p>
          <a:p>
            <a:pPr lvl="3"/>
            <a:r>
              <a:rPr lang="en-US" sz="2000" dirty="0"/>
              <a:t>Fake/Fraud loans </a:t>
            </a:r>
          </a:p>
          <a:p>
            <a:pPr lvl="3"/>
            <a:r>
              <a:rPr lang="en-US" sz="2000" dirty="0"/>
              <a:t>Bad underwriting/Policy violations  </a:t>
            </a:r>
          </a:p>
          <a:p>
            <a:pPr lvl="3"/>
            <a:r>
              <a:rPr lang="en-US" sz="2000" dirty="0"/>
              <a:t>Dormant accounts</a:t>
            </a:r>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12</a:t>
            </a:fld>
            <a:endParaRPr lang="en-US" dirty="0"/>
          </a:p>
        </p:txBody>
      </p:sp>
    </p:spTree>
    <p:extLst>
      <p:ext uri="{BB962C8B-B14F-4D97-AF65-F5344CB8AC3E}">
        <p14:creationId xmlns:p14="http://schemas.microsoft.com/office/powerpoint/2010/main" val="142368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What Will the Next Big Thing be?</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lnSpcReduction="10000"/>
          </a:bodyPr>
          <a:lstStyle/>
          <a:p>
            <a:r>
              <a:rPr lang="en-US" dirty="0"/>
              <a:t>Use of regulator complaint process   </a:t>
            </a:r>
          </a:p>
          <a:p>
            <a:pPr lvl="1"/>
            <a:r>
              <a:rPr lang="en-US" dirty="0"/>
              <a:t>CFPB database – often “inspires” the plaintiffs’ bar </a:t>
            </a:r>
          </a:p>
          <a:p>
            <a:pPr lvl="2"/>
            <a:r>
              <a:rPr lang="en-US" dirty="0"/>
              <a:t>TD Bank consent order</a:t>
            </a:r>
          </a:p>
          <a:p>
            <a:pPr lvl="1"/>
            <a:r>
              <a:rPr lang="en-US" dirty="0"/>
              <a:t>CA regulator= new “mini” CFPB?    </a:t>
            </a:r>
          </a:p>
          <a:p>
            <a:r>
              <a:rPr lang="en-US" dirty="0"/>
              <a:t>Privacy </a:t>
            </a:r>
          </a:p>
          <a:p>
            <a:pPr lvl="1"/>
            <a:r>
              <a:rPr lang="en-US" dirty="0"/>
              <a:t>Data breaches  </a:t>
            </a:r>
          </a:p>
          <a:p>
            <a:pPr lvl="1"/>
            <a:r>
              <a:rPr lang="en-US" dirty="0"/>
              <a:t>CCPA violations  </a:t>
            </a:r>
          </a:p>
          <a:p>
            <a:pPr lvl="2"/>
            <a:r>
              <a:rPr lang="en-US" dirty="0"/>
              <a:t>Class action suits are starting already  </a:t>
            </a:r>
          </a:p>
          <a:p>
            <a:pPr lvl="2"/>
            <a:r>
              <a:rPr lang="en-US" dirty="0"/>
              <a:t>And CCPA 2.0 is coming</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13</a:t>
            </a:fld>
            <a:endParaRPr lang="en-US" dirty="0"/>
          </a:p>
        </p:txBody>
      </p:sp>
    </p:spTree>
    <p:extLst>
      <p:ext uri="{BB962C8B-B14F-4D97-AF65-F5344CB8AC3E}">
        <p14:creationId xmlns:p14="http://schemas.microsoft.com/office/powerpoint/2010/main" val="600173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What Will the Next Big Thing be?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a:bodyPr>
          <a:lstStyle/>
          <a:p>
            <a:r>
              <a:rPr lang="en-US" dirty="0"/>
              <a:t>Variable rate loans </a:t>
            </a:r>
          </a:p>
          <a:p>
            <a:pPr lvl="1"/>
            <a:r>
              <a:rPr lang="en-US" dirty="0"/>
              <a:t>Index and adjustment errors </a:t>
            </a:r>
          </a:p>
          <a:p>
            <a:r>
              <a:rPr lang="en-US" dirty="0"/>
              <a:t>DACA  </a:t>
            </a:r>
          </a:p>
          <a:p>
            <a:pPr lvl="1"/>
            <a:r>
              <a:rPr lang="en-US" dirty="0"/>
              <a:t>State law protected class </a:t>
            </a:r>
          </a:p>
          <a:p>
            <a:pPr lvl="1"/>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3391600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The Collection Department’s Critical Role</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Think strategically not tactically   </a:t>
            </a:r>
          </a:p>
          <a:p>
            <a:pPr lvl="1"/>
            <a:r>
              <a:rPr lang="en-US" dirty="0"/>
              <a:t>Collecting on a small debt may cause a legal tsunami  </a:t>
            </a:r>
          </a:p>
          <a:p>
            <a:pPr lvl="1"/>
            <a:r>
              <a:rPr lang="en-US" dirty="0"/>
              <a:t>Look for fraud and risk beyond the task at hand  </a:t>
            </a:r>
          </a:p>
          <a:p>
            <a:pPr lvl="2"/>
            <a:r>
              <a:rPr lang="en-US" dirty="0"/>
              <a:t>Disclosures wrong/don’t match processes  </a:t>
            </a:r>
          </a:p>
          <a:p>
            <a:pPr lvl="3"/>
            <a:r>
              <a:rPr lang="en-US" sz="2000" dirty="0"/>
              <a:t>Last update?  </a:t>
            </a:r>
          </a:p>
          <a:p>
            <a:pPr lvl="2"/>
            <a:r>
              <a:rPr lang="en-US" dirty="0"/>
              <a:t>Large fees charged on small $ courtesy pay transaction</a:t>
            </a:r>
          </a:p>
          <a:p>
            <a:pPr lvl="2"/>
            <a:r>
              <a:rPr lang="en-US" dirty="0"/>
              <a:t>Fraudulent/out of policy loans   </a:t>
            </a:r>
          </a:p>
          <a:p>
            <a:pPr lvl="2"/>
            <a:r>
              <a:rPr lang="en-US" dirty="0"/>
              <a:t>Unusual account activity  </a:t>
            </a:r>
          </a:p>
          <a:p>
            <a:pPr lvl="3"/>
            <a:r>
              <a:rPr lang="en-US" sz="2000" dirty="0"/>
              <a:t>Example: $100 foreign ATM charge  </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15</a:t>
            </a:fld>
            <a:endParaRPr lang="en-US" dirty="0"/>
          </a:p>
        </p:txBody>
      </p:sp>
    </p:spTree>
    <p:extLst>
      <p:ext uri="{BB962C8B-B14F-4D97-AF65-F5344CB8AC3E}">
        <p14:creationId xmlns:p14="http://schemas.microsoft.com/office/powerpoint/2010/main" val="2962794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Class Actions</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Understand how plaintiffs’ class action lawyers think/assess cases   </a:t>
            </a:r>
          </a:p>
          <a:p>
            <a:r>
              <a:rPr lang="en-US" dirty="0"/>
              <a:t>Stay abreast of latest class action topics</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16</a:t>
            </a:fld>
            <a:endParaRPr lang="en-US" dirty="0"/>
          </a:p>
        </p:txBody>
      </p:sp>
    </p:spTree>
    <p:extLst>
      <p:ext uri="{BB962C8B-B14F-4D97-AF65-F5344CB8AC3E}">
        <p14:creationId xmlns:p14="http://schemas.microsoft.com/office/powerpoint/2010/main" val="1987439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Head off Problems Early</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a:bodyPr>
          <a:lstStyle/>
          <a:p>
            <a:r>
              <a:rPr lang="en-US" dirty="0"/>
              <a:t>Decline to collect on “problem” files  </a:t>
            </a:r>
          </a:p>
          <a:p>
            <a:pPr lvl="1"/>
            <a:r>
              <a:rPr lang="en-US" dirty="0"/>
              <a:t>Negative share balance accounts </a:t>
            </a:r>
          </a:p>
          <a:p>
            <a:pPr lvl="2"/>
            <a:r>
              <a:rPr lang="en-US" dirty="0"/>
              <a:t>Overdraft fees  </a:t>
            </a:r>
          </a:p>
          <a:p>
            <a:pPr lvl="2"/>
            <a:r>
              <a:rPr lang="en-US" dirty="0"/>
              <a:t>NSF fees   </a:t>
            </a:r>
          </a:p>
          <a:p>
            <a:pPr lvl="1"/>
            <a:r>
              <a:rPr lang="en-US" dirty="0"/>
              <a:t>Loan deficiency balances </a:t>
            </a:r>
          </a:p>
          <a:p>
            <a:pPr lvl="2"/>
            <a:r>
              <a:rPr lang="en-US" dirty="0"/>
              <a:t>Faulty NOIs  </a:t>
            </a:r>
          </a:p>
          <a:p>
            <a:pPr lvl="2"/>
            <a:r>
              <a:rPr lang="en-US" dirty="0"/>
              <a:t>Forced placed insurance  </a:t>
            </a:r>
          </a:p>
          <a:p>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17</a:t>
            </a:fld>
            <a:endParaRPr lang="en-US" dirty="0"/>
          </a:p>
        </p:txBody>
      </p:sp>
    </p:spTree>
    <p:extLst>
      <p:ext uri="{BB962C8B-B14F-4D97-AF65-F5344CB8AC3E}">
        <p14:creationId xmlns:p14="http://schemas.microsoft.com/office/powerpoint/2010/main" val="3268948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Head off Problems Early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a:bodyPr>
          <a:lstStyle/>
          <a:p>
            <a:r>
              <a:rPr lang="en-US" dirty="0"/>
              <a:t>Listen to members’ complaints   </a:t>
            </a:r>
          </a:p>
          <a:p>
            <a:pPr lvl="1"/>
            <a:r>
              <a:rPr lang="en-US" dirty="0"/>
              <a:t>Whack job or legitimate beef?   </a:t>
            </a:r>
          </a:p>
          <a:p>
            <a:pPr lvl="1"/>
            <a:r>
              <a:rPr lang="en-US" dirty="0"/>
              <a:t>Complaint relates to possible systemic issues?   </a:t>
            </a:r>
          </a:p>
          <a:p>
            <a:pPr lvl="1"/>
            <a:r>
              <a:rPr lang="en-US" dirty="0"/>
              <a:t>Size up the complaining member </a:t>
            </a:r>
          </a:p>
          <a:p>
            <a:pPr lvl="2"/>
            <a:r>
              <a:rPr lang="en-US" dirty="0"/>
              <a:t>Protected class/Sympathetic plaintiff?  </a:t>
            </a:r>
          </a:p>
          <a:p>
            <a:pPr lvl="2"/>
            <a:r>
              <a:rPr lang="en-US" dirty="0"/>
              <a:t>“Set up” transactions   </a:t>
            </a:r>
          </a:p>
          <a:p>
            <a:pPr lvl="3"/>
            <a:r>
              <a:rPr lang="en-US" sz="2000" dirty="0"/>
              <a:t>Overdrafts  </a:t>
            </a:r>
          </a:p>
          <a:p>
            <a:pPr lvl="3"/>
            <a:r>
              <a:rPr lang="en-US" sz="2000" dirty="0"/>
              <a:t>Repeat NSFs</a:t>
            </a:r>
          </a:p>
          <a:p>
            <a:pPr lvl="3"/>
            <a:r>
              <a:rPr lang="en-US" sz="2000" dirty="0"/>
              <a:t>Pre-authorized debits</a:t>
            </a:r>
          </a:p>
          <a:p>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18</a:t>
            </a:fld>
            <a:endParaRPr lang="en-US" dirty="0"/>
          </a:p>
        </p:txBody>
      </p:sp>
    </p:spTree>
    <p:extLst>
      <p:ext uri="{BB962C8B-B14F-4D97-AF65-F5344CB8AC3E}">
        <p14:creationId xmlns:p14="http://schemas.microsoft.com/office/powerpoint/2010/main" val="475155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Educate Your Bosses</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lnSpcReduction="10000"/>
          </a:bodyPr>
          <a:lstStyle/>
          <a:p>
            <a:r>
              <a:rPr lang="en-US" dirty="0"/>
              <a:t>Risk mitigation  </a:t>
            </a:r>
          </a:p>
          <a:p>
            <a:pPr lvl="1"/>
            <a:r>
              <a:rPr lang="en-US" dirty="0"/>
              <a:t>Collections Department inclusion in new product development  </a:t>
            </a:r>
          </a:p>
          <a:p>
            <a:pPr lvl="1"/>
            <a:r>
              <a:rPr lang="en-US" dirty="0"/>
              <a:t>Comprehensive internal control type policies   </a:t>
            </a:r>
          </a:p>
          <a:p>
            <a:pPr lvl="2"/>
            <a:r>
              <a:rPr lang="en-US" dirty="0"/>
              <a:t>Duty to report unusual/suspected illegal activity or policy violation  </a:t>
            </a:r>
          </a:p>
          <a:p>
            <a:pPr lvl="2"/>
            <a:r>
              <a:rPr lang="en-US" dirty="0"/>
              <a:t>Personal ethics and account maintenance    </a:t>
            </a:r>
          </a:p>
          <a:p>
            <a:r>
              <a:rPr lang="en-US" dirty="0"/>
              <a:t>Insurance coverage limitations    </a:t>
            </a:r>
          </a:p>
          <a:p>
            <a:pPr lvl="1"/>
            <a:r>
              <a:rPr lang="en-US" dirty="0"/>
              <a:t>Examples: </a:t>
            </a:r>
          </a:p>
          <a:p>
            <a:pPr lvl="2"/>
            <a:r>
              <a:rPr lang="en-US" dirty="0"/>
              <a:t>“Fees” exclusion</a:t>
            </a:r>
          </a:p>
          <a:p>
            <a:pPr lvl="2"/>
            <a:r>
              <a:rPr lang="en-US" dirty="0"/>
              <a:t>Prior dishonest acts condition</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19</a:t>
            </a:fld>
            <a:endParaRPr lang="en-US" dirty="0"/>
          </a:p>
        </p:txBody>
      </p:sp>
    </p:spTree>
    <p:extLst>
      <p:ext uri="{BB962C8B-B14F-4D97-AF65-F5344CB8AC3E}">
        <p14:creationId xmlns:p14="http://schemas.microsoft.com/office/powerpoint/2010/main" val="3209108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BA134F-37B6-498A-B46D-040B86E5DA3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pic>
        <p:nvPicPr>
          <p:cNvPr id="4" name="Picture 3" descr="A drawing of a face&#10;&#10;Description generated with high confidence">
            <a:extLst>
              <a:ext uri="{FF2B5EF4-FFF2-40B4-BE49-F238E27FC236}">
                <a16:creationId xmlns:a16="http://schemas.microsoft.com/office/drawing/2014/main" id="{2B028FA5-D5F0-4870-ABCC-D13544807852}"/>
              </a:ext>
            </a:extLst>
          </p:cNvPr>
          <p:cNvPicPr>
            <a:picLocks noChangeAspect="1"/>
          </p:cNvPicPr>
          <p:nvPr/>
        </p:nvPicPr>
        <p:blipFill>
          <a:blip r:embed="rId2"/>
          <a:stretch>
            <a:fillRect/>
          </a:stretch>
        </p:blipFill>
        <p:spPr>
          <a:xfrm>
            <a:off x="8251982" y="2573952"/>
            <a:ext cx="3294253" cy="1688304"/>
          </a:xfrm>
          <a:prstGeom prst="rect">
            <a:avLst/>
          </a:prstGeom>
        </p:spPr>
      </p:pic>
      <p:sp>
        <p:nvSpPr>
          <p:cNvPr id="11" name="Rectangle 10">
            <a:extLst>
              <a:ext uri="{FF2B5EF4-FFF2-40B4-BE49-F238E27FC236}">
                <a16:creationId xmlns:a16="http://schemas.microsoft.com/office/drawing/2014/main" id="{2BFE3F30-11E0-4842-8523-7222538C8293}"/>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C04142-131F-4352-8F66-1B161AF72EB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FB216C0-7EBD-4A1E-89A2-D0BF2EE101A7}"/>
              </a:ext>
            </a:extLst>
          </p:cNvPr>
          <p:cNvSpPr>
            <a:spLocks noGrp="1"/>
          </p:cNvSpPr>
          <p:nvPr>
            <p:ph type="title"/>
          </p:nvPr>
        </p:nvSpPr>
        <p:spPr>
          <a:xfrm>
            <a:off x="784985" y="450650"/>
            <a:ext cx="5977937" cy="1666501"/>
          </a:xfrm>
        </p:spPr>
        <p:txBody>
          <a:bodyPr>
            <a:normAutofit/>
          </a:bodyPr>
          <a:lstStyle/>
          <a:p>
            <a:r>
              <a:rPr lang="en-US" sz="4000" dirty="0">
                <a:solidFill>
                  <a:srgbClr val="FFFFFF"/>
                </a:solidFill>
              </a:rPr>
              <a:t>Disclaimer</a:t>
            </a:r>
          </a:p>
        </p:txBody>
      </p:sp>
      <p:sp>
        <p:nvSpPr>
          <p:cNvPr id="3" name="Content Placeholder 2">
            <a:extLst>
              <a:ext uri="{FF2B5EF4-FFF2-40B4-BE49-F238E27FC236}">
                <a16:creationId xmlns:a16="http://schemas.microsoft.com/office/drawing/2014/main" id="{CE5339DE-EE7F-4E6B-81D4-6F5B3E74CB91}"/>
              </a:ext>
            </a:extLst>
          </p:cNvPr>
          <p:cNvSpPr>
            <a:spLocks noGrp="1"/>
          </p:cNvSpPr>
          <p:nvPr>
            <p:ph idx="1"/>
          </p:nvPr>
        </p:nvSpPr>
        <p:spPr>
          <a:xfrm>
            <a:off x="784985" y="2236304"/>
            <a:ext cx="6583620" cy="3652667"/>
          </a:xfrm>
        </p:spPr>
        <p:txBody>
          <a:bodyPr>
            <a:normAutofit/>
          </a:bodyPr>
          <a:lstStyle/>
          <a:p>
            <a:pPr>
              <a:buFont typeface="Wingdings" panose="05000000000000000000" pitchFamily="2" charset="2"/>
              <a:buChar char="§"/>
            </a:pPr>
            <a:r>
              <a:rPr lang="en-US" sz="1500" dirty="0">
                <a:solidFill>
                  <a:srgbClr val="FFFFFF"/>
                </a:solidFill>
              </a:rPr>
              <a:t>These materials were prepared by the attorneys of </a:t>
            </a:r>
            <a:r>
              <a:rPr lang="en-US" sz="1500" dirty="0" err="1">
                <a:solidFill>
                  <a:srgbClr val="FFFFFF"/>
                </a:solidFill>
              </a:rPr>
              <a:t>Styskal</a:t>
            </a:r>
            <a:r>
              <a:rPr lang="en-US" sz="1500" dirty="0">
                <a:solidFill>
                  <a:srgbClr val="FFFFFF"/>
                </a:solidFill>
              </a:rPr>
              <a:t>, Wiese &amp; </a:t>
            </a:r>
            <a:r>
              <a:rPr lang="en-US" sz="1500" dirty="0" err="1">
                <a:solidFill>
                  <a:srgbClr val="FFFFFF"/>
                </a:solidFill>
              </a:rPr>
              <a:t>Melchione</a:t>
            </a:r>
            <a:r>
              <a:rPr lang="en-US" sz="1500" dirty="0">
                <a:solidFill>
                  <a:srgbClr val="FFFFFF"/>
                </a:solidFill>
              </a:rPr>
              <a:t>, LLP.  Although this presentation was prepared with care, it is not designed to be a complete or definitive analysis of the law in this area. This presentation was prepared with the understanding that it reflects the authors’ perception of the state of the law as of the submission date to the conference organizer.  Furthermore, the information contained in this presentation is not intended to constitute and should not be received as, legal advice and does not in any way create an attorney-client relationship. </a:t>
            </a:r>
          </a:p>
          <a:p>
            <a:pPr marL="0" indent="0">
              <a:buNone/>
            </a:pPr>
            <a:endParaRPr lang="en-US" sz="1500" dirty="0">
              <a:solidFill>
                <a:srgbClr val="FFFFFF"/>
              </a:solidFill>
            </a:endParaRPr>
          </a:p>
          <a:p>
            <a:pPr>
              <a:buFont typeface="Wingdings" panose="05000000000000000000" pitchFamily="2" charset="2"/>
              <a:buChar char="§"/>
            </a:pPr>
            <a:r>
              <a:rPr lang="en-US" sz="1500" dirty="0">
                <a:solidFill>
                  <a:srgbClr val="FFFFFF"/>
                </a:solidFill>
              </a:rPr>
              <a:t>If you have any questions, or require further information on these materials, please do not hesitate to call our office at:  (818) 241-0103.</a:t>
            </a:r>
          </a:p>
          <a:p>
            <a:pPr>
              <a:buFont typeface="Wingdings" panose="05000000000000000000" pitchFamily="2" charset="2"/>
              <a:buChar char="§"/>
            </a:pPr>
            <a:endParaRPr lang="en-US" sz="1500" dirty="0">
              <a:solidFill>
                <a:srgbClr val="FFFFFF"/>
              </a:solidFill>
            </a:endParaRPr>
          </a:p>
        </p:txBody>
      </p:sp>
      <p:sp>
        <p:nvSpPr>
          <p:cNvPr id="5" name="Slide Number Placeholder 4">
            <a:extLst>
              <a:ext uri="{FF2B5EF4-FFF2-40B4-BE49-F238E27FC236}">
                <a16:creationId xmlns:a16="http://schemas.microsoft.com/office/drawing/2014/main" id="{58E12E71-CDCC-4A32-B555-AC28016B1FEC}"/>
              </a:ext>
            </a:extLst>
          </p:cNvPr>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583464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Educate Your Bosses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fontScale="92500" lnSpcReduction="20000"/>
          </a:bodyPr>
          <a:lstStyle/>
          <a:p>
            <a:r>
              <a:rPr lang="en-US" dirty="0"/>
              <a:t>Class action risks  </a:t>
            </a:r>
          </a:p>
          <a:p>
            <a:pPr lvl="1"/>
            <a:r>
              <a:rPr lang="en-US" dirty="0"/>
              <a:t>The class action plaintiffs bar is gunning for you  </a:t>
            </a:r>
          </a:p>
          <a:p>
            <a:pPr lvl="2"/>
            <a:r>
              <a:rPr lang="en-US" dirty="0"/>
              <a:t>And they could care less about your not-for-profit nature  </a:t>
            </a:r>
          </a:p>
          <a:p>
            <a:pPr lvl="1"/>
            <a:r>
              <a:rPr lang="en-US" dirty="0"/>
              <a:t>The class action you avoid  </a:t>
            </a:r>
          </a:p>
          <a:p>
            <a:pPr lvl="2"/>
            <a:r>
              <a:rPr lang="en-US" dirty="0"/>
              <a:t>It’s impossible to “value” it  </a:t>
            </a:r>
          </a:p>
          <a:p>
            <a:pPr lvl="2"/>
            <a:r>
              <a:rPr lang="en-US" dirty="0"/>
              <a:t>Requires strategic approach  </a:t>
            </a:r>
          </a:p>
          <a:p>
            <a:pPr lvl="1"/>
            <a:r>
              <a:rPr lang="en-US" dirty="0"/>
              <a:t>Insurance coverage is VERY limited  </a:t>
            </a:r>
          </a:p>
          <a:p>
            <a:pPr lvl="1"/>
            <a:r>
              <a:rPr lang="en-US" dirty="0"/>
              <a:t>Even crazy ideas = class actions    </a:t>
            </a:r>
          </a:p>
          <a:p>
            <a:pPr lvl="2"/>
            <a:r>
              <a:rPr lang="en-US" dirty="0"/>
              <a:t>Example: Failure to “zero out” credit report payment field on paid off loan</a:t>
            </a:r>
          </a:p>
          <a:p>
            <a:pPr lvl="1"/>
            <a:r>
              <a:rPr lang="en-US" dirty="0"/>
              <a:t>The blame game  </a:t>
            </a:r>
          </a:p>
          <a:p>
            <a:pPr lvl="2"/>
            <a:r>
              <a:rPr lang="en-US" dirty="0"/>
              <a:t>No one has to do anything “wrong” for the CU to end up in a class action</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20</a:t>
            </a:fld>
            <a:endParaRPr lang="en-US" dirty="0"/>
          </a:p>
        </p:txBody>
      </p:sp>
    </p:spTree>
    <p:extLst>
      <p:ext uri="{BB962C8B-B14F-4D97-AF65-F5344CB8AC3E}">
        <p14:creationId xmlns:p14="http://schemas.microsoft.com/office/powerpoint/2010/main" val="1109227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EFD1-D7DA-41D1-97BC-135DBE8DFEE3}"/>
              </a:ext>
            </a:extLst>
          </p:cNvPr>
          <p:cNvSpPr>
            <a:spLocks noGrp="1"/>
          </p:cNvSpPr>
          <p:nvPr>
            <p:ph type="title"/>
          </p:nvPr>
        </p:nvSpPr>
        <p:spPr/>
        <p:txBody>
          <a:bodyPr>
            <a:normAutofit/>
          </a:bodyPr>
          <a:lstStyle/>
          <a:p>
            <a:r>
              <a:rPr lang="en-US" sz="4800" b="1" dirty="0"/>
              <a:t>THANK YOU!</a:t>
            </a:r>
          </a:p>
        </p:txBody>
      </p:sp>
      <p:sp>
        <p:nvSpPr>
          <p:cNvPr id="3" name="Content Placeholder 2">
            <a:extLst>
              <a:ext uri="{FF2B5EF4-FFF2-40B4-BE49-F238E27FC236}">
                <a16:creationId xmlns:a16="http://schemas.microsoft.com/office/drawing/2014/main" id="{169B7020-C205-4778-8531-BFFBC566A2EE}"/>
              </a:ext>
            </a:extLst>
          </p:cNvPr>
          <p:cNvSpPr>
            <a:spLocks noGrp="1"/>
          </p:cNvSpPr>
          <p:nvPr>
            <p:ph idx="1"/>
          </p:nvPr>
        </p:nvSpPr>
        <p:spPr/>
        <p:txBody>
          <a:bodyPr>
            <a:normAutofit fontScale="47500" lnSpcReduction="20000"/>
          </a:bodyPr>
          <a:lstStyle/>
          <a:p>
            <a:pPr marL="0" indent="0" algn="ctr">
              <a:buNone/>
            </a:pPr>
            <a:endParaRPr lang="en-US" sz="4400" dirty="0"/>
          </a:p>
          <a:p>
            <a:pPr marL="0" indent="0" algn="ctr">
              <a:buNone/>
            </a:pPr>
            <a:r>
              <a:rPr lang="en-US" sz="8700" b="1" dirty="0"/>
              <a:t>QUESTIONS?</a:t>
            </a:r>
          </a:p>
          <a:p>
            <a:pPr marL="0" indent="0" algn="ctr">
              <a:buNone/>
            </a:pPr>
            <a:r>
              <a:rPr lang="en-US" sz="4400" dirty="0"/>
              <a:t>Contact Us:</a:t>
            </a:r>
          </a:p>
          <a:p>
            <a:pPr marL="0" indent="0" algn="ctr">
              <a:buNone/>
            </a:pPr>
            <a:r>
              <a:rPr lang="en-US" sz="4400" dirty="0"/>
              <a:t>Styskal, Wiese &amp; Melchione, LLP</a:t>
            </a:r>
          </a:p>
          <a:p>
            <a:pPr marL="0" indent="0" algn="ctr">
              <a:buNone/>
            </a:pPr>
            <a:r>
              <a:rPr lang="en-US" sz="4400" dirty="0"/>
              <a:t>550 North Brand Boulevard, Suite 550</a:t>
            </a:r>
          </a:p>
          <a:p>
            <a:pPr marL="0" indent="0" algn="ctr">
              <a:buNone/>
            </a:pPr>
            <a:r>
              <a:rPr lang="en-US" sz="4400" dirty="0"/>
              <a:t>Glendale, CA 91203</a:t>
            </a:r>
          </a:p>
          <a:p>
            <a:pPr marL="0" indent="0" algn="ctr">
              <a:buNone/>
            </a:pPr>
            <a:r>
              <a:rPr lang="en-US" sz="4400" dirty="0"/>
              <a:t>(818) 241-0103</a:t>
            </a:r>
          </a:p>
          <a:p>
            <a:pPr marL="0" indent="0" algn="ctr">
              <a:buNone/>
            </a:pPr>
            <a:r>
              <a:rPr lang="en-US" sz="4400" dirty="0">
                <a:hlinkClick r:id="rId2"/>
              </a:rPr>
              <a:t>www.swmllp.com</a:t>
            </a:r>
            <a:endParaRPr lang="en-US" sz="4400" dirty="0"/>
          </a:p>
          <a:p>
            <a:pPr marL="0" indent="0" algn="ctr">
              <a:buNone/>
            </a:pPr>
            <a:r>
              <a:rPr lang="en-US" sz="4400" dirty="0">
                <a:hlinkClick r:id="rId3"/>
              </a:rPr>
              <a:t>bruce.pearson@swmllp.com</a:t>
            </a:r>
            <a:endParaRPr lang="en-US" sz="4400" dirty="0"/>
          </a:p>
          <a:p>
            <a:pPr marL="0" indent="0" algn="ctr">
              <a:buNone/>
            </a:pPr>
            <a:endParaRPr lang="en-US" sz="4400" dirty="0"/>
          </a:p>
        </p:txBody>
      </p:sp>
      <p:sp>
        <p:nvSpPr>
          <p:cNvPr id="4" name="Slide Number Placeholder 3">
            <a:extLst>
              <a:ext uri="{FF2B5EF4-FFF2-40B4-BE49-F238E27FC236}">
                <a16:creationId xmlns:a16="http://schemas.microsoft.com/office/drawing/2014/main" id="{EC2E65CF-F97C-4843-B713-837515891F2F}"/>
              </a:ext>
            </a:extLst>
          </p:cNvPr>
          <p:cNvSpPr>
            <a:spLocks noGrp="1"/>
          </p:cNvSpPr>
          <p:nvPr>
            <p:ph type="sldNum" sz="quarter" idx="12"/>
          </p:nvPr>
        </p:nvSpPr>
        <p:spPr/>
        <p:txBody>
          <a:bodyPr/>
          <a:lstStyle/>
          <a:p>
            <a:fld id="{6113E31D-E2AB-40D1-8B51-AFA5AFEF393A}" type="slidenum">
              <a:rPr lang="en-US" smtClean="0"/>
              <a:t>21</a:t>
            </a:fld>
            <a:endParaRPr lang="en-US" dirty="0"/>
          </a:p>
        </p:txBody>
      </p:sp>
      <p:pic>
        <p:nvPicPr>
          <p:cNvPr id="5" name="Picture 4">
            <a:extLst>
              <a:ext uri="{FF2B5EF4-FFF2-40B4-BE49-F238E27FC236}">
                <a16:creationId xmlns:a16="http://schemas.microsoft.com/office/drawing/2014/main" id="{6D1C8694-5B70-46FC-A03A-41396597D534}"/>
              </a:ext>
            </a:extLst>
          </p:cNvPr>
          <p:cNvPicPr>
            <a:picLocks noChangeAspect="1"/>
          </p:cNvPicPr>
          <p:nvPr/>
        </p:nvPicPr>
        <p:blipFill>
          <a:blip r:embed="rId4"/>
          <a:stretch>
            <a:fillRect/>
          </a:stretch>
        </p:blipFill>
        <p:spPr>
          <a:xfrm>
            <a:off x="1097280" y="2074333"/>
            <a:ext cx="1968137" cy="793815"/>
          </a:xfrm>
          <a:prstGeom prst="rect">
            <a:avLst/>
          </a:prstGeom>
        </p:spPr>
      </p:pic>
    </p:spTree>
    <p:extLst>
      <p:ext uri="{BB962C8B-B14F-4D97-AF65-F5344CB8AC3E}">
        <p14:creationId xmlns:p14="http://schemas.microsoft.com/office/powerpoint/2010/main" val="218224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Deep Thoughts on the Collections Department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Perception: The redheaded stepchild of the Credit Union  </a:t>
            </a:r>
          </a:p>
          <a:p>
            <a:pPr lvl="1"/>
            <a:r>
              <a:rPr lang="en-US" dirty="0"/>
              <a:t>Viewed as an expense center  </a:t>
            </a:r>
          </a:p>
          <a:p>
            <a:pPr lvl="1"/>
            <a:r>
              <a:rPr lang="en-US" dirty="0"/>
              <a:t>Success is measured differently (unfairly)   </a:t>
            </a:r>
          </a:p>
          <a:p>
            <a:r>
              <a:rPr lang="en-US" dirty="0"/>
              <a:t>Reality: Hard working, tech savvy, sophisticated folks who will make or break the CU</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1004795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You are the Last Line of Defense</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fontScale="92500" lnSpcReduction="20000"/>
          </a:bodyPr>
          <a:lstStyle/>
          <a:p>
            <a:r>
              <a:rPr lang="en-US" dirty="0"/>
              <a:t>Will see “issues” from other departments  </a:t>
            </a:r>
          </a:p>
          <a:p>
            <a:pPr lvl="1"/>
            <a:r>
              <a:rPr lang="en-US" dirty="0"/>
              <a:t>Disclosures   </a:t>
            </a:r>
          </a:p>
          <a:p>
            <a:pPr lvl="1"/>
            <a:r>
              <a:rPr lang="en-US" dirty="0"/>
              <a:t>Loan underwriting &amp; servicing  </a:t>
            </a:r>
          </a:p>
          <a:p>
            <a:pPr lvl="1"/>
            <a:r>
              <a:rPr lang="en-US" dirty="0"/>
              <a:t>Deposit services   </a:t>
            </a:r>
          </a:p>
          <a:p>
            <a:pPr lvl="1"/>
            <a:r>
              <a:rPr lang="en-US" dirty="0"/>
              <a:t>Possible employee fraud </a:t>
            </a:r>
          </a:p>
          <a:p>
            <a:r>
              <a:rPr lang="en-US" dirty="0"/>
              <a:t>Can avert common mistakes made by other FI collections professionals </a:t>
            </a:r>
          </a:p>
          <a:p>
            <a:r>
              <a:rPr lang="en-US" dirty="0"/>
              <a:t>May be able to keep the member/borrower away from the plaintiffs’ lawyers </a:t>
            </a:r>
          </a:p>
          <a:p>
            <a:r>
              <a:rPr lang="en-US" dirty="0"/>
              <a:t>Insurance coverage is limited for most lawsuits and direct losses  </a:t>
            </a:r>
          </a:p>
          <a:p>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2295013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Focus on Current Class Action Topics</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a:bodyPr>
          <a:lstStyle/>
          <a:p>
            <a:r>
              <a:rPr lang="en-US" dirty="0"/>
              <a:t>Insurance  </a:t>
            </a:r>
          </a:p>
          <a:p>
            <a:pPr lvl="1"/>
            <a:r>
              <a:rPr lang="en-US" dirty="0"/>
              <a:t>Force placed coverage</a:t>
            </a:r>
          </a:p>
          <a:p>
            <a:pPr lvl="2"/>
            <a:r>
              <a:rPr lang="en-US" dirty="0"/>
              <a:t>Flood</a:t>
            </a:r>
          </a:p>
          <a:p>
            <a:pPr lvl="2"/>
            <a:r>
              <a:rPr lang="en-US" dirty="0"/>
              <a:t>Auto </a:t>
            </a:r>
          </a:p>
          <a:p>
            <a:pPr lvl="1"/>
            <a:r>
              <a:rPr lang="en-US" dirty="0"/>
              <a:t>GAP</a:t>
            </a:r>
          </a:p>
          <a:p>
            <a:r>
              <a:rPr lang="en-US" dirty="0"/>
              <a:t>Outsourced collections</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147829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Focus on Current Class Action Topics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Fees/Rates</a:t>
            </a:r>
          </a:p>
          <a:p>
            <a:pPr lvl="1"/>
            <a:r>
              <a:rPr lang="en-US" dirty="0"/>
              <a:t>Overdraft fees and practices </a:t>
            </a:r>
          </a:p>
          <a:p>
            <a:pPr lvl="1"/>
            <a:r>
              <a:rPr lang="en-US" dirty="0"/>
              <a:t>Repeat NSF fees </a:t>
            </a:r>
          </a:p>
          <a:p>
            <a:pPr lvl="1"/>
            <a:r>
              <a:rPr lang="en-US" dirty="0"/>
              <a:t>Negative balance fees  </a:t>
            </a:r>
          </a:p>
          <a:p>
            <a:pPr lvl="1"/>
            <a:r>
              <a:rPr lang="en-US" dirty="0"/>
              <a:t>“Foreign” ATM balance inquiry fee  </a:t>
            </a:r>
          </a:p>
          <a:p>
            <a:pPr lvl="1"/>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6</a:t>
            </a:fld>
            <a:endParaRPr lang="en-US" dirty="0"/>
          </a:p>
        </p:txBody>
      </p:sp>
    </p:spTree>
    <p:extLst>
      <p:ext uri="{BB962C8B-B14F-4D97-AF65-F5344CB8AC3E}">
        <p14:creationId xmlns:p14="http://schemas.microsoft.com/office/powerpoint/2010/main" val="841047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Focus on Current Class Action Topics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normAutofit/>
          </a:bodyPr>
          <a:lstStyle/>
          <a:p>
            <a:r>
              <a:rPr lang="en-US" dirty="0"/>
              <a:t>Disclosures  </a:t>
            </a:r>
          </a:p>
          <a:p>
            <a:pPr lvl="1"/>
            <a:r>
              <a:rPr lang="en-US" dirty="0"/>
              <a:t>Spanish language  </a:t>
            </a:r>
          </a:p>
          <a:p>
            <a:pPr lvl="1"/>
            <a:r>
              <a:rPr lang="en-US" dirty="0"/>
              <a:t>Credit card purchases finance charges  </a:t>
            </a:r>
          </a:p>
          <a:p>
            <a:r>
              <a:rPr lang="en-US" dirty="0"/>
              <a:t>Call recording </a:t>
            </a:r>
          </a:p>
          <a:p>
            <a:pPr lvl="1"/>
            <a:r>
              <a:rPr lang="en-US" dirty="0"/>
              <a:t>No disclosure  </a:t>
            </a:r>
          </a:p>
          <a:p>
            <a:r>
              <a:rPr lang="en-US" dirty="0"/>
              <a:t>TCPA  </a:t>
            </a:r>
          </a:p>
          <a:p>
            <a:pPr lvl="1"/>
            <a:r>
              <a:rPr lang="en-US" dirty="0"/>
              <a:t>Robocalls</a:t>
            </a:r>
          </a:p>
          <a:p>
            <a:pPr lvl="1"/>
            <a:endParaRPr lang="en-US" dirty="0"/>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2833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Focus on Current Class Action Topics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Bankruptcy </a:t>
            </a:r>
          </a:p>
          <a:p>
            <a:pPr lvl="1"/>
            <a:r>
              <a:rPr lang="en-US" dirty="0"/>
              <a:t>Incorrect reporting of discharged debt   </a:t>
            </a:r>
          </a:p>
          <a:p>
            <a:r>
              <a:rPr lang="en-US" dirty="0"/>
              <a:t>FCRA/state laws  </a:t>
            </a:r>
          </a:p>
          <a:p>
            <a:pPr lvl="1"/>
            <a:r>
              <a:rPr lang="en-US" dirty="0"/>
              <a:t>Double use of credit report  </a:t>
            </a:r>
          </a:p>
          <a:p>
            <a:pPr lvl="1"/>
            <a:r>
              <a:rPr lang="en-US" dirty="0"/>
              <a:t>Paid off loan reporting  </a:t>
            </a:r>
          </a:p>
          <a:p>
            <a:pPr lvl="1"/>
            <a:r>
              <a:rPr lang="en-US" dirty="0"/>
              <a:t>Late reconveyances/titles</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3289908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FF16C-709B-4211-B627-A8892A8A237E}"/>
              </a:ext>
            </a:extLst>
          </p:cNvPr>
          <p:cNvSpPr>
            <a:spLocks noGrp="1"/>
          </p:cNvSpPr>
          <p:nvPr>
            <p:ph type="title"/>
          </p:nvPr>
        </p:nvSpPr>
        <p:spPr/>
        <p:txBody>
          <a:bodyPr/>
          <a:lstStyle/>
          <a:p>
            <a:r>
              <a:rPr lang="en-US" dirty="0"/>
              <a:t>Focus on Current Class Action Topics (cont.)</a:t>
            </a:r>
          </a:p>
        </p:txBody>
      </p:sp>
      <p:sp>
        <p:nvSpPr>
          <p:cNvPr id="3" name="Content Placeholder 2">
            <a:extLst>
              <a:ext uri="{FF2B5EF4-FFF2-40B4-BE49-F238E27FC236}">
                <a16:creationId xmlns:a16="http://schemas.microsoft.com/office/drawing/2014/main" id="{D0AC3500-18B7-42D1-A8D4-C5B70A8E9993}"/>
              </a:ext>
            </a:extLst>
          </p:cNvPr>
          <p:cNvSpPr>
            <a:spLocks noGrp="1"/>
          </p:cNvSpPr>
          <p:nvPr>
            <p:ph idx="1"/>
          </p:nvPr>
        </p:nvSpPr>
        <p:spPr/>
        <p:txBody>
          <a:bodyPr/>
          <a:lstStyle/>
          <a:p>
            <a:r>
              <a:rPr lang="en-US" dirty="0"/>
              <a:t>Payments  </a:t>
            </a:r>
          </a:p>
          <a:p>
            <a:pPr lvl="1"/>
            <a:r>
              <a:rPr lang="en-US" dirty="0"/>
              <a:t>Pay-to-pay fees    </a:t>
            </a:r>
          </a:p>
          <a:p>
            <a:pPr lvl="1"/>
            <a:r>
              <a:rPr lang="en-US" dirty="0"/>
              <a:t>Pre-authorized 3</a:t>
            </a:r>
            <a:r>
              <a:rPr lang="en-US" baseline="30000" dirty="0"/>
              <a:t>rd</a:t>
            </a:r>
            <a:r>
              <a:rPr lang="en-US" dirty="0"/>
              <a:t> party recurring debits    </a:t>
            </a:r>
          </a:p>
          <a:p>
            <a:r>
              <a:rPr lang="en-US" dirty="0"/>
              <a:t>Repossessions  </a:t>
            </a:r>
          </a:p>
          <a:p>
            <a:pPr lvl="1"/>
            <a:r>
              <a:rPr lang="en-US" dirty="0"/>
              <a:t>Notice of Intent forms </a:t>
            </a:r>
          </a:p>
          <a:p>
            <a:r>
              <a:rPr lang="en-US" dirty="0"/>
              <a:t>EFTA </a:t>
            </a:r>
            <a:r>
              <a:rPr lang="en-US" dirty="0" err="1"/>
              <a:t>Opt</a:t>
            </a:r>
            <a:r>
              <a:rPr lang="en-US" dirty="0"/>
              <a:t> In</a:t>
            </a:r>
          </a:p>
        </p:txBody>
      </p:sp>
      <p:sp>
        <p:nvSpPr>
          <p:cNvPr id="4" name="Slide Number Placeholder 3">
            <a:extLst>
              <a:ext uri="{FF2B5EF4-FFF2-40B4-BE49-F238E27FC236}">
                <a16:creationId xmlns:a16="http://schemas.microsoft.com/office/drawing/2014/main" id="{69308413-8474-47AA-A4CD-DBAD517010DD}"/>
              </a:ext>
            </a:extLst>
          </p:cNvPr>
          <p:cNvSpPr>
            <a:spLocks noGrp="1"/>
          </p:cNvSpPr>
          <p:nvPr>
            <p:ph type="sldNum" sz="quarter" idx="12"/>
          </p:nvPr>
        </p:nvSpPr>
        <p:spPr/>
        <p:txBody>
          <a:bodyPr/>
          <a:lstStyle/>
          <a:p>
            <a:fld id="{6113E31D-E2AB-40D1-8B51-AFA5AFEF393A}" type="slidenum">
              <a:rPr lang="en-US" smtClean="0"/>
              <a:t>9</a:t>
            </a:fld>
            <a:endParaRPr lang="en-US" dirty="0"/>
          </a:p>
        </p:txBody>
      </p:sp>
    </p:spTree>
    <p:extLst>
      <p:ext uri="{BB962C8B-B14F-4D97-AF65-F5344CB8AC3E}">
        <p14:creationId xmlns:p14="http://schemas.microsoft.com/office/powerpoint/2010/main" val="1191664919"/>
      </p:ext>
    </p:extLst>
  </p:cSld>
  <p:clrMapOvr>
    <a:masterClrMapping/>
  </p:clrMapOvr>
</p:sld>
</file>

<file path=ppt/theme/theme1.xml><?xml version="1.0" encoding="utf-8"?>
<a:theme xmlns:a="http://schemas.openxmlformats.org/drawingml/2006/main" name="Retrospect">
  <a:themeElements>
    <a:clrScheme name="Custom 18">
      <a:dk1>
        <a:sysClr val="windowText" lastClr="000000"/>
      </a:dk1>
      <a:lt1>
        <a:sysClr val="window" lastClr="FFFFFF"/>
      </a:lt1>
      <a:dk2>
        <a:srgbClr val="17406D"/>
      </a:dk2>
      <a:lt2>
        <a:srgbClr val="DBEFF9"/>
      </a:lt2>
      <a:accent1>
        <a:srgbClr val="17406D"/>
      </a:accent1>
      <a:accent2>
        <a:srgbClr val="113051"/>
      </a:accent2>
      <a:accent3>
        <a:srgbClr val="0BD0D9"/>
      </a:accent3>
      <a:accent4>
        <a:srgbClr val="10CF9B"/>
      </a:accent4>
      <a:accent5>
        <a:srgbClr val="7CCA62"/>
      </a:accent5>
      <a:accent6>
        <a:srgbClr val="A5C249"/>
      </a:accent6>
      <a:hlink>
        <a:srgbClr val="2190C8"/>
      </a:hlink>
      <a:folHlink>
        <a:srgbClr val="85DFD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2814</TotalTime>
  <Words>963</Words>
  <Application>Microsoft Office PowerPoint</Application>
  <PresentationFormat>Widescreen</PresentationFormat>
  <Paragraphs>184</Paragraphs>
  <Slides>21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Wingdings</vt:lpstr>
      <vt:lpstr>Retrospect</vt:lpstr>
      <vt:lpstr>Custom Design</vt:lpstr>
      <vt:lpstr>Risk Avoidance and Mitigation in the Collections Department   October 30, 2020 Las Vegas, NV</vt:lpstr>
      <vt:lpstr>Disclaimer</vt:lpstr>
      <vt:lpstr>Deep Thoughts on the Collections Department</vt:lpstr>
      <vt:lpstr>You are the Last Line of Defense</vt:lpstr>
      <vt:lpstr>Focus on Current Class Action Topics</vt:lpstr>
      <vt:lpstr>Focus on Current Class Action Topics (cont.)</vt:lpstr>
      <vt:lpstr>Focus on Current Class Action Topics (cont.)</vt:lpstr>
      <vt:lpstr>Focus on Current Class Action Topics (cont.)</vt:lpstr>
      <vt:lpstr>Focus on Current Class Action Topics (cont.)</vt:lpstr>
      <vt:lpstr>Focus on Non-Class Action Threats</vt:lpstr>
      <vt:lpstr>Focus on Non-Class Action Threats (cont.)</vt:lpstr>
      <vt:lpstr>Focus on Non-Class Action Threats (cont.)</vt:lpstr>
      <vt:lpstr>What Will the Next Big Thing be?</vt:lpstr>
      <vt:lpstr>What Will the Next Big Thing be? (cont.)</vt:lpstr>
      <vt:lpstr>The Collection Department’s Critical Role</vt:lpstr>
      <vt:lpstr>Class Actions</vt:lpstr>
      <vt:lpstr>Head off Problems Early</vt:lpstr>
      <vt:lpstr>Head off Problems Early (cont.)</vt:lpstr>
      <vt:lpstr>Educate Your Bosses</vt:lpstr>
      <vt:lpstr>Educate Your Bosses (cont.)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Davis</dc:creator>
  <cp:lastModifiedBy>Steven Davis</cp:lastModifiedBy>
  <cp:revision>114</cp:revision>
  <cp:lastPrinted>2020-03-04T23:30:03Z</cp:lastPrinted>
  <dcterms:created xsi:type="dcterms:W3CDTF">2018-03-01T23:55:11Z</dcterms:created>
  <dcterms:modified xsi:type="dcterms:W3CDTF">2020-09-29T23:06:13Z</dcterms:modified>
</cp:coreProperties>
</file>