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326" r:id="rId5"/>
    <p:sldId id="284" r:id="rId6"/>
    <p:sldId id="331" r:id="rId7"/>
    <p:sldId id="325" r:id="rId8"/>
    <p:sldId id="285" r:id="rId9"/>
    <p:sldId id="297" r:id="rId10"/>
    <p:sldId id="300" r:id="rId11"/>
    <p:sldId id="256" r:id="rId12"/>
    <p:sldId id="258" r:id="rId13"/>
    <p:sldId id="259" r:id="rId14"/>
    <p:sldId id="266" r:id="rId15"/>
    <p:sldId id="267" r:id="rId16"/>
    <p:sldId id="288" r:id="rId17"/>
    <p:sldId id="289" r:id="rId18"/>
    <p:sldId id="290" r:id="rId19"/>
    <p:sldId id="291" r:id="rId20"/>
    <p:sldId id="298" r:id="rId21"/>
    <p:sldId id="299" r:id="rId22"/>
    <p:sldId id="270" r:id="rId23"/>
    <p:sldId id="271" r:id="rId24"/>
    <p:sldId id="272" r:id="rId25"/>
    <p:sldId id="281" r:id="rId26"/>
    <p:sldId id="304" r:id="rId27"/>
    <p:sldId id="323" r:id="rId28"/>
    <p:sldId id="343" r:id="rId29"/>
    <p:sldId id="306" r:id="rId30"/>
    <p:sldId id="332" r:id="rId31"/>
    <p:sldId id="274" r:id="rId32"/>
    <p:sldId id="308" r:id="rId33"/>
    <p:sldId id="275" r:id="rId34"/>
    <p:sldId id="319" r:id="rId35"/>
    <p:sldId id="342" r:id="rId36"/>
    <p:sldId id="293" r:id="rId37"/>
    <p:sldId id="280" r:id="rId38"/>
    <p:sldId id="337" r:id="rId39"/>
    <p:sldId id="276" r:id="rId40"/>
    <p:sldId id="295" r:id="rId41"/>
    <p:sldId id="328" r:id="rId42"/>
    <p:sldId id="277" r:id="rId43"/>
    <p:sldId id="278" r:id="rId44"/>
    <p:sldId id="282" r:id="rId45"/>
    <p:sldId id="315" r:id="rId46"/>
    <p:sldId id="320" r:id="rId47"/>
    <p:sldId id="296" r:id="rId48"/>
    <p:sldId id="329" r:id="rId49"/>
    <p:sldId id="283" r:id="rId50"/>
    <p:sldId id="303" r:id="rId51"/>
    <p:sldId id="301" r:id="rId5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4044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k drake" initials="kd" lastIdx="13" clrIdx="0">
    <p:extLst>
      <p:ext uri="{19B8F6BF-5375-455C-9EA6-DF929625EA0E}">
        <p15:presenceInfo xmlns:p15="http://schemas.microsoft.com/office/powerpoint/2012/main" userId="e6a77b5debaca5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46D22"/>
    <a:srgbClr val="EF5438"/>
    <a:srgbClr val="008CC7"/>
    <a:srgbClr val="E62226"/>
    <a:srgbClr val="E7B50E"/>
    <a:srgbClr val="891012"/>
    <a:srgbClr val="8C1012"/>
    <a:srgbClr val="FF505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0963" autoAdjust="0"/>
  </p:normalViewPr>
  <p:slideViewPr>
    <p:cSldViewPr snapToGrid="0">
      <p:cViewPr varScale="1">
        <p:scale>
          <a:sx n="78" d="100"/>
          <a:sy n="78" d="100"/>
        </p:scale>
        <p:origin x="739" y="53"/>
      </p:cViewPr>
      <p:guideLst>
        <p:guide orient="horz" pos="1026"/>
        <p:guide pos="4044"/>
        <p:guide pos="7129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240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22:30.966" idx="2">
    <p:pos x="10" y="10"/>
    <p:text>Can you do this is as four slides with each bullet added?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22:30.966" idx="2">
    <p:pos x="10" y="10"/>
    <p:text>Can you do this is as four slides with each bullet added?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22:30.966" idx="2">
    <p:pos x="10" y="10"/>
    <p:text>Can you do this is as four slides with each bullet added?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22:30.966" idx="2">
    <p:pos x="10" y="10"/>
    <p:text>Can you do this is as four slides with each bullet added?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22:30.966" idx="2">
    <p:pos x="10" y="10"/>
    <p:text>Can you do this is as four slides with each bullet added?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24:04.244" idx="3">
    <p:pos x="10" y="10"/>
    <p:text>Let's hide the REAM parts on this one.</p:text>
    <p:extLst>
      <p:ext uri="{C676402C-5697-4E1C-873F-D02D1690AC5C}">
        <p15:threadingInfo xmlns:p15="http://schemas.microsoft.com/office/powerpoint/2012/main" timeZoneBias="480"/>
      </p:ext>
    </p:extLst>
  </p:cm>
  <p:cm authorId="1" dt="2017-02-04T07:33:49.737" idx="9">
    <p:pos x="10" y="106"/>
    <p:text>It would be cool to have two of the same pictures with a couple of small differences...</p:text>
    <p:extLst>
      <p:ext uri="{C676402C-5697-4E1C-873F-D02D1690AC5C}">
        <p15:threadingInfo xmlns:p15="http://schemas.microsoft.com/office/powerpoint/2012/main" timeZoneBias="480">
          <p15:parentCm authorId="1" idx="3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26:47.190" idx="8">
    <p:pos x="10" y="10"/>
    <p:text>remove the EAM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21:29.085" idx="1">
    <p:pos x="10" y="10"/>
    <p:text>Can you show each othe #stats (like the 40%) in two shades of orange?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04T07:35:31.674" idx="12">
    <p:pos x="10" y="10"/>
    <p:text>on mrm - add tabs (like online banking) for Contact Center &amp; Branches &amp; Lending</p:text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D270B3-DD78-44FE-A990-4A2F931507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F0379-DA7B-41BA-A5AB-DEA6226AAC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59FFC-8026-4629-9983-8BED9BE4F7B9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E3845-F401-4045-862C-BF88E16E8F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DD77E-8594-4946-AE0F-4FDFDF2F30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7CCA6-ECB1-458B-9677-ABF4633BF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370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625CF3-7897-4DD1-AD23-1295842C13A7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312703-E5D9-4D07-8532-4D41BDCF4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46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If you are into clouds</a:t>
            </a:r>
            <a:r>
              <a:rPr lang="en-US" baseline="0" dirty="0"/>
              <a:t> – it’s the climate for you</a:t>
            </a:r>
          </a:p>
          <a:p>
            <a:pPr marL="228600" indent="-228600">
              <a:buAutoNum type="arabicPeriod"/>
            </a:pPr>
            <a:r>
              <a:rPr lang="en-US" baseline="0" dirty="0"/>
              <a:t>Nothing ever really good comes generally comes from a town with the name pass in it…</a:t>
            </a:r>
          </a:p>
          <a:p>
            <a:pPr marL="228600" indent="-228600">
              <a:buAutoNum type="arabicPeriod"/>
            </a:pPr>
            <a:r>
              <a:rPr lang="en-US" baseline="0" dirty="0"/>
              <a:t>But it was nice place to grow up…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508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Wells </a:t>
            </a:r>
            <a:r>
              <a:rPr lang="en-US" dirty="0" err="1"/>
              <a:t>fargo</a:t>
            </a:r>
            <a:r>
              <a:rPr lang="en-US" dirty="0"/>
              <a:t> joke about # of branches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52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Great digital experiences</a:t>
            </a:r>
          </a:p>
          <a:p>
            <a:pPr marL="228600" indent="-228600">
              <a:buAutoNum type="arabicPeriod"/>
            </a:pPr>
            <a:r>
              <a:rPr lang="en-US" dirty="0"/>
              <a:t>Recommendations</a:t>
            </a:r>
          </a:p>
          <a:p>
            <a:pPr marL="228600" indent="-228600">
              <a:buAutoNum type="arabicPeriod"/>
            </a:pPr>
            <a:r>
              <a:rPr lang="en-US" dirty="0"/>
              <a:t>Accessibility</a:t>
            </a:r>
          </a:p>
          <a:p>
            <a:pPr marL="228600" indent="-228600">
              <a:buAutoNum type="arabicPeriod"/>
            </a:pPr>
            <a:r>
              <a:rPr lang="en-US" dirty="0"/>
              <a:t>Service</a:t>
            </a:r>
          </a:p>
          <a:p>
            <a:pPr marL="228600" indent="-228600">
              <a:buAutoNum type="arabicPeriod"/>
            </a:pPr>
            <a:r>
              <a:rPr lang="en-US" dirty="0"/>
              <a:t>Real-time Data to personalize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180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Best buy turned it around (amazon just partnered with the</a:t>
            </a:r>
            <a:r>
              <a:rPr lang="en-US" baseline="0" dirty="0"/>
              <a:t>m for an </a:t>
            </a:r>
            <a:r>
              <a:rPr lang="en-US" baseline="0" dirty="0" err="1"/>
              <a:t>instore</a:t>
            </a:r>
            <a:r>
              <a:rPr lang="en-US" baseline="0" dirty="0"/>
              <a:t> experience)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682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Types of Data.  Differentiation</a:t>
            </a:r>
            <a:r>
              <a:rPr lang="en-US" baseline="0" dirty="0"/>
              <a:t> is the #1 thing you can do to personalize and make a connection with your members.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29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types</a:t>
            </a:r>
            <a:r>
              <a:rPr lang="en-US" baseline="0" dirty="0"/>
              <a:t> of data.  Most CU’s use one – maybe two.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318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my wife – I don’t know who’s kids these</a:t>
            </a:r>
            <a:r>
              <a:rPr lang="en-US" baseline="0" dirty="0"/>
              <a:t> 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76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Moved</a:t>
            </a:r>
            <a:r>
              <a:rPr lang="en-US" baseline="0" dirty="0"/>
              <a:t> back to Oregon</a:t>
            </a:r>
          </a:p>
          <a:p>
            <a:pPr marL="228600" indent="-228600">
              <a:buAutoNum type="arabicPeriod"/>
            </a:pPr>
            <a:r>
              <a:rPr lang="en-US" baseline="0" dirty="0"/>
              <a:t>Nobody died of </a:t>
            </a:r>
            <a:r>
              <a:rPr lang="en-US" baseline="0" dirty="0" err="1"/>
              <a:t>Dysentary</a:t>
            </a:r>
            <a:r>
              <a:rPr lang="en-US" baseline="0" dirty="0"/>
              <a:t> and no rattle snake bites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683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Nothing good from a pass</a:t>
            </a:r>
          </a:p>
          <a:p>
            <a:r>
              <a:rPr lang="en-US" dirty="0"/>
              <a:t>2. Tuesday</a:t>
            </a:r>
            <a:r>
              <a:rPr lang="en-US" baseline="0" dirty="0"/>
              <a:t> in Minnesota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685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Kids wanted lunch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06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</a:t>
            </a:r>
            <a:r>
              <a:rPr lang="en-US" baseline="0" dirty="0"/>
              <a:t> up during enrollment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603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Our </a:t>
            </a:r>
            <a:r>
              <a:rPr lang="en-US" dirty="0" err="1"/>
              <a:t>highschool</a:t>
            </a:r>
            <a:r>
              <a:rPr lang="en-US" dirty="0"/>
              <a:t> mascot was the caveman.</a:t>
            </a:r>
            <a:r>
              <a:rPr lang="en-US" baseline="0" dirty="0"/>
              <a:t>  </a:t>
            </a:r>
          </a:p>
          <a:p>
            <a:pPr marL="228600" indent="-228600">
              <a:buAutoNum type="arabicPeriod"/>
            </a:pPr>
            <a:r>
              <a:rPr lang="en-US" baseline="0" dirty="0"/>
              <a:t>Founders great idea to inspire fear</a:t>
            </a:r>
          </a:p>
          <a:p>
            <a:pPr marL="228600" indent="-228600">
              <a:buAutoNum type="arabicPeriod"/>
            </a:pPr>
            <a:r>
              <a:rPr lang="en-US" baseline="0" dirty="0"/>
              <a:t>1 of 3 other schools</a:t>
            </a:r>
          </a:p>
          <a:p>
            <a:pPr marL="228600" indent="-228600">
              <a:buAutoNum type="arabicPeriod"/>
            </a:pPr>
            <a:r>
              <a:rPr lang="en-US" baseline="0" dirty="0"/>
              <a:t>PE, Home Econ, Art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91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Plan</a:t>
            </a:r>
            <a:r>
              <a:rPr lang="en-US" baseline="0" dirty="0"/>
              <a:t> it out step by step</a:t>
            </a:r>
          </a:p>
          <a:p>
            <a:pPr marL="228600" indent="-228600">
              <a:buAutoNum type="arabicPeriod"/>
            </a:pPr>
            <a:r>
              <a:rPr lang="en-US" baseline="0" dirty="0"/>
              <a:t>Incorporate surprise and delight</a:t>
            </a:r>
          </a:p>
          <a:p>
            <a:pPr marL="228600" indent="-228600">
              <a:buAutoNum type="arabicPeriod"/>
            </a:pPr>
            <a:r>
              <a:rPr lang="en-US" baseline="0" dirty="0"/>
              <a:t>Personalize it.  </a:t>
            </a:r>
          </a:p>
          <a:p>
            <a:pPr marL="228600" indent="-228600">
              <a:buAutoNum type="arabicPeriod"/>
            </a:pPr>
            <a:r>
              <a:rPr lang="en-US" baseline="0" dirty="0"/>
              <a:t>Communicate  phone, email, text, package, video, in person</a:t>
            </a:r>
          </a:p>
          <a:p>
            <a:pPr marL="228600" indent="-228600">
              <a:buAutoNum type="arabicPeriod"/>
            </a:pPr>
            <a:r>
              <a:rPr lang="en-US" baseline="0" dirty="0"/>
              <a:t>Upsize it.  3 free </a:t>
            </a:r>
            <a:r>
              <a:rPr lang="en-US" baseline="0" dirty="0" err="1"/>
              <a:t>atms</a:t>
            </a:r>
            <a:r>
              <a:rPr lang="en-US" baseline="0" dirty="0"/>
              <a:t> – give them 4, </a:t>
            </a:r>
          </a:p>
          <a:p>
            <a:pPr marL="228600" indent="-228600">
              <a:buAutoNum type="arabicPeriod"/>
            </a:pPr>
            <a:r>
              <a:rPr lang="en-US" baseline="0" dirty="0"/>
              <a:t>Go the extra mile.</a:t>
            </a:r>
          </a:p>
          <a:p>
            <a:pPr marL="228600" indent="-228600">
              <a:buAutoNum type="arabicPeriod"/>
            </a:pPr>
            <a:r>
              <a:rPr lang="en-US" baseline="0" dirty="0"/>
              <a:t>Remove the friction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84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CEO of a bank wants you to tell them about your concerns…what banker is going to open that up – he’d be on the phone all day long…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475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baseline="0" dirty="0"/>
              <a:t> much more do you want to put him thru – the poor guy is already eating ramen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908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The world has changed.</a:t>
            </a:r>
          </a:p>
          <a:p>
            <a:pPr marL="228600" indent="-228600">
              <a:buAutoNum type="arabicPeriod"/>
            </a:pPr>
            <a:r>
              <a:rPr lang="en-US" baseline="0" dirty="0"/>
              <a:t>Teachers are the 3</a:t>
            </a:r>
            <a:r>
              <a:rPr lang="en-US" baseline="30000" dirty="0"/>
              <a:t>rd</a:t>
            </a:r>
            <a:r>
              <a:rPr lang="en-US" baseline="0" dirty="0"/>
              <a:t> most trusted profession</a:t>
            </a:r>
          </a:p>
          <a:p>
            <a:pPr marL="228600" indent="-228600">
              <a:buAutoNum type="arabicPeriod"/>
            </a:pPr>
            <a:r>
              <a:rPr lang="en-US" baseline="0" dirty="0"/>
              <a:t>Everyone wants to make good decisions</a:t>
            </a:r>
          </a:p>
          <a:p>
            <a:pPr marL="228600" indent="-228600">
              <a:buAutoNum type="arabicPeriod"/>
            </a:pPr>
            <a:r>
              <a:rPr lang="en-US" baseline="0" dirty="0"/>
              <a:t>Story about mom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452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Do what is right</a:t>
            </a:r>
            <a:r>
              <a:rPr lang="en-US" baseline="0" dirty="0"/>
              <a:t> for your member.</a:t>
            </a:r>
          </a:p>
          <a:p>
            <a:pPr marL="228600" indent="-228600">
              <a:buAutoNum type="arabicPeriod"/>
            </a:pPr>
            <a:r>
              <a:rPr lang="en-US" baseline="0" dirty="0"/>
              <a:t>Your members want a car-  not a car loan</a:t>
            </a:r>
          </a:p>
          <a:p>
            <a:pPr marL="228600" indent="-228600">
              <a:buAutoNum type="arabicPeriod"/>
            </a:pPr>
            <a:r>
              <a:rPr lang="en-US" baseline="0" dirty="0"/>
              <a:t>Your members want a vacation – not a credit card.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411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642</a:t>
            </a:r>
            <a:r>
              <a:rPr lang="en-US" baseline="0" dirty="0"/>
              <a:t> in the first 3 months</a:t>
            </a:r>
          </a:p>
          <a:p>
            <a:r>
              <a:rPr lang="en-US" baseline="0" dirty="0"/>
              <a:t>Who wouldn’t go to their credit union for dating advice…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96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technology to A) create</a:t>
            </a:r>
            <a:r>
              <a:rPr lang="en-US" baseline="0" dirty="0"/>
              <a:t> self service B) engage the member C) make consistent D) do the dirty work (sales) E) share the 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847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used to be the</a:t>
            </a:r>
            <a:r>
              <a:rPr lang="en-US" baseline="0" dirty="0"/>
              <a:t> idea of automation…we get one big machine…but today’s thing – it is all about personalization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59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95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one of these</a:t>
            </a:r>
            <a:r>
              <a:rPr lang="en-US" baseline="0" dirty="0"/>
              <a:t> channels should be able to use Differentiated data with educational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Attracted my</a:t>
            </a:r>
            <a:r>
              <a:rPr lang="en-US" baseline="0" dirty="0"/>
              <a:t> father</a:t>
            </a:r>
          </a:p>
          <a:p>
            <a:pPr marL="228600" indent="-228600">
              <a:buAutoNum type="arabicPeriod"/>
            </a:pPr>
            <a:r>
              <a:rPr lang="en-US" baseline="0" dirty="0"/>
              <a:t>Challenging time for Southern Oregon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314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rei bucks – you can’t use them anywhere – I even</a:t>
            </a:r>
            <a:r>
              <a:rPr lang="en-US" baseline="0" dirty="0"/>
              <a:t> tried them  at subway. If someone is going to take REI Bucks – it should be the subway at Donners Pass.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25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other side of a pass…</a:t>
            </a:r>
            <a:r>
              <a:rPr lang="en-US" baseline="0" dirty="0" err="1"/>
              <a:t>fintech’s</a:t>
            </a:r>
            <a:r>
              <a:rPr lang="en-US" baseline="0" dirty="0"/>
              <a:t> are coming…we have a lot of climbing.  We didn’t necessarily chose to be here but we can chose to go forward…</a:t>
            </a:r>
          </a:p>
          <a:p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Outsource something not core – Office 365</a:t>
            </a:r>
          </a:p>
          <a:p>
            <a:pPr marL="228600" indent="-228600">
              <a:buAutoNum type="arabicPeriod"/>
            </a:pPr>
            <a:r>
              <a:rPr lang="en-US" baseline="0" dirty="0"/>
              <a:t>Get a blog tomorrow (we can help)</a:t>
            </a:r>
          </a:p>
          <a:p>
            <a:pPr marL="228600" indent="-228600">
              <a:buAutoNum type="arabicPeriod"/>
            </a:pPr>
            <a:r>
              <a:rPr lang="en-US" baseline="0" dirty="0"/>
              <a:t>Track your digital engagement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425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Everyone enjoy lunch – let me know if you want a subway recommendation.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7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Harry Potterville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633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I wanted to have a girlfriend and</a:t>
            </a:r>
            <a:r>
              <a:rPr lang="en-US" baseline="0" dirty="0"/>
              <a:t> a social life.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baseline="0" dirty="0"/>
              <a:t>Bank taught how bad CU’s were.  (1. unregulated, 2. no-taxes, 3. our money smells better)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63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Looking</a:t>
            </a:r>
            <a:r>
              <a:rPr lang="en-US" baseline="0" dirty="0"/>
              <a:t> for a place to go to school – I picked another Neanderthal filled town</a:t>
            </a:r>
          </a:p>
          <a:p>
            <a:pPr marL="228600" indent="-228600">
              <a:buAutoNum type="arabicPeriod"/>
            </a:pPr>
            <a:r>
              <a:rPr lang="en-US" baseline="0" dirty="0"/>
              <a:t>Get girlfriend.  </a:t>
            </a:r>
          </a:p>
          <a:p>
            <a:pPr marL="228600" indent="-228600">
              <a:buAutoNum type="arabicPeriod"/>
            </a:pPr>
            <a:r>
              <a:rPr lang="en-US" baseline="0" dirty="0"/>
              <a:t>Need job. </a:t>
            </a:r>
          </a:p>
          <a:p>
            <a:pPr marL="228600" indent="-228600">
              <a:buAutoNum type="arabicPeriod"/>
            </a:pPr>
            <a:r>
              <a:rPr lang="en-US" baseline="0" dirty="0"/>
              <a:t>Banks won’t hire.  Wrong phone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90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concerns…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655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NCUA is</a:t>
            </a:r>
            <a:r>
              <a:rPr lang="en-US" baseline="0" dirty="0"/>
              <a:t> constantly increasing regulations.  2. Cyber Security constantly evolves 3. 1000’s of Fintech Startups 4. Baton is being merged on 5. Amazon, Netflix, - external factors 6.  New generations prioritize digital and self service over traditional service.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90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12703-E5D9-4D07-8532-4D41BDCF4C7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01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likovni rezultat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b="5004"/>
          <a:stretch/>
        </p:blipFill>
        <p:spPr bwMode="auto">
          <a:xfrm>
            <a:off x="0" y="1"/>
            <a:ext cx="12191999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/>
          <p:cNvSpPr/>
          <p:nvPr userDrawn="1"/>
        </p:nvSpPr>
        <p:spPr>
          <a:xfrm>
            <a:off x="-19049" y="3715657"/>
            <a:ext cx="7995536" cy="3142344"/>
          </a:xfrm>
          <a:custGeom>
            <a:avLst/>
            <a:gdLst>
              <a:gd name="connsiteX0" fmla="*/ 844276 w 11362576"/>
              <a:gd name="connsiteY0" fmla="*/ 0 h 4465633"/>
              <a:gd name="connsiteX1" fmla="*/ 9129758 w 11362576"/>
              <a:gd name="connsiteY1" fmla="*/ 0 h 4465633"/>
              <a:gd name="connsiteX2" fmla="*/ 11362576 w 11362576"/>
              <a:gd name="connsiteY2" fmla="*/ 4465633 h 4465633"/>
              <a:gd name="connsiteX3" fmla="*/ 0 w 11362576"/>
              <a:gd name="connsiteY3" fmla="*/ 4465633 h 4465633"/>
              <a:gd name="connsiteX4" fmla="*/ 0 w 11362576"/>
              <a:gd name="connsiteY4" fmla="*/ 1688551 h 446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2576" h="4465633">
                <a:moveTo>
                  <a:pt x="844276" y="0"/>
                </a:moveTo>
                <a:lnTo>
                  <a:pt x="9129758" y="0"/>
                </a:lnTo>
                <a:lnTo>
                  <a:pt x="11362576" y="4465633"/>
                </a:lnTo>
                <a:lnTo>
                  <a:pt x="0" y="4465633"/>
                </a:lnTo>
                <a:lnTo>
                  <a:pt x="0" y="1688551"/>
                </a:lnTo>
                <a:close/>
              </a:path>
            </a:pathLst>
          </a:custGeom>
          <a:gradFill>
            <a:gsLst>
              <a:gs pos="0">
                <a:srgbClr val="F46E22"/>
              </a:gs>
              <a:gs pos="100000">
                <a:srgbClr val="F04B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/>
          <p:cNvCxnSpPr>
            <a:cxnSpLocks/>
            <a:stCxn id="49" idx="5"/>
            <a:endCxn id="31" idx="1"/>
          </p:cNvCxnSpPr>
          <p:nvPr userDrawn="1"/>
        </p:nvCxnSpPr>
        <p:spPr>
          <a:xfrm flipH="1" flipV="1">
            <a:off x="6152445" y="4476386"/>
            <a:ext cx="1084699" cy="16599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/>
            <a:stCxn id="132" idx="0"/>
          </p:cNvCxnSpPr>
          <p:nvPr userDrawn="1"/>
        </p:nvCxnSpPr>
        <p:spPr>
          <a:xfrm flipH="1" flipV="1">
            <a:off x="7305675" y="6232526"/>
            <a:ext cx="12940" cy="4627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 131"/>
          <p:cNvSpPr/>
          <p:nvPr userDrawn="1"/>
        </p:nvSpPr>
        <p:spPr>
          <a:xfrm rot="10535890" flipV="1">
            <a:off x="7285878" y="6695185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6" name="Straight Connector 135"/>
          <p:cNvCxnSpPr>
            <a:cxnSpLocks/>
            <a:stCxn id="12" idx="2"/>
            <a:endCxn id="132" idx="2"/>
          </p:cNvCxnSpPr>
          <p:nvPr userDrawn="1"/>
        </p:nvCxnSpPr>
        <p:spPr>
          <a:xfrm flipH="1" flipV="1">
            <a:off x="7356691" y="6727922"/>
            <a:ext cx="619796" cy="1300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cxnSpLocks/>
            <a:stCxn id="14" idx="2"/>
            <a:endCxn id="132" idx="6"/>
          </p:cNvCxnSpPr>
          <p:nvPr userDrawn="1"/>
        </p:nvCxnSpPr>
        <p:spPr>
          <a:xfrm flipV="1">
            <a:off x="7200900" y="6733366"/>
            <a:ext cx="85083" cy="1246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Hexagon 48"/>
          <p:cNvSpPr/>
          <p:nvPr userDrawn="1"/>
        </p:nvSpPr>
        <p:spPr>
          <a:xfrm rot="10689387" flipV="1">
            <a:off x="7205936" y="6134851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7" name="Straight Connector 146"/>
          <p:cNvCxnSpPr>
            <a:cxnSpLocks/>
            <a:stCxn id="31" idx="1"/>
            <a:endCxn id="146" idx="4"/>
          </p:cNvCxnSpPr>
          <p:nvPr userDrawn="1"/>
        </p:nvCxnSpPr>
        <p:spPr>
          <a:xfrm flipH="1" flipV="1">
            <a:off x="6136797" y="3940509"/>
            <a:ext cx="15648" cy="5358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cxnSpLocks/>
            <a:stCxn id="186" idx="6"/>
            <a:endCxn id="146" idx="6"/>
          </p:cNvCxnSpPr>
          <p:nvPr userDrawn="1"/>
        </p:nvCxnSpPr>
        <p:spPr>
          <a:xfrm>
            <a:off x="1012965" y="3859751"/>
            <a:ext cx="5085756" cy="48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cxnSpLocks/>
            <a:stCxn id="12" idx="1"/>
            <a:endCxn id="146" idx="1"/>
          </p:cNvCxnSpPr>
          <p:nvPr userDrawn="1"/>
        </p:nvCxnSpPr>
        <p:spPr>
          <a:xfrm flipH="1">
            <a:off x="6157150" y="3715657"/>
            <a:ext cx="248164" cy="162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cxnSpLocks/>
            <a:stCxn id="12" idx="4"/>
            <a:endCxn id="186" idx="0"/>
          </p:cNvCxnSpPr>
          <p:nvPr userDrawn="1"/>
        </p:nvCxnSpPr>
        <p:spPr>
          <a:xfrm flipV="1">
            <a:off x="-19049" y="3821675"/>
            <a:ext cx="1064646" cy="10821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cxnSpLocks/>
            <a:endCxn id="49" idx="3"/>
          </p:cNvCxnSpPr>
          <p:nvPr userDrawn="1"/>
        </p:nvCxnSpPr>
        <p:spPr>
          <a:xfrm flipH="1">
            <a:off x="7360547" y="6057809"/>
            <a:ext cx="215414" cy="1412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cxnSpLocks/>
            <a:endCxn id="49" idx="0"/>
          </p:cNvCxnSpPr>
          <p:nvPr userDrawn="1"/>
        </p:nvCxnSpPr>
        <p:spPr>
          <a:xfrm>
            <a:off x="-21980" y="5121023"/>
            <a:ext cx="7227956" cy="10829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 userDrawn="1"/>
        </p:nvSpPr>
        <p:spPr>
          <a:xfrm rot="10535890" flipV="1">
            <a:off x="6098616" y="3869696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Hexagon 30"/>
          <p:cNvSpPr/>
          <p:nvPr userDrawn="1"/>
        </p:nvSpPr>
        <p:spPr>
          <a:xfrm rot="268473">
            <a:off x="6036459" y="4339838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Oval 185"/>
          <p:cNvSpPr/>
          <p:nvPr userDrawn="1"/>
        </p:nvSpPr>
        <p:spPr>
          <a:xfrm rot="10535890" flipV="1">
            <a:off x="1012860" y="3821570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9" name="Straight Connector 188"/>
          <p:cNvCxnSpPr>
            <a:cxnSpLocks/>
            <a:endCxn id="146" idx="2"/>
          </p:cNvCxnSpPr>
          <p:nvPr userDrawn="1"/>
        </p:nvCxnSpPr>
        <p:spPr>
          <a:xfrm flipH="1" flipV="1">
            <a:off x="6169429" y="3902433"/>
            <a:ext cx="323281" cy="23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cxnSpLocks/>
            <a:endCxn id="31" idx="3"/>
          </p:cNvCxnSpPr>
          <p:nvPr userDrawn="1"/>
        </p:nvCxnSpPr>
        <p:spPr>
          <a:xfrm>
            <a:off x="5768975" y="4027960"/>
            <a:ext cx="267720" cy="3725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 userDrawn="1"/>
        </p:nvSpPr>
        <p:spPr>
          <a:xfrm>
            <a:off x="1" y="4027960"/>
            <a:ext cx="7200899" cy="2830042"/>
          </a:xfrm>
          <a:custGeom>
            <a:avLst/>
            <a:gdLst>
              <a:gd name="connsiteX0" fmla="*/ 844276 w 11362576"/>
              <a:gd name="connsiteY0" fmla="*/ 0 h 4465633"/>
              <a:gd name="connsiteX1" fmla="*/ 9129758 w 11362576"/>
              <a:gd name="connsiteY1" fmla="*/ 0 h 4465633"/>
              <a:gd name="connsiteX2" fmla="*/ 11362576 w 11362576"/>
              <a:gd name="connsiteY2" fmla="*/ 4465633 h 4465633"/>
              <a:gd name="connsiteX3" fmla="*/ 0 w 11362576"/>
              <a:gd name="connsiteY3" fmla="*/ 4465633 h 4465633"/>
              <a:gd name="connsiteX4" fmla="*/ 0 w 11362576"/>
              <a:gd name="connsiteY4" fmla="*/ 1688551 h 446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2576" h="4465633">
                <a:moveTo>
                  <a:pt x="844276" y="0"/>
                </a:moveTo>
                <a:lnTo>
                  <a:pt x="9129758" y="0"/>
                </a:lnTo>
                <a:lnTo>
                  <a:pt x="11362576" y="4465633"/>
                </a:lnTo>
                <a:lnTo>
                  <a:pt x="0" y="4465633"/>
                </a:lnTo>
                <a:lnTo>
                  <a:pt x="0" y="16885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5372101"/>
            <a:ext cx="4248150" cy="98424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3309259"/>
            <a:ext cx="5016380" cy="2062842"/>
          </a:xfrm>
        </p:spPr>
        <p:txBody>
          <a:bodyPr anchor="b"/>
          <a:lstStyle>
            <a:lvl1pPr algn="l">
              <a:defRPr sz="6000">
                <a:solidFill>
                  <a:srgbClr val="F04B2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BAFF967-8411-4780-BD13-35F76703CFE7}" type="datetime1">
              <a:rPr lang="en-US" smtClean="0"/>
              <a:t>10/23/2020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6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1884-A80D-432F-AD83-8452A7D58516}" type="datetime1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rgbClr val="F46E22"/>
            </a:gs>
            <a:gs pos="100000">
              <a:srgbClr val="F04B2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709739"/>
            <a:ext cx="4918238" cy="257217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83964"/>
            <a:ext cx="4918238" cy="108813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A83D-6D59-42D5-8EBC-B689DB6A9D5A}" type="datetime1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7A18D"/>
                </a:solidFill>
              </a:defRPr>
            </a:lvl1pPr>
          </a:lstStyle>
          <a:p>
            <a:fld id="{496DBA18-C090-4B23-BF32-0637326860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8" name="Straight Connector 77"/>
          <p:cNvCxnSpPr>
            <a:cxnSpLocks/>
            <a:stCxn id="97" idx="3"/>
            <a:endCxn id="109" idx="1"/>
          </p:cNvCxnSpPr>
          <p:nvPr userDrawn="1"/>
        </p:nvCxnSpPr>
        <p:spPr>
          <a:xfrm flipH="1" flipV="1">
            <a:off x="6750488" y="1122769"/>
            <a:ext cx="683155" cy="6926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exagon 25"/>
          <p:cNvSpPr/>
          <p:nvPr userDrawn="1"/>
        </p:nvSpPr>
        <p:spPr>
          <a:xfrm rot="20185311" flipV="1">
            <a:off x="11481937" y="4319137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Connector 34"/>
          <p:cNvCxnSpPr>
            <a:cxnSpLocks/>
            <a:stCxn id="26" idx="2"/>
            <a:endCxn id="107" idx="2"/>
          </p:cNvCxnSpPr>
          <p:nvPr userDrawn="1"/>
        </p:nvCxnSpPr>
        <p:spPr>
          <a:xfrm flipH="1" flipV="1">
            <a:off x="9600237" y="-1007172"/>
            <a:ext cx="1892039" cy="53494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8" idx="1"/>
            <a:endCxn id="105" idx="3"/>
          </p:cNvCxnSpPr>
          <p:nvPr userDrawn="1"/>
        </p:nvCxnSpPr>
        <p:spPr>
          <a:xfrm flipV="1">
            <a:off x="9692660" y="991710"/>
            <a:ext cx="2819518" cy="38984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107" idx="2"/>
            <a:endCxn id="111" idx="0"/>
          </p:cNvCxnSpPr>
          <p:nvPr userDrawn="1"/>
        </p:nvCxnSpPr>
        <p:spPr>
          <a:xfrm flipH="1">
            <a:off x="6681514" y="-1007172"/>
            <a:ext cx="2918722" cy="38654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107" idx="2"/>
            <a:endCxn id="102" idx="4"/>
          </p:cNvCxnSpPr>
          <p:nvPr userDrawn="1"/>
        </p:nvCxnSpPr>
        <p:spPr>
          <a:xfrm>
            <a:off x="9600237" y="-1007172"/>
            <a:ext cx="2976965" cy="38501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/>
            <a:stCxn id="110" idx="2"/>
            <a:endCxn id="111" idx="0"/>
          </p:cNvCxnSpPr>
          <p:nvPr userDrawn="1"/>
        </p:nvCxnSpPr>
        <p:spPr>
          <a:xfrm flipH="1">
            <a:off x="6681514" y="-405837"/>
            <a:ext cx="1093803" cy="3264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cxnSpLocks/>
            <a:stCxn id="110" idx="0"/>
            <a:endCxn id="102" idx="4"/>
          </p:cNvCxnSpPr>
          <p:nvPr userDrawn="1"/>
        </p:nvCxnSpPr>
        <p:spPr>
          <a:xfrm>
            <a:off x="7859846" y="-515461"/>
            <a:ext cx="4717356" cy="33583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Hexagon 101"/>
          <p:cNvSpPr/>
          <p:nvPr userDrawn="1"/>
        </p:nvSpPr>
        <p:spPr>
          <a:xfrm rot="20185311">
            <a:off x="12566863" y="2819767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Hexagon 103"/>
          <p:cNvSpPr/>
          <p:nvPr userDrawn="1"/>
        </p:nvSpPr>
        <p:spPr>
          <a:xfrm rot="20185311">
            <a:off x="11448587" y="-551191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Hexagon 104"/>
          <p:cNvSpPr/>
          <p:nvPr userDrawn="1"/>
        </p:nvSpPr>
        <p:spPr>
          <a:xfrm rot="20185311">
            <a:off x="12505723" y="894120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Hexagon 106"/>
          <p:cNvSpPr/>
          <p:nvPr userDrawn="1"/>
        </p:nvSpPr>
        <p:spPr>
          <a:xfrm rot="20185311">
            <a:off x="9536570" y="-1152525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Hexagon 107"/>
          <p:cNvSpPr/>
          <p:nvPr userDrawn="1"/>
        </p:nvSpPr>
        <p:spPr>
          <a:xfrm rot="20185311">
            <a:off x="7678300" y="4286309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Hexagon 108"/>
          <p:cNvSpPr/>
          <p:nvPr userDrawn="1"/>
        </p:nvSpPr>
        <p:spPr>
          <a:xfrm rot="20185311">
            <a:off x="6606176" y="1012613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Hexagon 109"/>
          <p:cNvSpPr/>
          <p:nvPr userDrawn="1"/>
        </p:nvSpPr>
        <p:spPr>
          <a:xfrm rot="20185311">
            <a:off x="7711650" y="-551190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Hexagon 110"/>
          <p:cNvSpPr/>
          <p:nvPr userDrawn="1"/>
        </p:nvSpPr>
        <p:spPr>
          <a:xfrm rot="20185311">
            <a:off x="6533319" y="2822555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2" name="Straight Connector 111"/>
          <p:cNvCxnSpPr>
            <a:cxnSpLocks/>
            <a:stCxn id="26" idx="1"/>
            <a:endCxn id="105" idx="2"/>
          </p:cNvCxnSpPr>
          <p:nvPr userDrawn="1"/>
        </p:nvCxnSpPr>
        <p:spPr>
          <a:xfrm flipV="1">
            <a:off x="11572921" y="1039472"/>
            <a:ext cx="996469" cy="3267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cxnSpLocks/>
            <a:stCxn id="108" idx="5"/>
            <a:endCxn id="107" idx="2"/>
          </p:cNvCxnSpPr>
          <p:nvPr userDrawn="1"/>
        </p:nvCxnSpPr>
        <p:spPr>
          <a:xfrm flipV="1">
            <a:off x="7769284" y="-1007172"/>
            <a:ext cx="1830953" cy="52814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cxnSpLocks/>
            <a:stCxn id="111" idx="1"/>
            <a:endCxn id="8" idx="1"/>
          </p:cNvCxnSpPr>
          <p:nvPr userDrawn="1"/>
        </p:nvCxnSpPr>
        <p:spPr>
          <a:xfrm>
            <a:off x="6677631" y="2932710"/>
            <a:ext cx="3015029" cy="19574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cxnSpLocks/>
            <a:stCxn id="92" idx="4"/>
            <a:endCxn id="110" idx="2"/>
          </p:cNvCxnSpPr>
          <p:nvPr userDrawn="1"/>
        </p:nvCxnSpPr>
        <p:spPr>
          <a:xfrm flipH="1" flipV="1">
            <a:off x="7775317" y="-405837"/>
            <a:ext cx="810051" cy="22950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cxnSpLocks/>
            <a:stCxn id="150" idx="3"/>
            <a:endCxn id="108" idx="0"/>
          </p:cNvCxnSpPr>
          <p:nvPr userDrawn="1"/>
        </p:nvCxnSpPr>
        <p:spPr>
          <a:xfrm flipH="1">
            <a:off x="7826496" y="2278197"/>
            <a:ext cx="2338865" cy="2043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cxnSpLocks/>
            <a:stCxn id="108" idx="5"/>
            <a:endCxn id="110" idx="2"/>
          </p:cNvCxnSpPr>
          <p:nvPr userDrawn="1"/>
        </p:nvCxnSpPr>
        <p:spPr>
          <a:xfrm flipV="1">
            <a:off x="7769284" y="-405837"/>
            <a:ext cx="6033" cy="468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/>
            <a:stCxn id="110" idx="0"/>
            <a:endCxn id="105" idx="4"/>
          </p:cNvCxnSpPr>
          <p:nvPr userDrawn="1"/>
        </p:nvCxnSpPr>
        <p:spPr>
          <a:xfrm>
            <a:off x="7859846" y="-515461"/>
            <a:ext cx="4656216" cy="14327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cxnSpLocks/>
            <a:stCxn id="109" idx="0"/>
            <a:endCxn id="105" idx="4"/>
          </p:cNvCxnSpPr>
          <p:nvPr userDrawn="1"/>
        </p:nvCxnSpPr>
        <p:spPr>
          <a:xfrm flipV="1">
            <a:off x="6754372" y="917283"/>
            <a:ext cx="5761690" cy="131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cxnSpLocks/>
            <a:endCxn id="26" idx="1"/>
          </p:cNvCxnSpPr>
          <p:nvPr userDrawn="1"/>
        </p:nvCxnSpPr>
        <p:spPr>
          <a:xfrm>
            <a:off x="11512254" y="-388240"/>
            <a:ext cx="60667" cy="46953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cxnSpLocks/>
            <a:stCxn id="104" idx="3"/>
            <a:endCxn id="109" idx="0"/>
          </p:cNvCxnSpPr>
          <p:nvPr userDrawn="1"/>
        </p:nvCxnSpPr>
        <p:spPr>
          <a:xfrm flipH="1">
            <a:off x="6754372" y="-453601"/>
            <a:ext cx="4700671" cy="15019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cxnSpLocks/>
            <a:stCxn id="44" idx="2"/>
            <a:endCxn id="108" idx="0"/>
          </p:cNvCxnSpPr>
          <p:nvPr userDrawn="1"/>
        </p:nvCxnSpPr>
        <p:spPr>
          <a:xfrm flipH="1">
            <a:off x="7826496" y="3795715"/>
            <a:ext cx="1657366" cy="5263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cxnSpLocks/>
            <a:stCxn id="111" idx="1"/>
            <a:endCxn id="26" idx="2"/>
          </p:cNvCxnSpPr>
          <p:nvPr userDrawn="1"/>
        </p:nvCxnSpPr>
        <p:spPr>
          <a:xfrm>
            <a:off x="6677631" y="2932710"/>
            <a:ext cx="4814644" cy="14095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 userDrawn="1"/>
        </p:nvSpPr>
        <p:spPr>
          <a:xfrm rot="20185311" flipV="1">
            <a:off x="11488387" y="793260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 userDrawn="1"/>
        </p:nvSpPr>
        <p:spPr>
          <a:xfrm rot="20185311" flipV="1">
            <a:off x="9296136" y="-232584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 userDrawn="1"/>
        </p:nvSpPr>
        <p:spPr>
          <a:xfrm rot="20185311" flipV="1">
            <a:off x="9958558" y="-57195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 userDrawn="1"/>
        </p:nvSpPr>
        <p:spPr>
          <a:xfrm rot="20185311" flipV="1">
            <a:off x="7431193" y="1792902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Hexagon 149"/>
          <p:cNvSpPr/>
          <p:nvPr userDrawn="1"/>
        </p:nvSpPr>
        <p:spPr>
          <a:xfrm rot="20185311" flipV="1">
            <a:off x="10158906" y="2180608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Hexagon 150"/>
          <p:cNvSpPr/>
          <p:nvPr userDrawn="1"/>
        </p:nvSpPr>
        <p:spPr>
          <a:xfrm rot="20185311" flipV="1">
            <a:off x="8027707" y="3284012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Hexagon 152"/>
          <p:cNvSpPr/>
          <p:nvPr userDrawn="1"/>
        </p:nvSpPr>
        <p:spPr>
          <a:xfrm rot="20185311" flipV="1">
            <a:off x="11480347" y="2051338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5" name="Straight Connector 174"/>
          <p:cNvCxnSpPr>
            <a:cxnSpLocks/>
            <a:stCxn id="8" idx="0"/>
            <a:endCxn id="97" idx="0"/>
          </p:cNvCxnSpPr>
          <p:nvPr userDrawn="1"/>
        </p:nvCxnSpPr>
        <p:spPr>
          <a:xfrm flipH="1" flipV="1">
            <a:off x="7480836" y="1860860"/>
            <a:ext cx="2269035" cy="3077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cxnSpLocks/>
            <a:stCxn id="92" idx="0"/>
            <a:endCxn id="89" idx="4"/>
          </p:cNvCxnSpPr>
          <p:nvPr userDrawn="1"/>
        </p:nvCxnSpPr>
        <p:spPr>
          <a:xfrm>
            <a:off x="8613736" y="1954225"/>
            <a:ext cx="535665" cy="11610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cxnSpLocks/>
            <a:stCxn id="97" idx="7"/>
            <a:endCxn id="92" idx="2"/>
          </p:cNvCxnSpPr>
          <p:nvPr userDrawn="1"/>
        </p:nvCxnSpPr>
        <p:spPr>
          <a:xfrm>
            <a:off x="7499661" y="1841312"/>
            <a:ext cx="1067392" cy="94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cxnSpLocks/>
            <a:stCxn id="102" idx="4"/>
            <a:endCxn id="89" idx="6"/>
          </p:cNvCxnSpPr>
          <p:nvPr userDrawn="1"/>
        </p:nvCxnSpPr>
        <p:spPr>
          <a:xfrm flipH="1">
            <a:off x="9196084" y="2842931"/>
            <a:ext cx="3381117" cy="2906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cxnSpLocks/>
            <a:stCxn id="26" idx="2"/>
            <a:endCxn id="150" idx="5"/>
          </p:cNvCxnSpPr>
          <p:nvPr userDrawn="1"/>
        </p:nvCxnSpPr>
        <p:spPr>
          <a:xfrm flipH="1" flipV="1">
            <a:off x="10303218" y="2290764"/>
            <a:ext cx="1189058" cy="20515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>
            <a:cxnSpLocks/>
            <a:stCxn id="150" idx="2"/>
            <a:endCxn id="92" idx="7"/>
          </p:cNvCxnSpPr>
          <p:nvPr userDrawn="1"/>
        </p:nvCxnSpPr>
        <p:spPr>
          <a:xfrm flipH="1" flipV="1">
            <a:off x="8632561" y="1934677"/>
            <a:ext cx="1536684" cy="2690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>
            <a:cxnSpLocks/>
            <a:stCxn id="150" idx="0"/>
            <a:endCxn id="153" idx="3"/>
          </p:cNvCxnSpPr>
          <p:nvPr userDrawn="1"/>
        </p:nvCxnSpPr>
        <p:spPr>
          <a:xfrm flipV="1">
            <a:off x="10307101" y="2148928"/>
            <a:ext cx="1179702" cy="674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 userDrawn="1"/>
        </p:nvSpPr>
        <p:spPr>
          <a:xfrm rot="20185311" flipV="1">
            <a:off x="9480902" y="3746072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3" name="Straight Connector 222"/>
          <p:cNvCxnSpPr>
            <a:cxnSpLocks/>
            <a:stCxn id="104" idx="3"/>
            <a:endCxn id="150" idx="1"/>
          </p:cNvCxnSpPr>
          <p:nvPr userDrawn="1"/>
        </p:nvCxnSpPr>
        <p:spPr>
          <a:xfrm flipH="1">
            <a:off x="10249890" y="-453601"/>
            <a:ext cx="1205153" cy="26221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 userDrawn="1"/>
        </p:nvSpPr>
        <p:spPr>
          <a:xfrm rot="20185311" flipV="1">
            <a:off x="8564093" y="1886267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 userDrawn="1"/>
        </p:nvSpPr>
        <p:spPr>
          <a:xfrm rot="20185311" flipV="1">
            <a:off x="9128126" y="3112290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8" name="Straight Connector 207"/>
          <p:cNvCxnSpPr>
            <a:cxnSpLocks/>
            <a:stCxn id="92" idx="7"/>
            <a:endCxn id="93" idx="3"/>
          </p:cNvCxnSpPr>
          <p:nvPr userDrawn="1"/>
        </p:nvCxnSpPr>
        <p:spPr>
          <a:xfrm>
            <a:off x="8632561" y="1934677"/>
            <a:ext cx="2218753" cy="132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cxnSpLocks/>
            <a:stCxn id="89" idx="0"/>
            <a:endCxn id="44" idx="4"/>
          </p:cNvCxnSpPr>
          <p:nvPr userDrawn="1"/>
        </p:nvCxnSpPr>
        <p:spPr>
          <a:xfrm>
            <a:off x="9177769" y="3180248"/>
            <a:ext cx="324408" cy="5687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cxnSpLocks/>
            <a:stCxn id="93" idx="2"/>
            <a:endCxn id="44" idx="6"/>
          </p:cNvCxnSpPr>
          <p:nvPr userDrawn="1"/>
        </p:nvCxnSpPr>
        <p:spPr>
          <a:xfrm flipH="1">
            <a:off x="9548860" y="3284212"/>
            <a:ext cx="1302964" cy="4831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cxnSpLocks/>
            <a:stCxn id="102" idx="3"/>
            <a:endCxn id="93" idx="6"/>
          </p:cNvCxnSpPr>
          <p:nvPr userDrawn="1"/>
        </p:nvCxnSpPr>
        <p:spPr>
          <a:xfrm flipH="1">
            <a:off x="10916822" y="2917357"/>
            <a:ext cx="1656497" cy="3384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 userDrawn="1"/>
        </p:nvSpPr>
        <p:spPr>
          <a:xfrm rot="20185311" flipV="1">
            <a:off x="10848864" y="3234569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exagon 7"/>
          <p:cNvSpPr/>
          <p:nvPr userDrawn="1"/>
        </p:nvSpPr>
        <p:spPr>
          <a:xfrm rot="20185311" flipV="1">
            <a:off x="9601676" y="4902231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6" name="Straight Connector 295"/>
          <p:cNvCxnSpPr>
            <a:cxnSpLocks/>
            <a:stCxn id="327" idx="3"/>
            <a:endCxn id="309" idx="1"/>
          </p:cNvCxnSpPr>
          <p:nvPr userDrawn="1"/>
        </p:nvCxnSpPr>
        <p:spPr>
          <a:xfrm flipH="1" flipV="1">
            <a:off x="-2560976" y="7081820"/>
            <a:ext cx="683155" cy="6926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Hexagon 296"/>
          <p:cNvSpPr/>
          <p:nvPr userDrawn="1"/>
        </p:nvSpPr>
        <p:spPr>
          <a:xfrm rot="20185311" flipV="1">
            <a:off x="2170473" y="10278188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8" name="Straight Connector 297"/>
          <p:cNvCxnSpPr>
            <a:cxnSpLocks/>
            <a:stCxn id="297" idx="2"/>
            <a:endCxn id="307" idx="2"/>
          </p:cNvCxnSpPr>
          <p:nvPr userDrawn="1"/>
        </p:nvCxnSpPr>
        <p:spPr>
          <a:xfrm flipH="1" flipV="1">
            <a:off x="288773" y="4951879"/>
            <a:ext cx="1892039" cy="53494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>
            <a:cxnSpLocks/>
            <a:stCxn id="347" idx="1"/>
            <a:endCxn id="306" idx="3"/>
          </p:cNvCxnSpPr>
          <p:nvPr userDrawn="1"/>
        </p:nvCxnSpPr>
        <p:spPr>
          <a:xfrm flipV="1">
            <a:off x="381196" y="6950761"/>
            <a:ext cx="2819518" cy="38984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cxnSpLocks/>
            <a:stCxn id="307" idx="2"/>
            <a:endCxn id="311" idx="0"/>
          </p:cNvCxnSpPr>
          <p:nvPr userDrawn="1"/>
        </p:nvCxnSpPr>
        <p:spPr>
          <a:xfrm flipH="1">
            <a:off x="-2629950" y="4951879"/>
            <a:ext cx="2918722" cy="38654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>
            <a:cxnSpLocks/>
            <a:stCxn id="307" idx="2"/>
            <a:endCxn id="304" idx="4"/>
          </p:cNvCxnSpPr>
          <p:nvPr userDrawn="1"/>
        </p:nvCxnSpPr>
        <p:spPr>
          <a:xfrm>
            <a:off x="288773" y="4951879"/>
            <a:ext cx="2976965" cy="38501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cxnSpLocks/>
            <a:stCxn id="310" idx="2"/>
            <a:endCxn id="311" idx="0"/>
          </p:cNvCxnSpPr>
          <p:nvPr userDrawn="1"/>
        </p:nvCxnSpPr>
        <p:spPr>
          <a:xfrm flipH="1">
            <a:off x="-2629950" y="5553214"/>
            <a:ext cx="1093803" cy="3264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>
            <a:cxnSpLocks/>
            <a:stCxn id="310" idx="0"/>
            <a:endCxn id="304" idx="4"/>
          </p:cNvCxnSpPr>
          <p:nvPr userDrawn="1"/>
        </p:nvCxnSpPr>
        <p:spPr>
          <a:xfrm>
            <a:off x="-1451618" y="5443590"/>
            <a:ext cx="4717356" cy="33583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Hexagon 303"/>
          <p:cNvSpPr/>
          <p:nvPr userDrawn="1"/>
        </p:nvSpPr>
        <p:spPr>
          <a:xfrm rot="20185311">
            <a:off x="3255399" y="8778818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Hexagon 304"/>
          <p:cNvSpPr/>
          <p:nvPr userDrawn="1"/>
        </p:nvSpPr>
        <p:spPr>
          <a:xfrm rot="20185311">
            <a:off x="2137123" y="5407860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Hexagon 305"/>
          <p:cNvSpPr/>
          <p:nvPr userDrawn="1"/>
        </p:nvSpPr>
        <p:spPr>
          <a:xfrm rot="20185311">
            <a:off x="3194259" y="6853171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Hexagon 306"/>
          <p:cNvSpPr/>
          <p:nvPr userDrawn="1"/>
        </p:nvSpPr>
        <p:spPr>
          <a:xfrm rot="20185311">
            <a:off x="225106" y="4806526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Hexagon 307"/>
          <p:cNvSpPr/>
          <p:nvPr userDrawn="1"/>
        </p:nvSpPr>
        <p:spPr>
          <a:xfrm rot="20185311">
            <a:off x="-1633164" y="10245360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Hexagon 308"/>
          <p:cNvSpPr/>
          <p:nvPr userDrawn="1"/>
        </p:nvSpPr>
        <p:spPr>
          <a:xfrm rot="20185311">
            <a:off x="-2705288" y="6971664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Hexagon 309"/>
          <p:cNvSpPr/>
          <p:nvPr userDrawn="1"/>
        </p:nvSpPr>
        <p:spPr>
          <a:xfrm rot="20185311">
            <a:off x="-1599814" y="5407861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Hexagon 310"/>
          <p:cNvSpPr/>
          <p:nvPr userDrawn="1"/>
        </p:nvSpPr>
        <p:spPr>
          <a:xfrm rot="20185311">
            <a:off x="-2778145" y="8781606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2" name="Straight Connector 311"/>
          <p:cNvCxnSpPr>
            <a:cxnSpLocks/>
            <a:stCxn id="297" idx="1"/>
            <a:endCxn id="306" idx="2"/>
          </p:cNvCxnSpPr>
          <p:nvPr userDrawn="1"/>
        </p:nvCxnSpPr>
        <p:spPr>
          <a:xfrm flipV="1">
            <a:off x="2261457" y="6998523"/>
            <a:ext cx="996469" cy="3267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>
            <a:cxnSpLocks/>
            <a:stCxn id="308" idx="5"/>
            <a:endCxn id="307" idx="2"/>
          </p:cNvCxnSpPr>
          <p:nvPr userDrawn="1"/>
        </p:nvCxnSpPr>
        <p:spPr>
          <a:xfrm flipV="1">
            <a:off x="-1542180" y="4951879"/>
            <a:ext cx="1830953" cy="52814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>
            <a:cxnSpLocks/>
            <a:stCxn id="311" idx="1"/>
            <a:endCxn id="347" idx="1"/>
          </p:cNvCxnSpPr>
          <p:nvPr userDrawn="1"/>
        </p:nvCxnSpPr>
        <p:spPr>
          <a:xfrm>
            <a:off x="-2633833" y="8891761"/>
            <a:ext cx="3015029" cy="19574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>
            <a:cxnSpLocks/>
            <a:stCxn id="340" idx="4"/>
            <a:endCxn id="310" idx="2"/>
          </p:cNvCxnSpPr>
          <p:nvPr userDrawn="1"/>
        </p:nvCxnSpPr>
        <p:spPr>
          <a:xfrm flipH="1" flipV="1">
            <a:off x="-1536147" y="5553214"/>
            <a:ext cx="810051" cy="22950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>
            <a:cxnSpLocks/>
            <a:stCxn id="328" idx="3"/>
            <a:endCxn id="308" idx="0"/>
          </p:cNvCxnSpPr>
          <p:nvPr userDrawn="1"/>
        </p:nvCxnSpPr>
        <p:spPr>
          <a:xfrm flipH="1">
            <a:off x="-1484968" y="8237248"/>
            <a:ext cx="2338865" cy="2043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>
            <a:cxnSpLocks/>
            <a:stCxn id="308" idx="5"/>
            <a:endCxn id="310" idx="2"/>
          </p:cNvCxnSpPr>
          <p:nvPr userDrawn="1"/>
        </p:nvCxnSpPr>
        <p:spPr>
          <a:xfrm flipV="1">
            <a:off x="-1542180" y="5553214"/>
            <a:ext cx="6033" cy="468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cxnSpLocks/>
            <a:stCxn id="310" idx="0"/>
            <a:endCxn id="306" idx="4"/>
          </p:cNvCxnSpPr>
          <p:nvPr userDrawn="1"/>
        </p:nvCxnSpPr>
        <p:spPr>
          <a:xfrm>
            <a:off x="-1451618" y="5443590"/>
            <a:ext cx="4656216" cy="14327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>
            <a:cxnSpLocks/>
            <a:stCxn id="309" idx="0"/>
            <a:endCxn id="306" idx="4"/>
          </p:cNvCxnSpPr>
          <p:nvPr userDrawn="1"/>
        </p:nvCxnSpPr>
        <p:spPr>
          <a:xfrm flipV="1">
            <a:off x="-2557092" y="6876334"/>
            <a:ext cx="5761690" cy="131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cxnSpLocks/>
            <a:endCxn id="297" idx="1"/>
          </p:cNvCxnSpPr>
          <p:nvPr userDrawn="1"/>
        </p:nvCxnSpPr>
        <p:spPr>
          <a:xfrm>
            <a:off x="2200790" y="5570811"/>
            <a:ext cx="60667" cy="46953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cxnSpLocks/>
            <a:stCxn id="305" idx="3"/>
            <a:endCxn id="309" idx="0"/>
          </p:cNvCxnSpPr>
          <p:nvPr userDrawn="1"/>
        </p:nvCxnSpPr>
        <p:spPr>
          <a:xfrm flipH="1">
            <a:off x="-2557092" y="5505450"/>
            <a:ext cx="4700671" cy="15019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cxnSpLocks/>
            <a:stCxn id="338" idx="2"/>
            <a:endCxn id="308" idx="0"/>
          </p:cNvCxnSpPr>
          <p:nvPr userDrawn="1"/>
        </p:nvCxnSpPr>
        <p:spPr>
          <a:xfrm flipH="1">
            <a:off x="-1484968" y="9754766"/>
            <a:ext cx="1657366" cy="5263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cxnSpLocks/>
            <a:stCxn id="311" idx="1"/>
            <a:endCxn id="297" idx="2"/>
          </p:cNvCxnSpPr>
          <p:nvPr userDrawn="1"/>
        </p:nvCxnSpPr>
        <p:spPr>
          <a:xfrm>
            <a:off x="-2633833" y="8891761"/>
            <a:ext cx="4814644" cy="14095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Oval 323"/>
          <p:cNvSpPr/>
          <p:nvPr userDrawn="1"/>
        </p:nvSpPr>
        <p:spPr>
          <a:xfrm rot="20185311" flipV="1">
            <a:off x="2176923" y="6752311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Oval 324"/>
          <p:cNvSpPr/>
          <p:nvPr userDrawn="1"/>
        </p:nvSpPr>
        <p:spPr>
          <a:xfrm rot="20185311" flipV="1">
            <a:off x="-15328" y="5726467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Oval 325"/>
          <p:cNvSpPr/>
          <p:nvPr userDrawn="1"/>
        </p:nvSpPr>
        <p:spPr>
          <a:xfrm rot="20185311" flipV="1">
            <a:off x="647094" y="5901856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Oval 326"/>
          <p:cNvSpPr/>
          <p:nvPr userDrawn="1"/>
        </p:nvSpPr>
        <p:spPr>
          <a:xfrm rot="20185311" flipV="1">
            <a:off x="-1880271" y="7751953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Hexagon 327"/>
          <p:cNvSpPr/>
          <p:nvPr userDrawn="1"/>
        </p:nvSpPr>
        <p:spPr>
          <a:xfrm rot="20185311" flipV="1">
            <a:off x="847442" y="8139659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Hexagon 328"/>
          <p:cNvSpPr/>
          <p:nvPr userDrawn="1"/>
        </p:nvSpPr>
        <p:spPr>
          <a:xfrm rot="20185311" flipV="1">
            <a:off x="-1283757" y="9243063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Hexagon 329"/>
          <p:cNvSpPr/>
          <p:nvPr userDrawn="1"/>
        </p:nvSpPr>
        <p:spPr>
          <a:xfrm rot="20185311" flipV="1">
            <a:off x="2168883" y="8010389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1" name="Straight Connector 330"/>
          <p:cNvCxnSpPr>
            <a:cxnSpLocks/>
            <a:stCxn id="347" idx="0"/>
            <a:endCxn id="327" idx="0"/>
          </p:cNvCxnSpPr>
          <p:nvPr userDrawn="1"/>
        </p:nvCxnSpPr>
        <p:spPr>
          <a:xfrm flipH="1" flipV="1">
            <a:off x="-1830628" y="7819911"/>
            <a:ext cx="2269035" cy="3077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cxnSpLocks/>
            <a:stCxn id="340" idx="0"/>
            <a:endCxn id="341" idx="4"/>
          </p:cNvCxnSpPr>
          <p:nvPr userDrawn="1"/>
        </p:nvCxnSpPr>
        <p:spPr>
          <a:xfrm>
            <a:off x="-697728" y="7913276"/>
            <a:ext cx="535665" cy="11610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>
            <a:cxnSpLocks/>
            <a:stCxn id="327" idx="7"/>
            <a:endCxn id="340" idx="2"/>
          </p:cNvCxnSpPr>
          <p:nvPr userDrawn="1"/>
        </p:nvCxnSpPr>
        <p:spPr>
          <a:xfrm>
            <a:off x="-1811803" y="7800363"/>
            <a:ext cx="1067392" cy="94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>
            <a:cxnSpLocks/>
            <a:stCxn id="304" idx="4"/>
            <a:endCxn id="341" idx="6"/>
          </p:cNvCxnSpPr>
          <p:nvPr userDrawn="1"/>
        </p:nvCxnSpPr>
        <p:spPr>
          <a:xfrm flipH="1">
            <a:off x="-115380" y="8801982"/>
            <a:ext cx="3381117" cy="2906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>
            <a:cxnSpLocks/>
            <a:stCxn id="297" idx="2"/>
            <a:endCxn id="328" idx="5"/>
          </p:cNvCxnSpPr>
          <p:nvPr userDrawn="1"/>
        </p:nvCxnSpPr>
        <p:spPr>
          <a:xfrm flipH="1" flipV="1">
            <a:off x="991754" y="8249815"/>
            <a:ext cx="1189058" cy="20515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>
            <a:cxnSpLocks/>
            <a:stCxn id="328" idx="2"/>
            <a:endCxn id="340" idx="7"/>
          </p:cNvCxnSpPr>
          <p:nvPr userDrawn="1"/>
        </p:nvCxnSpPr>
        <p:spPr>
          <a:xfrm flipH="1" flipV="1">
            <a:off x="-678903" y="7893728"/>
            <a:ext cx="1536684" cy="2690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>
            <a:cxnSpLocks/>
            <a:stCxn id="328" idx="0"/>
            <a:endCxn id="330" idx="3"/>
          </p:cNvCxnSpPr>
          <p:nvPr userDrawn="1"/>
        </p:nvCxnSpPr>
        <p:spPr>
          <a:xfrm flipV="1">
            <a:off x="995637" y="8107979"/>
            <a:ext cx="1179702" cy="674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Oval 337"/>
          <p:cNvSpPr/>
          <p:nvPr userDrawn="1"/>
        </p:nvSpPr>
        <p:spPr>
          <a:xfrm rot="20185311" flipV="1">
            <a:off x="169438" y="9705123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9" name="Straight Connector 338"/>
          <p:cNvCxnSpPr>
            <a:cxnSpLocks/>
            <a:stCxn id="305" idx="3"/>
            <a:endCxn id="328" idx="1"/>
          </p:cNvCxnSpPr>
          <p:nvPr userDrawn="1"/>
        </p:nvCxnSpPr>
        <p:spPr>
          <a:xfrm flipH="1">
            <a:off x="938426" y="5505450"/>
            <a:ext cx="1205153" cy="26221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Oval 339"/>
          <p:cNvSpPr/>
          <p:nvPr userDrawn="1"/>
        </p:nvSpPr>
        <p:spPr>
          <a:xfrm rot="20185311" flipV="1">
            <a:off x="-747371" y="7845318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Oval 340"/>
          <p:cNvSpPr/>
          <p:nvPr userDrawn="1"/>
        </p:nvSpPr>
        <p:spPr>
          <a:xfrm rot="20185311" flipV="1">
            <a:off x="-183338" y="9071341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2" name="Straight Connector 341"/>
          <p:cNvCxnSpPr>
            <a:cxnSpLocks/>
            <a:stCxn id="340" idx="7"/>
            <a:endCxn id="346" idx="3"/>
          </p:cNvCxnSpPr>
          <p:nvPr userDrawn="1"/>
        </p:nvCxnSpPr>
        <p:spPr>
          <a:xfrm>
            <a:off x="-678903" y="7893728"/>
            <a:ext cx="2218753" cy="132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>
            <a:cxnSpLocks/>
            <a:stCxn id="341" idx="0"/>
            <a:endCxn id="338" idx="4"/>
          </p:cNvCxnSpPr>
          <p:nvPr userDrawn="1"/>
        </p:nvCxnSpPr>
        <p:spPr>
          <a:xfrm>
            <a:off x="-133695" y="9139299"/>
            <a:ext cx="324408" cy="5687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>
            <a:cxnSpLocks/>
            <a:stCxn id="346" idx="2"/>
            <a:endCxn id="338" idx="6"/>
          </p:cNvCxnSpPr>
          <p:nvPr userDrawn="1"/>
        </p:nvCxnSpPr>
        <p:spPr>
          <a:xfrm flipH="1">
            <a:off x="237396" y="9243263"/>
            <a:ext cx="1302964" cy="4831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cxnSpLocks/>
            <a:stCxn id="304" idx="3"/>
            <a:endCxn id="346" idx="6"/>
          </p:cNvCxnSpPr>
          <p:nvPr userDrawn="1"/>
        </p:nvCxnSpPr>
        <p:spPr>
          <a:xfrm flipH="1">
            <a:off x="1605358" y="8876408"/>
            <a:ext cx="1656497" cy="3384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Oval 345"/>
          <p:cNvSpPr/>
          <p:nvPr userDrawn="1"/>
        </p:nvSpPr>
        <p:spPr>
          <a:xfrm rot="20185311" flipV="1">
            <a:off x="1537400" y="9193620"/>
            <a:ext cx="70918" cy="70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Hexagon 346"/>
          <p:cNvSpPr/>
          <p:nvPr userDrawn="1"/>
        </p:nvSpPr>
        <p:spPr>
          <a:xfrm rot="20185311" flipV="1">
            <a:off x="290212" y="10861282"/>
            <a:ext cx="154651" cy="133319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3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6BFA-6C95-430C-8513-1E414DCBC942}" type="datetime1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2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024" y="365125"/>
            <a:ext cx="4930775" cy="11207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6F87-3C7F-4949-B156-18803EBFA805}" type="datetime1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lowchart: Data 5"/>
          <p:cNvSpPr/>
          <p:nvPr userDrawn="1"/>
        </p:nvSpPr>
        <p:spPr>
          <a:xfrm>
            <a:off x="-15512" y="-13036"/>
            <a:ext cx="2085612" cy="687421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56 w 10056"/>
              <a:gd name="connsiteY0" fmla="*/ 10019 h 10019"/>
              <a:gd name="connsiteX1" fmla="*/ 0 w 10056"/>
              <a:gd name="connsiteY1" fmla="*/ 0 h 10019"/>
              <a:gd name="connsiteX2" fmla="*/ 10056 w 10056"/>
              <a:gd name="connsiteY2" fmla="*/ 19 h 10019"/>
              <a:gd name="connsiteX3" fmla="*/ 8056 w 10056"/>
              <a:gd name="connsiteY3" fmla="*/ 10019 h 10019"/>
              <a:gd name="connsiteX4" fmla="*/ 56 w 10056"/>
              <a:gd name="connsiteY4" fmla="*/ 10019 h 10019"/>
              <a:gd name="connsiteX0" fmla="*/ 31 w 10031"/>
              <a:gd name="connsiteY0" fmla="*/ 10019 h 10019"/>
              <a:gd name="connsiteX1" fmla="*/ 0 w 10031"/>
              <a:gd name="connsiteY1" fmla="*/ 0 h 10019"/>
              <a:gd name="connsiteX2" fmla="*/ 10031 w 10031"/>
              <a:gd name="connsiteY2" fmla="*/ 19 h 10019"/>
              <a:gd name="connsiteX3" fmla="*/ 8031 w 10031"/>
              <a:gd name="connsiteY3" fmla="*/ 10019 h 10019"/>
              <a:gd name="connsiteX4" fmla="*/ 31 w 10031"/>
              <a:gd name="connsiteY4" fmla="*/ 10019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1" h="10019">
                <a:moveTo>
                  <a:pt x="31" y="10019"/>
                </a:moveTo>
                <a:cubicBezTo>
                  <a:pt x="12" y="6679"/>
                  <a:pt x="19" y="3340"/>
                  <a:pt x="0" y="0"/>
                </a:cubicBezTo>
                <a:lnTo>
                  <a:pt x="10031" y="19"/>
                </a:lnTo>
                <a:lnTo>
                  <a:pt x="8031" y="10019"/>
                </a:lnTo>
                <a:lnTo>
                  <a:pt x="31" y="10019"/>
                </a:lnTo>
                <a:close/>
              </a:path>
            </a:pathLst>
          </a:custGeom>
          <a:gradFill>
            <a:gsLst>
              <a:gs pos="0">
                <a:srgbClr val="F46E22"/>
              </a:gs>
              <a:gs pos="100000">
                <a:srgbClr val="F04B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085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gradFill>
          <a:gsLst>
            <a:gs pos="0">
              <a:srgbClr val="F46E22"/>
            </a:gs>
            <a:gs pos="100000">
              <a:srgbClr val="F04B2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C54D3-CA22-4125-96F4-95AD989CF729}" type="datetime1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7421-6EB4-42AF-8C09-FF8C9D543D22}" type="datetime1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9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mag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7421-6EB4-42AF-8C09-FF8C9D543D22}" type="datetime1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E08300-285C-41C3-BAB6-CBD49B2F39BC}"/>
              </a:ext>
            </a:extLst>
          </p:cNvPr>
          <p:cNvSpPr/>
          <p:nvPr userDrawn="1"/>
        </p:nvSpPr>
        <p:spPr>
          <a:xfrm>
            <a:off x="0" y="2527300"/>
            <a:ext cx="12192000" cy="1803400"/>
          </a:xfrm>
          <a:prstGeom prst="rect">
            <a:avLst/>
          </a:prstGeom>
          <a:solidFill>
            <a:srgbClr val="F46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9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 userDrawn="1"/>
        </p:nvGrpSpPr>
        <p:grpSpPr>
          <a:xfrm>
            <a:off x="838200" y="6812281"/>
            <a:ext cx="10515600" cy="45724"/>
            <a:chOff x="838200" y="6692900"/>
            <a:chExt cx="10515600" cy="165117"/>
          </a:xfrm>
        </p:grpSpPr>
        <p:sp>
          <p:nvSpPr>
            <p:cNvPr id="95" name="Flowchart: Manual Input 94"/>
            <p:cNvSpPr/>
            <p:nvPr userDrawn="1"/>
          </p:nvSpPr>
          <p:spPr>
            <a:xfrm flipH="1">
              <a:off x="6095999" y="6692900"/>
              <a:ext cx="5257801" cy="165099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Flowchart: Manual Input 93"/>
            <p:cNvSpPr/>
            <p:nvPr userDrawn="1"/>
          </p:nvSpPr>
          <p:spPr>
            <a:xfrm>
              <a:off x="838200" y="6692900"/>
              <a:ext cx="5257799" cy="165117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3" name="Freeform: Shape 92"/>
          <p:cNvSpPr/>
          <p:nvPr userDrawn="1"/>
        </p:nvSpPr>
        <p:spPr>
          <a:xfrm>
            <a:off x="5931297" y="6693296"/>
            <a:ext cx="329406" cy="164703"/>
          </a:xfrm>
          <a:custGeom>
            <a:avLst/>
            <a:gdLst>
              <a:gd name="connsiteX0" fmla="*/ 720000 w 1440000"/>
              <a:gd name="connsiteY0" fmla="*/ 0 h 720000"/>
              <a:gd name="connsiteX1" fmla="*/ 1440000 w 1440000"/>
              <a:gd name="connsiteY1" fmla="*/ 720000 h 720000"/>
              <a:gd name="connsiteX2" fmla="*/ 0 w 1440000"/>
              <a:gd name="connsiteY2" fmla="*/ 720000 h 720000"/>
              <a:gd name="connsiteX3" fmla="*/ 720000 w 1440000"/>
              <a:gd name="connsiteY3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000" h="72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lnTo>
                  <a:pt x="0" y="720000"/>
                </a:ln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gradFill>
            <a:gsLst>
              <a:gs pos="0">
                <a:srgbClr val="F46E22"/>
              </a:gs>
              <a:gs pos="100000">
                <a:srgbClr val="F04B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0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74800"/>
            <a:ext cx="10515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6050"/>
            <a:ext cx="800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CBD415A0-98B2-4A79-AA3F-0EFBB0F9F7DF}" type="datetime1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8300" y="6496050"/>
            <a:ext cx="322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8975" y="6693296"/>
            <a:ext cx="654050" cy="167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FAC5B8"/>
                </a:solidFill>
              </a:defRPr>
            </a:lvl1pPr>
          </a:lstStyle>
          <a:p>
            <a:fld id="{496DBA18-C090-4B23-BF32-0637326860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7" name="Group 96"/>
          <p:cNvGrpSpPr/>
          <p:nvPr userDrawn="1"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98" name="Flowchart: Manual Input 97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Flowchart: Manual Input 98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1145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6" r:id="rId5"/>
    <p:sldLayoutId id="2147483657" r:id="rId6"/>
    <p:sldLayoutId id="2147483655" r:id="rId7"/>
    <p:sldLayoutId id="2147483658" r:id="rId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F46E2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irst10@cu-2.com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16944" y="0"/>
            <a:ext cx="7758112" cy="6858000"/>
          </a:xfrm>
        </p:spPr>
      </p:pic>
    </p:spTree>
    <p:extLst>
      <p:ext uri="{BB962C8B-B14F-4D97-AF65-F5344CB8AC3E}">
        <p14:creationId xmlns:p14="http://schemas.microsoft.com/office/powerpoint/2010/main" val="245088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ikovni rezult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5" b="44412"/>
          <a:stretch/>
        </p:blipFill>
        <p:spPr bwMode="auto">
          <a:xfrm>
            <a:off x="0" y="4957398"/>
            <a:ext cx="12192000" cy="190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838200" y="6812281"/>
            <a:ext cx="10515600" cy="45724"/>
            <a:chOff x="838200" y="6692900"/>
            <a:chExt cx="10515600" cy="165117"/>
          </a:xfrm>
        </p:grpSpPr>
        <p:sp>
          <p:nvSpPr>
            <p:cNvPr id="44" name="Flowchart: Manual Input 43"/>
            <p:cNvSpPr/>
            <p:nvPr userDrawn="1"/>
          </p:nvSpPr>
          <p:spPr>
            <a:xfrm flipH="1">
              <a:off x="6095999" y="6692900"/>
              <a:ext cx="5257801" cy="165099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lowchart: Manual Input 44"/>
            <p:cNvSpPr/>
            <p:nvPr userDrawn="1"/>
          </p:nvSpPr>
          <p:spPr>
            <a:xfrm>
              <a:off x="838200" y="6692900"/>
              <a:ext cx="5257799" cy="165117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Freeform: Shape 45"/>
          <p:cNvSpPr/>
          <p:nvPr/>
        </p:nvSpPr>
        <p:spPr>
          <a:xfrm>
            <a:off x="5931297" y="6693296"/>
            <a:ext cx="329406" cy="164703"/>
          </a:xfrm>
          <a:custGeom>
            <a:avLst/>
            <a:gdLst>
              <a:gd name="connsiteX0" fmla="*/ 720000 w 1440000"/>
              <a:gd name="connsiteY0" fmla="*/ 0 h 720000"/>
              <a:gd name="connsiteX1" fmla="*/ 1440000 w 1440000"/>
              <a:gd name="connsiteY1" fmla="*/ 720000 h 720000"/>
              <a:gd name="connsiteX2" fmla="*/ 0 w 1440000"/>
              <a:gd name="connsiteY2" fmla="*/ 720000 h 720000"/>
              <a:gd name="connsiteX3" fmla="*/ 720000 w 1440000"/>
              <a:gd name="connsiteY3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000" h="72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lnTo>
                  <a:pt x="0" y="720000"/>
                </a:ln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gradFill>
            <a:gsLst>
              <a:gs pos="0">
                <a:srgbClr val="F46E22"/>
              </a:gs>
              <a:gs pos="100000">
                <a:srgbClr val="F04B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7" name="Group 46"/>
          <p:cNvGrpSpPr/>
          <p:nvPr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48" name="Flowchart: Manual Input 47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lowchart: Manual Input 48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97730" y="2558690"/>
            <a:ext cx="4571124" cy="338554"/>
            <a:chOff x="6782675" y="2165826"/>
            <a:chExt cx="4571124" cy="338554"/>
          </a:xfrm>
        </p:grpSpPr>
        <p:sp>
          <p:nvSpPr>
            <p:cNvPr id="6" name="Circle: Hollow 5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 what is right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90600" y="1807482"/>
            <a:ext cx="4684092" cy="554718"/>
            <a:chOff x="1110343" y="1768929"/>
            <a:chExt cx="3699781" cy="438150"/>
          </a:xfrm>
        </p:grpSpPr>
        <p:sp>
          <p:nvSpPr>
            <p:cNvPr id="11" name="Freeform: Shape 10"/>
            <p:cNvSpPr/>
            <p:nvPr/>
          </p:nvSpPr>
          <p:spPr>
            <a:xfrm>
              <a:off x="1110343" y="1768929"/>
              <a:ext cx="937533" cy="292100"/>
            </a:xfrm>
            <a:custGeom>
              <a:avLst/>
              <a:gdLst>
                <a:gd name="connsiteX0" fmla="*/ 0 w 892569"/>
                <a:gd name="connsiteY0" fmla="*/ 0 h 292100"/>
                <a:gd name="connsiteX1" fmla="*/ 892569 w 892569"/>
                <a:gd name="connsiteY1" fmla="*/ 0 h 292100"/>
                <a:gd name="connsiteX2" fmla="*/ 892569 w 892569"/>
                <a:gd name="connsiteY2" fmla="*/ 292100 h 292100"/>
                <a:gd name="connsiteX3" fmla="*/ 0 w 892569"/>
                <a:gd name="connsiteY3" fmla="*/ 292100 h 292100"/>
                <a:gd name="connsiteX4" fmla="*/ 146050 w 892569"/>
                <a:gd name="connsiteY4" fmla="*/ 14605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569" h="292100">
                  <a:moveTo>
                    <a:pt x="0" y="0"/>
                  </a:moveTo>
                  <a:lnTo>
                    <a:pt x="892569" y="0"/>
                  </a:lnTo>
                  <a:lnTo>
                    <a:pt x="892569" y="292100"/>
                  </a:lnTo>
                  <a:lnTo>
                    <a:pt x="0" y="292100"/>
                  </a:lnTo>
                  <a:lnTo>
                    <a:pt x="146050" y="146050"/>
                  </a:lnTo>
                  <a:close/>
                </a:path>
              </a:pathLst>
            </a:cu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Arrow: Pentagon 8"/>
            <p:cNvSpPr/>
            <p:nvPr/>
          </p:nvSpPr>
          <p:spPr>
            <a:xfrm>
              <a:off x="1510905" y="1914979"/>
              <a:ext cx="3299219" cy="292100"/>
            </a:xfrm>
            <a:prstGeom prst="homePlate">
              <a:avLst/>
            </a:prstGeom>
            <a:gradFill flip="none" rotWithShape="1"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Great. </a:t>
              </a: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1514474" y="1768929"/>
              <a:ext cx="533401" cy="146050"/>
            </a:xfrm>
            <a:custGeom>
              <a:avLst/>
              <a:gdLst>
                <a:gd name="connsiteX0" fmla="*/ 528638 w 528638"/>
                <a:gd name="connsiteY0" fmla="*/ 0 h 149346"/>
                <a:gd name="connsiteX1" fmla="*/ 528638 w 528638"/>
                <a:gd name="connsiteY1" fmla="*/ 146976 h 149346"/>
                <a:gd name="connsiteX2" fmla="*/ 0 w 528638"/>
                <a:gd name="connsiteY2" fmla="*/ 149346 h 14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8638" h="149346">
                  <a:moveTo>
                    <a:pt x="528638" y="0"/>
                  </a:moveTo>
                  <a:lnTo>
                    <a:pt x="528638" y="146976"/>
                  </a:lnTo>
                  <a:lnTo>
                    <a:pt x="0" y="149346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Arrow: Chevron 17"/>
          <p:cNvSpPr/>
          <p:nvPr/>
        </p:nvSpPr>
        <p:spPr>
          <a:xfrm>
            <a:off x="6423025" y="1992388"/>
            <a:ext cx="4176962" cy="369812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Struggle.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97730" y="3054761"/>
            <a:ext cx="4571124" cy="338554"/>
            <a:chOff x="6782675" y="2165826"/>
            <a:chExt cx="4571124" cy="338554"/>
          </a:xfrm>
        </p:grpSpPr>
        <p:sp>
          <p:nvSpPr>
            <p:cNvPr id="20" name="Circle: Hollow 19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Members first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97730" y="3550832"/>
            <a:ext cx="4571124" cy="338554"/>
            <a:chOff x="6782675" y="2165826"/>
            <a:chExt cx="4571124" cy="338554"/>
          </a:xfrm>
        </p:grpSpPr>
        <p:sp>
          <p:nvSpPr>
            <p:cNvPr id="23" name="Circle: Hollow 22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Return value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55505" y="2558690"/>
            <a:ext cx="4044482" cy="338554"/>
            <a:chOff x="6782675" y="2165826"/>
            <a:chExt cx="4044482" cy="338554"/>
          </a:xfrm>
        </p:grpSpPr>
        <p:sp>
          <p:nvSpPr>
            <p:cNvPr id="26" name="Circle: Hollow 25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57935" y="2165826"/>
              <a:ext cx="38692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Digital Engagement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55505" y="3127750"/>
            <a:ext cx="4571124" cy="338554"/>
            <a:chOff x="6782675" y="2165826"/>
            <a:chExt cx="4571124" cy="338554"/>
          </a:xfrm>
        </p:grpSpPr>
        <p:sp>
          <p:nvSpPr>
            <p:cNvPr id="29" name="Circle: Hollow 28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Story Telling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555505" y="3632905"/>
            <a:ext cx="4571124" cy="338554"/>
            <a:chOff x="6782675" y="2165826"/>
            <a:chExt cx="4571124" cy="338554"/>
          </a:xfrm>
        </p:grpSpPr>
        <p:sp>
          <p:nvSpPr>
            <p:cNvPr id="32" name="Circle: Hollow 31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Digital Trust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55505" y="4046903"/>
            <a:ext cx="4571124" cy="338554"/>
            <a:chOff x="6782675" y="2165826"/>
            <a:chExt cx="4571124" cy="338554"/>
          </a:xfrm>
        </p:grpSpPr>
        <p:sp>
          <p:nvSpPr>
            <p:cNvPr id="35" name="Circle: Hollow 34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Analytics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24876" y="4046903"/>
            <a:ext cx="4571124" cy="338554"/>
            <a:chOff x="6782675" y="2165826"/>
            <a:chExt cx="4571124" cy="338554"/>
          </a:xfrm>
        </p:grpSpPr>
        <p:sp>
          <p:nvSpPr>
            <p:cNvPr id="38" name="Circle: Hollow 22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Great brands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38200" y="6812281"/>
            <a:ext cx="10515600" cy="45724"/>
            <a:chOff x="838200" y="6692900"/>
            <a:chExt cx="10515600" cy="165117"/>
          </a:xfrm>
        </p:grpSpPr>
        <p:sp>
          <p:nvSpPr>
            <p:cNvPr id="41" name="Flowchart: Manual Input 40"/>
            <p:cNvSpPr/>
            <p:nvPr userDrawn="1"/>
          </p:nvSpPr>
          <p:spPr>
            <a:xfrm flipH="1">
              <a:off x="6095999" y="6692900"/>
              <a:ext cx="5257801" cy="165099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lowchart: Manual Input 41"/>
            <p:cNvSpPr/>
            <p:nvPr userDrawn="1"/>
          </p:nvSpPr>
          <p:spPr>
            <a:xfrm>
              <a:off x="838200" y="6692900"/>
              <a:ext cx="5257799" cy="165117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Facts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114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638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162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686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210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873478" y="2106083"/>
            <a:ext cx="90000" cy="9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025878" y="2106083"/>
            <a:ext cx="90000" cy="9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6" name="Group 75"/>
          <p:cNvGrpSpPr/>
          <p:nvPr/>
        </p:nvGrpSpPr>
        <p:grpSpPr>
          <a:xfrm>
            <a:off x="1213997" y="1570213"/>
            <a:ext cx="1162050" cy="1162050"/>
            <a:chOff x="1213997" y="1570213"/>
            <a:chExt cx="1162050" cy="1162050"/>
          </a:xfrm>
        </p:grpSpPr>
        <p:sp>
          <p:nvSpPr>
            <p:cNvPr id="12" name="Circle: Hollow 11"/>
            <p:cNvSpPr/>
            <p:nvPr/>
          </p:nvSpPr>
          <p:spPr>
            <a:xfrm>
              <a:off x="1213997" y="1570213"/>
              <a:ext cx="1162050" cy="1162050"/>
            </a:xfrm>
            <a:prstGeom prst="donut">
              <a:avLst>
                <a:gd name="adj" fmla="val 570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40%</a:t>
              </a:r>
            </a:p>
          </p:txBody>
        </p:sp>
        <p:sp>
          <p:nvSpPr>
            <p:cNvPr id="13" name="Block Arc 12"/>
            <p:cNvSpPr/>
            <p:nvPr/>
          </p:nvSpPr>
          <p:spPr>
            <a:xfrm>
              <a:off x="1213997" y="1570213"/>
              <a:ext cx="1162050" cy="1162050"/>
            </a:xfrm>
            <a:prstGeom prst="blockArc">
              <a:avLst>
                <a:gd name="adj1" fmla="val 16164191"/>
                <a:gd name="adj2" fmla="val 2133481"/>
                <a:gd name="adj3" fmla="val 5835"/>
              </a:avLst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74166" y="1966572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of members close new accounts in first 100 days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2452776" y="2631507"/>
            <a:ext cx="7286448" cy="1152612"/>
            <a:chOff x="2452776" y="2907277"/>
            <a:chExt cx="7286448" cy="1152612"/>
          </a:xfrm>
        </p:grpSpPr>
        <p:sp>
          <p:nvSpPr>
            <p:cNvPr id="15" name="Rectangle 14"/>
            <p:cNvSpPr/>
            <p:nvPr/>
          </p:nvSpPr>
          <p:spPr>
            <a:xfrm>
              <a:off x="2474166" y="3119887"/>
              <a:ext cx="23775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Membership is aging 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246448" y="3196123"/>
              <a:ext cx="766717" cy="552034"/>
              <a:chOff x="8516983" y="3466032"/>
              <a:chExt cx="766717" cy="552034"/>
            </a:xfrm>
            <a:solidFill>
              <a:schemeClr val="bg1">
                <a:lumMod val="85000"/>
              </a:schemeClr>
            </a:solidFill>
          </p:grpSpPr>
          <p:sp>
            <p:nvSpPr>
              <p:cNvPr id="18" name="Freeform: Shape 17"/>
              <p:cNvSpPr/>
              <p:nvPr/>
            </p:nvSpPr>
            <p:spPr>
              <a:xfrm>
                <a:off x="8516983" y="3630604"/>
                <a:ext cx="235131" cy="387462"/>
              </a:xfrm>
              <a:custGeom>
                <a:avLst/>
                <a:gdLst>
                  <a:gd name="connsiteX0" fmla="*/ 603423 w 1214846"/>
                  <a:gd name="connsiteY0" fmla="*/ 795043 h 2001889"/>
                  <a:gd name="connsiteX1" fmla="*/ 611423 w 1214846"/>
                  <a:gd name="connsiteY1" fmla="*/ 795043 h 2001889"/>
                  <a:gd name="connsiteX2" fmla="*/ 1214846 w 1214846"/>
                  <a:gd name="connsiteY2" fmla="*/ 1398466 h 2001889"/>
                  <a:gd name="connsiteX3" fmla="*/ 1214846 w 1214846"/>
                  <a:gd name="connsiteY3" fmla="*/ 1570816 h 2001889"/>
                  <a:gd name="connsiteX4" fmla="*/ 783773 w 1214846"/>
                  <a:gd name="connsiteY4" fmla="*/ 2001889 h 2001889"/>
                  <a:gd name="connsiteX5" fmla="*/ 431073 w 1214846"/>
                  <a:gd name="connsiteY5" fmla="*/ 2001889 h 2001889"/>
                  <a:gd name="connsiteX6" fmla="*/ 0 w 1214846"/>
                  <a:gd name="connsiteY6" fmla="*/ 1570816 h 2001889"/>
                  <a:gd name="connsiteX7" fmla="*/ 0 w 1214846"/>
                  <a:gd name="connsiteY7" fmla="*/ 1398466 h 2001889"/>
                  <a:gd name="connsiteX8" fmla="*/ 603423 w 1214846"/>
                  <a:gd name="connsiteY8" fmla="*/ 795043 h 2001889"/>
                  <a:gd name="connsiteX9" fmla="*/ 607424 w 1214846"/>
                  <a:gd name="connsiteY9" fmla="*/ 0 h 2001889"/>
                  <a:gd name="connsiteX10" fmla="*/ 966653 w 1214846"/>
                  <a:gd name="connsiteY10" fmla="*/ 359229 h 2001889"/>
                  <a:gd name="connsiteX11" fmla="*/ 607424 w 1214846"/>
                  <a:gd name="connsiteY11" fmla="*/ 718458 h 2001889"/>
                  <a:gd name="connsiteX12" fmla="*/ 248195 w 1214846"/>
                  <a:gd name="connsiteY12" fmla="*/ 359229 h 2001889"/>
                  <a:gd name="connsiteX13" fmla="*/ 607424 w 1214846"/>
                  <a:gd name="connsiteY13" fmla="*/ 0 h 20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4846" h="2001889">
                    <a:moveTo>
                      <a:pt x="603423" y="795043"/>
                    </a:moveTo>
                    <a:lnTo>
                      <a:pt x="611423" y="795043"/>
                    </a:lnTo>
                    <a:cubicBezTo>
                      <a:pt x="944684" y="795043"/>
                      <a:pt x="1214846" y="1065205"/>
                      <a:pt x="1214846" y="1398466"/>
                    </a:cubicBezTo>
                    <a:lnTo>
                      <a:pt x="1214846" y="1570816"/>
                    </a:lnTo>
                    <a:cubicBezTo>
                      <a:pt x="1214846" y="1808891"/>
                      <a:pt x="1021848" y="2001889"/>
                      <a:pt x="783773" y="2001889"/>
                    </a:cubicBezTo>
                    <a:lnTo>
                      <a:pt x="431073" y="2001889"/>
                    </a:lnTo>
                    <a:cubicBezTo>
                      <a:pt x="192998" y="2001889"/>
                      <a:pt x="0" y="1808891"/>
                      <a:pt x="0" y="1570816"/>
                    </a:cubicBezTo>
                    <a:lnTo>
                      <a:pt x="0" y="1398466"/>
                    </a:lnTo>
                    <a:cubicBezTo>
                      <a:pt x="0" y="1065205"/>
                      <a:pt x="270162" y="795043"/>
                      <a:pt x="603423" y="795043"/>
                    </a:cubicBezTo>
                    <a:close/>
                    <a:moveTo>
                      <a:pt x="607424" y="0"/>
                    </a:moveTo>
                    <a:cubicBezTo>
                      <a:pt x="805821" y="0"/>
                      <a:pt x="966653" y="160832"/>
                      <a:pt x="966653" y="359229"/>
                    </a:cubicBezTo>
                    <a:cubicBezTo>
                      <a:pt x="966653" y="557626"/>
                      <a:pt x="805821" y="718458"/>
                      <a:pt x="607424" y="718458"/>
                    </a:cubicBezTo>
                    <a:cubicBezTo>
                      <a:pt x="409027" y="718458"/>
                      <a:pt x="248195" y="557626"/>
                      <a:pt x="248195" y="359229"/>
                    </a:cubicBezTo>
                    <a:cubicBezTo>
                      <a:pt x="248195" y="160832"/>
                      <a:pt x="409027" y="0"/>
                      <a:pt x="607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8884316" y="3630604"/>
                <a:ext cx="235131" cy="387462"/>
              </a:xfrm>
              <a:custGeom>
                <a:avLst/>
                <a:gdLst>
                  <a:gd name="connsiteX0" fmla="*/ 603423 w 1214846"/>
                  <a:gd name="connsiteY0" fmla="*/ 795043 h 2001889"/>
                  <a:gd name="connsiteX1" fmla="*/ 611423 w 1214846"/>
                  <a:gd name="connsiteY1" fmla="*/ 795043 h 2001889"/>
                  <a:gd name="connsiteX2" fmla="*/ 1214846 w 1214846"/>
                  <a:gd name="connsiteY2" fmla="*/ 1398466 h 2001889"/>
                  <a:gd name="connsiteX3" fmla="*/ 1214846 w 1214846"/>
                  <a:gd name="connsiteY3" fmla="*/ 1570816 h 2001889"/>
                  <a:gd name="connsiteX4" fmla="*/ 783773 w 1214846"/>
                  <a:gd name="connsiteY4" fmla="*/ 2001889 h 2001889"/>
                  <a:gd name="connsiteX5" fmla="*/ 431073 w 1214846"/>
                  <a:gd name="connsiteY5" fmla="*/ 2001889 h 2001889"/>
                  <a:gd name="connsiteX6" fmla="*/ 0 w 1214846"/>
                  <a:gd name="connsiteY6" fmla="*/ 1570816 h 2001889"/>
                  <a:gd name="connsiteX7" fmla="*/ 0 w 1214846"/>
                  <a:gd name="connsiteY7" fmla="*/ 1398466 h 2001889"/>
                  <a:gd name="connsiteX8" fmla="*/ 603423 w 1214846"/>
                  <a:gd name="connsiteY8" fmla="*/ 795043 h 2001889"/>
                  <a:gd name="connsiteX9" fmla="*/ 607424 w 1214846"/>
                  <a:gd name="connsiteY9" fmla="*/ 0 h 2001889"/>
                  <a:gd name="connsiteX10" fmla="*/ 966653 w 1214846"/>
                  <a:gd name="connsiteY10" fmla="*/ 359229 h 2001889"/>
                  <a:gd name="connsiteX11" fmla="*/ 607424 w 1214846"/>
                  <a:gd name="connsiteY11" fmla="*/ 718458 h 2001889"/>
                  <a:gd name="connsiteX12" fmla="*/ 248195 w 1214846"/>
                  <a:gd name="connsiteY12" fmla="*/ 359229 h 2001889"/>
                  <a:gd name="connsiteX13" fmla="*/ 607424 w 1214846"/>
                  <a:gd name="connsiteY13" fmla="*/ 0 h 20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4846" h="2001889">
                    <a:moveTo>
                      <a:pt x="603423" y="795043"/>
                    </a:moveTo>
                    <a:lnTo>
                      <a:pt x="611423" y="795043"/>
                    </a:lnTo>
                    <a:cubicBezTo>
                      <a:pt x="944684" y="795043"/>
                      <a:pt x="1214846" y="1065205"/>
                      <a:pt x="1214846" y="1398466"/>
                    </a:cubicBezTo>
                    <a:lnTo>
                      <a:pt x="1214846" y="1570816"/>
                    </a:lnTo>
                    <a:cubicBezTo>
                      <a:pt x="1214846" y="1808891"/>
                      <a:pt x="1021848" y="2001889"/>
                      <a:pt x="783773" y="2001889"/>
                    </a:cubicBezTo>
                    <a:lnTo>
                      <a:pt x="431073" y="2001889"/>
                    </a:lnTo>
                    <a:cubicBezTo>
                      <a:pt x="192998" y="2001889"/>
                      <a:pt x="0" y="1808891"/>
                      <a:pt x="0" y="1570816"/>
                    </a:cubicBezTo>
                    <a:lnTo>
                      <a:pt x="0" y="1398466"/>
                    </a:lnTo>
                    <a:cubicBezTo>
                      <a:pt x="0" y="1065205"/>
                      <a:pt x="270162" y="795043"/>
                      <a:pt x="603423" y="795043"/>
                    </a:cubicBezTo>
                    <a:close/>
                    <a:moveTo>
                      <a:pt x="607424" y="0"/>
                    </a:moveTo>
                    <a:cubicBezTo>
                      <a:pt x="805821" y="0"/>
                      <a:pt x="966653" y="160832"/>
                      <a:pt x="966653" y="359229"/>
                    </a:cubicBezTo>
                    <a:cubicBezTo>
                      <a:pt x="966653" y="557626"/>
                      <a:pt x="805821" y="718458"/>
                      <a:pt x="607424" y="718458"/>
                    </a:cubicBezTo>
                    <a:cubicBezTo>
                      <a:pt x="409027" y="718458"/>
                      <a:pt x="248195" y="557626"/>
                      <a:pt x="248195" y="359229"/>
                    </a:cubicBezTo>
                    <a:cubicBezTo>
                      <a:pt x="248195" y="160832"/>
                      <a:pt x="409027" y="0"/>
                      <a:pt x="607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8720062" y="3466032"/>
                <a:ext cx="196306" cy="323484"/>
              </a:xfrm>
              <a:custGeom>
                <a:avLst/>
                <a:gdLst>
                  <a:gd name="connsiteX0" fmla="*/ 603423 w 1214846"/>
                  <a:gd name="connsiteY0" fmla="*/ 795043 h 2001889"/>
                  <a:gd name="connsiteX1" fmla="*/ 611423 w 1214846"/>
                  <a:gd name="connsiteY1" fmla="*/ 795043 h 2001889"/>
                  <a:gd name="connsiteX2" fmla="*/ 1214846 w 1214846"/>
                  <a:gd name="connsiteY2" fmla="*/ 1398466 h 2001889"/>
                  <a:gd name="connsiteX3" fmla="*/ 1214846 w 1214846"/>
                  <a:gd name="connsiteY3" fmla="*/ 1570816 h 2001889"/>
                  <a:gd name="connsiteX4" fmla="*/ 783773 w 1214846"/>
                  <a:gd name="connsiteY4" fmla="*/ 2001889 h 2001889"/>
                  <a:gd name="connsiteX5" fmla="*/ 431073 w 1214846"/>
                  <a:gd name="connsiteY5" fmla="*/ 2001889 h 2001889"/>
                  <a:gd name="connsiteX6" fmla="*/ 0 w 1214846"/>
                  <a:gd name="connsiteY6" fmla="*/ 1570816 h 2001889"/>
                  <a:gd name="connsiteX7" fmla="*/ 0 w 1214846"/>
                  <a:gd name="connsiteY7" fmla="*/ 1398466 h 2001889"/>
                  <a:gd name="connsiteX8" fmla="*/ 603423 w 1214846"/>
                  <a:gd name="connsiteY8" fmla="*/ 795043 h 2001889"/>
                  <a:gd name="connsiteX9" fmla="*/ 607424 w 1214846"/>
                  <a:gd name="connsiteY9" fmla="*/ 0 h 2001889"/>
                  <a:gd name="connsiteX10" fmla="*/ 966653 w 1214846"/>
                  <a:gd name="connsiteY10" fmla="*/ 359229 h 2001889"/>
                  <a:gd name="connsiteX11" fmla="*/ 607424 w 1214846"/>
                  <a:gd name="connsiteY11" fmla="*/ 718458 h 2001889"/>
                  <a:gd name="connsiteX12" fmla="*/ 248195 w 1214846"/>
                  <a:gd name="connsiteY12" fmla="*/ 359229 h 2001889"/>
                  <a:gd name="connsiteX13" fmla="*/ 607424 w 1214846"/>
                  <a:gd name="connsiteY13" fmla="*/ 0 h 20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4846" h="2001889">
                    <a:moveTo>
                      <a:pt x="603423" y="795043"/>
                    </a:moveTo>
                    <a:lnTo>
                      <a:pt x="611423" y="795043"/>
                    </a:lnTo>
                    <a:cubicBezTo>
                      <a:pt x="944684" y="795043"/>
                      <a:pt x="1214846" y="1065205"/>
                      <a:pt x="1214846" y="1398466"/>
                    </a:cubicBezTo>
                    <a:lnTo>
                      <a:pt x="1214846" y="1570816"/>
                    </a:lnTo>
                    <a:cubicBezTo>
                      <a:pt x="1214846" y="1808891"/>
                      <a:pt x="1021848" y="2001889"/>
                      <a:pt x="783773" y="2001889"/>
                    </a:cubicBezTo>
                    <a:lnTo>
                      <a:pt x="431073" y="2001889"/>
                    </a:lnTo>
                    <a:cubicBezTo>
                      <a:pt x="192998" y="2001889"/>
                      <a:pt x="0" y="1808891"/>
                      <a:pt x="0" y="1570816"/>
                    </a:cubicBezTo>
                    <a:lnTo>
                      <a:pt x="0" y="1398466"/>
                    </a:lnTo>
                    <a:cubicBezTo>
                      <a:pt x="0" y="1065205"/>
                      <a:pt x="270162" y="795043"/>
                      <a:pt x="603423" y="795043"/>
                    </a:cubicBezTo>
                    <a:close/>
                    <a:moveTo>
                      <a:pt x="607424" y="0"/>
                    </a:moveTo>
                    <a:cubicBezTo>
                      <a:pt x="805821" y="0"/>
                      <a:pt x="966653" y="160832"/>
                      <a:pt x="966653" y="359229"/>
                    </a:cubicBezTo>
                    <a:cubicBezTo>
                      <a:pt x="966653" y="557626"/>
                      <a:pt x="805821" y="718458"/>
                      <a:pt x="607424" y="718458"/>
                    </a:cubicBezTo>
                    <a:cubicBezTo>
                      <a:pt x="409027" y="718458"/>
                      <a:pt x="248195" y="557626"/>
                      <a:pt x="248195" y="359229"/>
                    </a:cubicBezTo>
                    <a:cubicBezTo>
                      <a:pt x="248195" y="160832"/>
                      <a:pt x="409027" y="0"/>
                      <a:pt x="607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9087394" y="3466032"/>
                <a:ext cx="196306" cy="323484"/>
              </a:xfrm>
              <a:custGeom>
                <a:avLst/>
                <a:gdLst>
                  <a:gd name="connsiteX0" fmla="*/ 603423 w 1214846"/>
                  <a:gd name="connsiteY0" fmla="*/ 795043 h 2001889"/>
                  <a:gd name="connsiteX1" fmla="*/ 611423 w 1214846"/>
                  <a:gd name="connsiteY1" fmla="*/ 795043 h 2001889"/>
                  <a:gd name="connsiteX2" fmla="*/ 1214846 w 1214846"/>
                  <a:gd name="connsiteY2" fmla="*/ 1398466 h 2001889"/>
                  <a:gd name="connsiteX3" fmla="*/ 1214846 w 1214846"/>
                  <a:gd name="connsiteY3" fmla="*/ 1570816 h 2001889"/>
                  <a:gd name="connsiteX4" fmla="*/ 783773 w 1214846"/>
                  <a:gd name="connsiteY4" fmla="*/ 2001889 h 2001889"/>
                  <a:gd name="connsiteX5" fmla="*/ 431073 w 1214846"/>
                  <a:gd name="connsiteY5" fmla="*/ 2001889 h 2001889"/>
                  <a:gd name="connsiteX6" fmla="*/ 0 w 1214846"/>
                  <a:gd name="connsiteY6" fmla="*/ 1570816 h 2001889"/>
                  <a:gd name="connsiteX7" fmla="*/ 0 w 1214846"/>
                  <a:gd name="connsiteY7" fmla="*/ 1398466 h 2001889"/>
                  <a:gd name="connsiteX8" fmla="*/ 603423 w 1214846"/>
                  <a:gd name="connsiteY8" fmla="*/ 795043 h 2001889"/>
                  <a:gd name="connsiteX9" fmla="*/ 607424 w 1214846"/>
                  <a:gd name="connsiteY9" fmla="*/ 0 h 2001889"/>
                  <a:gd name="connsiteX10" fmla="*/ 966653 w 1214846"/>
                  <a:gd name="connsiteY10" fmla="*/ 359229 h 2001889"/>
                  <a:gd name="connsiteX11" fmla="*/ 607424 w 1214846"/>
                  <a:gd name="connsiteY11" fmla="*/ 718458 h 2001889"/>
                  <a:gd name="connsiteX12" fmla="*/ 248195 w 1214846"/>
                  <a:gd name="connsiteY12" fmla="*/ 359229 h 2001889"/>
                  <a:gd name="connsiteX13" fmla="*/ 607424 w 1214846"/>
                  <a:gd name="connsiteY13" fmla="*/ 0 h 20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4846" h="2001889">
                    <a:moveTo>
                      <a:pt x="603423" y="795043"/>
                    </a:moveTo>
                    <a:lnTo>
                      <a:pt x="611423" y="795043"/>
                    </a:lnTo>
                    <a:cubicBezTo>
                      <a:pt x="944684" y="795043"/>
                      <a:pt x="1214846" y="1065205"/>
                      <a:pt x="1214846" y="1398466"/>
                    </a:cubicBezTo>
                    <a:lnTo>
                      <a:pt x="1214846" y="1570816"/>
                    </a:lnTo>
                    <a:cubicBezTo>
                      <a:pt x="1214846" y="1808891"/>
                      <a:pt x="1021848" y="2001889"/>
                      <a:pt x="783773" y="2001889"/>
                    </a:cubicBezTo>
                    <a:lnTo>
                      <a:pt x="431073" y="2001889"/>
                    </a:lnTo>
                    <a:cubicBezTo>
                      <a:pt x="192998" y="2001889"/>
                      <a:pt x="0" y="1808891"/>
                      <a:pt x="0" y="1570816"/>
                    </a:cubicBezTo>
                    <a:lnTo>
                      <a:pt x="0" y="1398466"/>
                    </a:lnTo>
                    <a:cubicBezTo>
                      <a:pt x="0" y="1065205"/>
                      <a:pt x="270162" y="795043"/>
                      <a:pt x="603423" y="795043"/>
                    </a:cubicBezTo>
                    <a:close/>
                    <a:moveTo>
                      <a:pt x="607424" y="0"/>
                    </a:moveTo>
                    <a:cubicBezTo>
                      <a:pt x="805821" y="0"/>
                      <a:pt x="966653" y="160832"/>
                      <a:pt x="966653" y="359229"/>
                    </a:cubicBezTo>
                    <a:cubicBezTo>
                      <a:pt x="966653" y="557626"/>
                      <a:pt x="805821" y="718458"/>
                      <a:pt x="607424" y="718458"/>
                    </a:cubicBezTo>
                    <a:cubicBezTo>
                      <a:pt x="409027" y="718458"/>
                      <a:pt x="248195" y="557626"/>
                      <a:pt x="248195" y="359229"/>
                    </a:cubicBezTo>
                    <a:cubicBezTo>
                      <a:pt x="248195" y="160832"/>
                      <a:pt x="409027" y="0"/>
                      <a:pt x="607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836868" y="3196123"/>
              <a:ext cx="766718" cy="552034"/>
              <a:chOff x="9290473" y="3711678"/>
              <a:chExt cx="766718" cy="552034"/>
            </a:xfrm>
            <a:solidFill>
              <a:schemeClr val="bg1">
                <a:lumMod val="75000"/>
              </a:schemeClr>
            </a:solidFill>
          </p:grpSpPr>
          <p:sp>
            <p:nvSpPr>
              <p:cNvPr id="22" name="Freeform: Shape 21"/>
              <p:cNvSpPr/>
              <p:nvPr/>
            </p:nvSpPr>
            <p:spPr>
              <a:xfrm>
                <a:off x="9290473" y="3876250"/>
                <a:ext cx="235131" cy="387462"/>
              </a:xfrm>
              <a:custGeom>
                <a:avLst/>
                <a:gdLst>
                  <a:gd name="connsiteX0" fmla="*/ 603423 w 1214846"/>
                  <a:gd name="connsiteY0" fmla="*/ 795043 h 2001889"/>
                  <a:gd name="connsiteX1" fmla="*/ 611423 w 1214846"/>
                  <a:gd name="connsiteY1" fmla="*/ 795043 h 2001889"/>
                  <a:gd name="connsiteX2" fmla="*/ 1214846 w 1214846"/>
                  <a:gd name="connsiteY2" fmla="*/ 1398466 h 2001889"/>
                  <a:gd name="connsiteX3" fmla="*/ 1214846 w 1214846"/>
                  <a:gd name="connsiteY3" fmla="*/ 1570816 h 2001889"/>
                  <a:gd name="connsiteX4" fmla="*/ 783773 w 1214846"/>
                  <a:gd name="connsiteY4" fmla="*/ 2001889 h 2001889"/>
                  <a:gd name="connsiteX5" fmla="*/ 431073 w 1214846"/>
                  <a:gd name="connsiteY5" fmla="*/ 2001889 h 2001889"/>
                  <a:gd name="connsiteX6" fmla="*/ 0 w 1214846"/>
                  <a:gd name="connsiteY6" fmla="*/ 1570816 h 2001889"/>
                  <a:gd name="connsiteX7" fmla="*/ 0 w 1214846"/>
                  <a:gd name="connsiteY7" fmla="*/ 1398466 h 2001889"/>
                  <a:gd name="connsiteX8" fmla="*/ 603423 w 1214846"/>
                  <a:gd name="connsiteY8" fmla="*/ 795043 h 2001889"/>
                  <a:gd name="connsiteX9" fmla="*/ 607424 w 1214846"/>
                  <a:gd name="connsiteY9" fmla="*/ 0 h 2001889"/>
                  <a:gd name="connsiteX10" fmla="*/ 966653 w 1214846"/>
                  <a:gd name="connsiteY10" fmla="*/ 359229 h 2001889"/>
                  <a:gd name="connsiteX11" fmla="*/ 607424 w 1214846"/>
                  <a:gd name="connsiteY11" fmla="*/ 718458 h 2001889"/>
                  <a:gd name="connsiteX12" fmla="*/ 248195 w 1214846"/>
                  <a:gd name="connsiteY12" fmla="*/ 359229 h 2001889"/>
                  <a:gd name="connsiteX13" fmla="*/ 607424 w 1214846"/>
                  <a:gd name="connsiteY13" fmla="*/ 0 h 20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4846" h="2001889">
                    <a:moveTo>
                      <a:pt x="603423" y="795043"/>
                    </a:moveTo>
                    <a:lnTo>
                      <a:pt x="611423" y="795043"/>
                    </a:lnTo>
                    <a:cubicBezTo>
                      <a:pt x="944684" y="795043"/>
                      <a:pt x="1214846" y="1065205"/>
                      <a:pt x="1214846" y="1398466"/>
                    </a:cubicBezTo>
                    <a:lnTo>
                      <a:pt x="1214846" y="1570816"/>
                    </a:lnTo>
                    <a:cubicBezTo>
                      <a:pt x="1214846" y="1808891"/>
                      <a:pt x="1021848" y="2001889"/>
                      <a:pt x="783773" y="2001889"/>
                    </a:cubicBezTo>
                    <a:lnTo>
                      <a:pt x="431073" y="2001889"/>
                    </a:lnTo>
                    <a:cubicBezTo>
                      <a:pt x="192998" y="2001889"/>
                      <a:pt x="0" y="1808891"/>
                      <a:pt x="0" y="1570816"/>
                    </a:cubicBezTo>
                    <a:lnTo>
                      <a:pt x="0" y="1398466"/>
                    </a:lnTo>
                    <a:cubicBezTo>
                      <a:pt x="0" y="1065205"/>
                      <a:pt x="270162" y="795043"/>
                      <a:pt x="603423" y="795043"/>
                    </a:cubicBezTo>
                    <a:close/>
                    <a:moveTo>
                      <a:pt x="607424" y="0"/>
                    </a:moveTo>
                    <a:cubicBezTo>
                      <a:pt x="805821" y="0"/>
                      <a:pt x="966653" y="160832"/>
                      <a:pt x="966653" y="359229"/>
                    </a:cubicBezTo>
                    <a:cubicBezTo>
                      <a:pt x="966653" y="557626"/>
                      <a:pt x="805821" y="718458"/>
                      <a:pt x="607424" y="718458"/>
                    </a:cubicBezTo>
                    <a:cubicBezTo>
                      <a:pt x="409027" y="718458"/>
                      <a:pt x="248195" y="557626"/>
                      <a:pt x="248195" y="359229"/>
                    </a:cubicBezTo>
                    <a:cubicBezTo>
                      <a:pt x="248195" y="160832"/>
                      <a:pt x="409027" y="0"/>
                      <a:pt x="607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9657806" y="3876250"/>
                <a:ext cx="235131" cy="387462"/>
              </a:xfrm>
              <a:custGeom>
                <a:avLst/>
                <a:gdLst>
                  <a:gd name="connsiteX0" fmla="*/ 603423 w 1214846"/>
                  <a:gd name="connsiteY0" fmla="*/ 795043 h 2001889"/>
                  <a:gd name="connsiteX1" fmla="*/ 611423 w 1214846"/>
                  <a:gd name="connsiteY1" fmla="*/ 795043 h 2001889"/>
                  <a:gd name="connsiteX2" fmla="*/ 1214846 w 1214846"/>
                  <a:gd name="connsiteY2" fmla="*/ 1398466 h 2001889"/>
                  <a:gd name="connsiteX3" fmla="*/ 1214846 w 1214846"/>
                  <a:gd name="connsiteY3" fmla="*/ 1570816 h 2001889"/>
                  <a:gd name="connsiteX4" fmla="*/ 783773 w 1214846"/>
                  <a:gd name="connsiteY4" fmla="*/ 2001889 h 2001889"/>
                  <a:gd name="connsiteX5" fmla="*/ 431073 w 1214846"/>
                  <a:gd name="connsiteY5" fmla="*/ 2001889 h 2001889"/>
                  <a:gd name="connsiteX6" fmla="*/ 0 w 1214846"/>
                  <a:gd name="connsiteY6" fmla="*/ 1570816 h 2001889"/>
                  <a:gd name="connsiteX7" fmla="*/ 0 w 1214846"/>
                  <a:gd name="connsiteY7" fmla="*/ 1398466 h 2001889"/>
                  <a:gd name="connsiteX8" fmla="*/ 603423 w 1214846"/>
                  <a:gd name="connsiteY8" fmla="*/ 795043 h 2001889"/>
                  <a:gd name="connsiteX9" fmla="*/ 607424 w 1214846"/>
                  <a:gd name="connsiteY9" fmla="*/ 0 h 2001889"/>
                  <a:gd name="connsiteX10" fmla="*/ 966653 w 1214846"/>
                  <a:gd name="connsiteY10" fmla="*/ 359229 h 2001889"/>
                  <a:gd name="connsiteX11" fmla="*/ 607424 w 1214846"/>
                  <a:gd name="connsiteY11" fmla="*/ 718458 h 2001889"/>
                  <a:gd name="connsiteX12" fmla="*/ 248195 w 1214846"/>
                  <a:gd name="connsiteY12" fmla="*/ 359229 h 2001889"/>
                  <a:gd name="connsiteX13" fmla="*/ 607424 w 1214846"/>
                  <a:gd name="connsiteY13" fmla="*/ 0 h 20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4846" h="2001889">
                    <a:moveTo>
                      <a:pt x="603423" y="795043"/>
                    </a:moveTo>
                    <a:lnTo>
                      <a:pt x="611423" y="795043"/>
                    </a:lnTo>
                    <a:cubicBezTo>
                      <a:pt x="944684" y="795043"/>
                      <a:pt x="1214846" y="1065205"/>
                      <a:pt x="1214846" y="1398466"/>
                    </a:cubicBezTo>
                    <a:lnTo>
                      <a:pt x="1214846" y="1570816"/>
                    </a:lnTo>
                    <a:cubicBezTo>
                      <a:pt x="1214846" y="1808891"/>
                      <a:pt x="1021848" y="2001889"/>
                      <a:pt x="783773" y="2001889"/>
                    </a:cubicBezTo>
                    <a:lnTo>
                      <a:pt x="431073" y="2001889"/>
                    </a:lnTo>
                    <a:cubicBezTo>
                      <a:pt x="192998" y="2001889"/>
                      <a:pt x="0" y="1808891"/>
                      <a:pt x="0" y="1570816"/>
                    </a:cubicBezTo>
                    <a:lnTo>
                      <a:pt x="0" y="1398466"/>
                    </a:lnTo>
                    <a:cubicBezTo>
                      <a:pt x="0" y="1065205"/>
                      <a:pt x="270162" y="795043"/>
                      <a:pt x="603423" y="795043"/>
                    </a:cubicBezTo>
                    <a:close/>
                    <a:moveTo>
                      <a:pt x="607424" y="0"/>
                    </a:moveTo>
                    <a:cubicBezTo>
                      <a:pt x="805821" y="0"/>
                      <a:pt x="966653" y="160832"/>
                      <a:pt x="966653" y="359229"/>
                    </a:cubicBezTo>
                    <a:cubicBezTo>
                      <a:pt x="966653" y="557626"/>
                      <a:pt x="805821" y="718458"/>
                      <a:pt x="607424" y="718458"/>
                    </a:cubicBezTo>
                    <a:cubicBezTo>
                      <a:pt x="409027" y="718458"/>
                      <a:pt x="248195" y="557626"/>
                      <a:pt x="248195" y="359229"/>
                    </a:cubicBezTo>
                    <a:cubicBezTo>
                      <a:pt x="248195" y="160832"/>
                      <a:pt x="409027" y="0"/>
                      <a:pt x="607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9493552" y="3711678"/>
                <a:ext cx="196306" cy="323484"/>
              </a:xfrm>
              <a:custGeom>
                <a:avLst/>
                <a:gdLst>
                  <a:gd name="connsiteX0" fmla="*/ 603423 w 1214846"/>
                  <a:gd name="connsiteY0" fmla="*/ 795043 h 2001889"/>
                  <a:gd name="connsiteX1" fmla="*/ 611423 w 1214846"/>
                  <a:gd name="connsiteY1" fmla="*/ 795043 h 2001889"/>
                  <a:gd name="connsiteX2" fmla="*/ 1214846 w 1214846"/>
                  <a:gd name="connsiteY2" fmla="*/ 1398466 h 2001889"/>
                  <a:gd name="connsiteX3" fmla="*/ 1214846 w 1214846"/>
                  <a:gd name="connsiteY3" fmla="*/ 1570816 h 2001889"/>
                  <a:gd name="connsiteX4" fmla="*/ 783773 w 1214846"/>
                  <a:gd name="connsiteY4" fmla="*/ 2001889 h 2001889"/>
                  <a:gd name="connsiteX5" fmla="*/ 431073 w 1214846"/>
                  <a:gd name="connsiteY5" fmla="*/ 2001889 h 2001889"/>
                  <a:gd name="connsiteX6" fmla="*/ 0 w 1214846"/>
                  <a:gd name="connsiteY6" fmla="*/ 1570816 h 2001889"/>
                  <a:gd name="connsiteX7" fmla="*/ 0 w 1214846"/>
                  <a:gd name="connsiteY7" fmla="*/ 1398466 h 2001889"/>
                  <a:gd name="connsiteX8" fmla="*/ 603423 w 1214846"/>
                  <a:gd name="connsiteY8" fmla="*/ 795043 h 2001889"/>
                  <a:gd name="connsiteX9" fmla="*/ 607424 w 1214846"/>
                  <a:gd name="connsiteY9" fmla="*/ 0 h 2001889"/>
                  <a:gd name="connsiteX10" fmla="*/ 966653 w 1214846"/>
                  <a:gd name="connsiteY10" fmla="*/ 359229 h 2001889"/>
                  <a:gd name="connsiteX11" fmla="*/ 607424 w 1214846"/>
                  <a:gd name="connsiteY11" fmla="*/ 718458 h 2001889"/>
                  <a:gd name="connsiteX12" fmla="*/ 248195 w 1214846"/>
                  <a:gd name="connsiteY12" fmla="*/ 359229 h 2001889"/>
                  <a:gd name="connsiteX13" fmla="*/ 607424 w 1214846"/>
                  <a:gd name="connsiteY13" fmla="*/ 0 h 20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4846" h="2001889">
                    <a:moveTo>
                      <a:pt x="603423" y="795043"/>
                    </a:moveTo>
                    <a:lnTo>
                      <a:pt x="611423" y="795043"/>
                    </a:lnTo>
                    <a:cubicBezTo>
                      <a:pt x="944684" y="795043"/>
                      <a:pt x="1214846" y="1065205"/>
                      <a:pt x="1214846" y="1398466"/>
                    </a:cubicBezTo>
                    <a:lnTo>
                      <a:pt x="1214846" y="1570816"/>
                    </a:lnTo>
                    <a:cubicBezTo>
                      <a:pt x="1214846" y="1808891"/>
                      <a:pt x="1021848" y="2001889"/>
                      <a:pt x="783773" y="2001889"/>
                    </a:cubicBezTo>
                    <a:lnTo>
                      <a:pt x="431073" y="2001889"/>
                    </a:lnTo>
                    <a:cubicBezTo>
                      <a:pt x="192998" y="2001889"/>
                      <a:pt x="0" y="1808891"/>
                      <a:pt x="0" y="1570816"/>
                    </a:cubicBezTo>
                    <a:lnTo>
                      <a:pt x="0" y="1398466"/>
                    </a:lnTo>
                    <a:cubicBezTo>
                      <a:pt x="0" y="1065205"/>
                      <a:pt x="270162" y="795043"/>
                      <a:pt x="603423" y="795043"/>
                    </a:cubicBezTo>
                    <a:close/>
                    <a:moveTo>
                      <a:pt x="607424" y="0"/>
                    </a:moveTo>
                    <a:cubicBezTo>
                      <a:pt x="805821" y="0"/>
                      <a:pt x="966653" y="160832"/>
                      <a:pt x="966653" y="359229"/>
                    </a:cubicBezTo>
                    <a:cubicBezTo>
                      <a:pt x="966653" y="557626"/>
                      <a:pt x="805821" y="718458"/>
                      <a:pt x="607424" y="718458"/>
                    </a:cubicBezTo>
                    <a:cubicBezTo>
                      <a:pt x="409027" y="718458"/>
                      <a:pt x="248195" y="557626"/>
                      <a:pt x="248195" y="359229"/>
                    </a:cubicBezTo>
                    <a:cubicBezTo>
                      <a:pt x="248195" y="160832"/>
                      <a:pt x="409027" y="0"/>
                      <a:pt x="607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Freeform: Shape 24"/>
              <p:cNvSpPr/>
              <p:nvPr/>
            </p:nvSpPr>
            <p:spPr>
              <a:xfrm>
                <a:off x="9860885" y="3711678"/>
                <a:ext cx="196306" cy="323484"/>
              </a:xfrm>
              <a:custGeom>
                <a:avLst/>
                <a:gdLst>
                  <a:gd name="connsiteX0" fmla="*/ 603423 w 1214846"/>
                  <a:gd name="connsiteY0" fmla="*/ 795043 h 2001889"/>
                  <a:gd name="connsiteX1" fmla="*/ 611423 w 1214846"/>
                  <a:gd name="connsiteY1" fmla="*/ 795043 h 2001889"/>
                  <a:gd name="connsiteX2" fmla="*/ 1214846 w 1214846"/>
                  <a:gd name="connsiteY2" fmla="*/ 1398466 h 2001889"/>
                  <a:gd name="connsiteX3" fmla="*/ 1214846 w 1214846"/>
                  <a:gd name="connsiteY3" fmla="*/ 1570816 h 2001889"/>
                  <a:gd name="connsiteX4" fmla="*/ 783773 w 1214846"/>
                  <a:gd name="connsiteY4" fmla="*/ 2001889 h 2001889"/>
                  <a:gd name="connsiteX5" fmla="*/ 431073 w 1214846"/>
                  <a:gd name="connsiteY5" fmla="*/ 2001889 h 2001889"/>
                  <a:gd name="connsiteX6" fmla="*/ 0 w 1214846"/>
                  <a:gd name="connsiteY6" fmla="*/ 1570816 h 2001889"/>
                  <a:gd name="connsiteX7" fmla="*/ 0 w 1214846"/>
                  <a:gd name="connsiteY7" fmla="*/ 1398466 h 2001889"/>
                  <a:gd name="connsiteX8" fmla="*/ 603423 w 1214846"/>
                  <a:gd name="connsiteY8" fmla="*/ 795043 h 2001889"/>
                  <a:gd name="connsiteX9" fmla="*/ 607424 w 1214846"/>
                  <a:gd name="connsiteY9" fmla="*/ 0 h 2001889"/>
                  <a:gd name="connsiteX10" fmla="*/ 966653 w 1214846"/>
                  <a:gd name="connsiteY10" fmla="*/ 359229 h 2001889"/>
                  <a:gd name="connsiteX11" fmla="*/ 607424 w 1214846"/>
                  <a:gd name="connsiteY11" fmla="*/ 718458 h 2001889"/>
                  <a:gd name="connsiteX12" fmla="*/ 248195 w 1214846"/>
                  <a:gd name="connsiteY12" fmla="*/ 359229 h 2001889"/>
                  <a:gd name="connsiteX13" fmla="*/ 607424 w 1214846"/>
                  <a:gd name="connsiteY13" fmla="*/ 0 h 20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4846" h="2001889">
                    <a:moveTo>
                      <a:pt x="603423" y="795043"/>
                    </a:moveTo>
                    <a:lnTo>
                      <a:pt x="611423" y="795043"/>
                    </a:lnTo>
                    <a:cubicBezTo>
                      <a:pt x="944684" y="795043"/>
                      <a:pt x="1214846" y="1065205"/>
                      <a:pt x="1214846" y="1398466"/>
                    </a:cubicBezTo>
                    <a:lnTo>
                      <a:pt x="1214846" y="1570816"/>
                    </a:lnTo>
                    <a:cubicBezTo>
                      <a:pt x="1214846" y="1808891"/>
                      <a:pt x="1021848" y="2001889"/>
                      <a:pt x="783773" y="2001889"/>
                    </a:cubicBezTo>
                    <a:lnTo>
                      <a:pt x="431073" y="2001889"/>
                    </a:lnTo>
                    <a:cubicBezTo>
                      <a:pt x="192998" y="2001889"/>
                      <a:pt x="0" y="1808891"/>
                      <a:pt x="0" y="1570816"/>
                    </a:cubicBezTo>
                    <a:lnTo>
                      <a:pt x="0" y="1398466"/>
                    </a:lnTo>
                    <a:cubicBezTo>
                      <a:pt x="0" y="1065205"/>
                      <a:pt x="270162" y="795043"/>
                      <a:pt x="603423" y="795043"/>
                    </a:cubicBezTo>
                    <a:close/>
                    <a:moveTo>
                      <a:pt x="607424" y="0"/>
                    </a:moveTo>
                    <a:cubicBezTo>
                      <a:pt x="805821" y="0"/>
                      <a:pt x="966653" y="160832"/>
                      <a:pt x="966653" y="359229"/>
                    </a:cubicBezTo>
                    <a:cubicBezTo>
                      <a:pt x="966653" y="557626"/>
                      <a:pt x="805821" y="718458"/>
                      <a:pt x="607424" y="718458"/>
                    </a:cubicBezTo>
                    <a:cubicBezTo>
                      <a:pt x="409027" y="718458"/>
                      <a:pt x="248195" y="557626"/>
                      <a:pt x="248195" y="359229"/>
                    </a:cubicBezTo>
                    <a:cubicBezTo>
                      <a:pt x="248195" y="160832"/>
                      <a:pt x="409027" y="0"/>
                      <a:pt x="607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Oval 30"/>
            <p:cNvSpPr>
              <a:spLocks/>
            </p:cNvSpPr>
            <p:nvPr/>
          </p:nvSpPr>
          <p:spPr>
            <a:xfrm>
              <a:off x="8774613" y="2907277"/>
              <a:ext cx="534488" cy="5364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anchor="ctr">
              <a:no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48</a:t>
              </a:r>
            </a:p>
          </p:txBody>
        </p:sp>
        <p:sp>
          <p:nvSpPr>
            <p:cNvPr id="32" name="Oval 31"/>
            <p:cNvSpPr>
              <a:spLocks/>
            </p:cNvSpPr>
            <p:nvPr/>
          </p:nvSpPr>
          <p:spPr>
            <a:xfrm>
              <a:off x="6152606" y="2907277"/>
              <a:ext cx="534488" cy="5364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anchor="ctr">
              <a:no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42.2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6619" y="3690557"/>
              <a:ext cx="6976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F46E22"/>
                  </a:solidFill>
                </a:rPr>
                <a:t>1989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77754" y="3690557"/>
              <a:ext cx="6976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46E22"/>
                  </a:solidFill>
                </a:rPr>
                <a:t>2014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452776" y="3852364"/>
              <a:ext cx="1964178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113911" y="3852364"/>
              <a:ext cx="1964178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775046" y="3852364"/>
              <a:ext cx="1964178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2474166" y="4341914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Biggest crisis since depression resulted</a:t>
            </a: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111478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265737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19996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574255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728514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882773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1037032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1191291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1345550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1499809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1654068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1808327" y="4481425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962586" y="4481425"/>
            <a:ext cx="90000" cy="9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116844" y="4481425"/>
            <a:ext cx="90000" cy="9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7" name="Group 76"/>
          <p:cNvGrpSpPr/>
          <p:nvPr/>
        </p:nvGrpSpPr>
        <p:grpSpPr>
          <a:xfrm>
            <a:off x="6763911" y="3945555"/>
            <a:ext cx="1162050" cy="1162050"/>
            <a:chOff x="6763911" y="4453550"/>
            <a:chExt cx="1162050" cy="1162050"/>
          </a:xfrm>
        </p:grpSpPr>
        <p:sp>
          <p:nvSpPr>
            <p:cNvPr id="54" name="Circle: Hollow 53"/>
            <p:cNvSpPr/>
            <p:nvPr/>
          </p:nvSpPr>
          <p:spPr>
            <a:xfrm>
              <a:off x="6763911" y="4453550"/>
              <a:ext cx="1162050" cy="1162050"/>
            </a:xfrm>
            <a:prstGeom prst="donut">
              <a:avLst>
                <a:gd name="adj" fmla="val 570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1%</a:t>
              </a:r>
            </a:p>
          </p:txBody>
        </p:sp>
        <p:sp>
          <p:nvSpPr>
            <p:cNvPr id="55" name="Block Arc 54"/>
            <p:cNvSpPr/>
            <p:nvPr/>
          </p:nvSpPr>
          <p:spPr>
            <a:xfrm>
              <a:off x="6763911" y="4453550"/>
              <a:ext cx="1162050" cy="1162050"/>
            </a:xfrm>
            <a:prstGeom prst="blockArc">
              <a:avLst>
                <a:gd name="adj1" fmla="val 16164191"/>
                <a:gd name="adj2" fmla="val 16776570"/>
                <a:gd name="adj3" fmla="val 5424"/>
              </a:avLst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7984900" y="4341914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market share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474166" y="55324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CU’s as an industry are sadly mostly irrelevant  - </a:t>
            </a:r>
            <a:r>
              <a:rPr lang="en-GB" b="1" dirty="0">
                <a:solidFill>
                  <a:srgbClr val="F46E22"/>
                </a:solidFill>
              </a:rPr>
              <a:t>6000</a:t>
            </a:r>
            <a:r>
              <a:rPr lang="en-GB" dirty="0"/>
              <a:t> </a:t>
            </a:r>
            <a:r>
              <a:rPr lang="en-GB" dirty="0" err="1"/>
              <a:t>cus</a:t>
            </a:r>
            <a:endParaRPr lang="en-GB" dirty="0"/>
          </a:p>
        </p:txBody>
      </p:sp>
      <p:grpSp>
        <p:nvGrpSpPr>
          <p:cNvPr id="78" name="Group 77"/>
          <p:cNvGrpSpPr/>
          <p:nvPr/>
        </p:nvGrpSpPr>
        <p:grpSpPr>
          <a:xfrm>
            <a:off x="8728076" y="5136079"/>
            <a:ext cx="1162050" cy="1162050"/>
            <a:chOff x="8728076" y="5556990"/>
            <a:chExt cx="1162050" cy="1162050"/>
          </a:xfrm>
        </p:grpSpPr>
        <p:sp>
          <p:nvSpPr>
            <p:cNvPr id="58" name="Circle: Hollow 57"/>
            <p:cNvSpPr/>
            <p:nvPr/>
          </p:nvSpPr>
          <p:spPr>
            <a:xfrm>
              <a:off x="8728076" y="5556990"/>
              <a:ext cx="1162050" cy="1162050"/>
            </a:xfrm>
            <a:prstGeom prst="donut">
              <a:avLst>
                <a:gd name="adj" fmla="val 570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8%</a:t>
              </a:r>
            </a:p>
          </p:txBody>
        </p:sp>
        <p:sp>
          <p:nvSpPr>
            <p:cNvPr id="59" name="Block Arc 58"/>
            <p:cNvSpPr/>
            <p:nvPr/>
          </p:nvSpPr>
          <p:spPr>
            <a:xfrm>
              <a:off x="8728076" y="5556990"/>
              <a:ext cx="1162050" cy="1162050"/>
            </a:xfrm>
            <a:prstGeom prst="blockArc">
              <a:avLst>
                <a:gd name="adj1" fmla="val 16164191"/>
                <a:gd name="adj2" fmla="val 18335566"/>
                <a:gd name="adj3" fmla="val 5528"/>
              </a:avLst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9949065" y="553243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of the market</a:t>
            </a: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111478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65737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419996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574255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728514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882773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1037032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1191291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1345550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1499809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1654068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1808327" y="5671949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>
            <a:spLocks noChangeAspect="1"/>
          </p:cNvSpPr>
          <p:nvPr/>
        </p:nvSpPr>
        <p:spPr>
          <a:xfrm>
            <a:off x="1962586" y="5671949"/>
            <a:ext cx="90000" cy="9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>
            <a:spLocks noChangeAspect="1"/>
          </p:cNvSpPr>
          <p:nvPr/>
        </p:nvSpPr>
        <p:spPr>
          <a:xfrm>
            <a:off x="2116844" y="5671949"/>
            <a:ext cx="90000" cy="9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50"/>
                            </p:stCondLst>
                            <p:childTnLst>
                              <p:par>
                                <p:cTn id="10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3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4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6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65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800"/>
                            </p:stCondLst>
                            <p:childTnLst>
                              <p:par>
                                <p:cTn id="17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5" dur="1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9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/>
      <p:bldP spid="57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b="87778"/>
          <a:stretch/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7167"/>
          </a:xfrm>
        </p:spPr>
        <p:txBody>
          <a:bodyPr/>
          <a:lstStyle/>
          <a:p>
            <a:pPr algn="l"/>
            <a:r>
              <a:rPr lang="en-US" dirty="0"/>
              <a:t>How do we change it?</a:t>
            </a:r>
          </a:p>
        </p:txBody>
      </p:sp>
      <p:grpSp>
        <p:nvGrpSpPr>
          <p:cNvPr id="1049" name="Group 1048"/>
          <p:cNvGrpSpPr/>
          <p:nvPr/>
        </p:nvGrpSpPr>
        <p:grpSpPr>
          <a:xfrm>
            <a:off x="0" y="1977001"/>
            <a:ext cx="12192000" cy="904762"/>
            <a:chOff x="0" y="1977001"/>
            <a:chExt cx="12192000" cy="904762"/>
          </a:xfrm>
        </p:grpSpPr>
        <p:sp>
          <p:nvSpPr>
            <p:cNvPr id="7" name="Rectangle 6"/>
            <p:cNvSpPr/>
            <p:nvPr/>
          </p:nvSpPr>
          <p:spPr>
            <a:xfrm>
              <a:off x="0" y="2095739"/>
              <a:ext cx="12192000" cy="634291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5000">
                  <a:schemeClr val="bg1">
                    <a:lumMod val="95000"/>
                  </a:schemeClr>
                </a:gs>
                <a:gs pos="3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GB" b="1" dirty="0">
                  <a:solidFill>
                    <a:srgbClr val="F46E22"/>
                  </a:solidFill>
                </a:rPr>
                <a:t>SERVICE?                          </a:t>
              </a:r>
              <a:r>
                <a:rPr lang="en-GB" dirty="0">
                  <a:solidFill>
                    <a:prstClr val="black"/>
                  </a:solidFill>
                </a:rPr>
                <a:t>Average Satisfaction is                          compared to banks at   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94400" y="1977001"/>
              <a:ext cx="904762" cy="904762"/>
              <a:chOff x="6763911" y="4453550"/>
              <a:chExt cx="1162050" cy="116205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763911" y="4453550"/>
                <a:ext cx="1162050" cy="11620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87%</a:t>
                </a:r>
              </a:p>
            </p:txBody>
          </p:sp>
          <p:sp>
            <p:nvSpPr>
              <p:cNvPr id="18" name="Block Arc 17"/>
              <p:cNvSpPr/>
              <p:nvPr/>
            </p:nvSpPr>
            <p:spPr>
              <a:xfrm>
                <a:off x="6763911" y="4453550"/>
                <a:ext cx="1162050" cy="1162050"/>
              </a:xfrm>
              <a:prstGeom prst="blockArc">
                <a:avLst>
                  <a:gd name="adj1" fmla="val 16164191"/>
                  <a:gd name="adj2" fmla="val 12892914"/>
                  <a:gd name="adj3" fmla="val 6114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862788" y="1977001"/>
              <a:ext cx="904762" cy="904762"/>
              <a:chOff x="6763911" y="4453550"/>
              <a:chExt cx="1162050" cy="116205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763911" y="4453550"/>
                <a:ext cx="1162050" cy="11620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79%</a:t>
                </a:r>
              </a:p>
            </p:txBody>
          </p:sp>
          <p:sp>
            <p:nvSpPr>
              <p:cNvPr id="21" name="Block Arc 20"/>
              <p:cNvSpPr/>
              <p:nvPr/>
            </p:nvSpPr>
            <p:spPr>
              <a:xfrm>
                <a:off x="6763911" y="4453550"/>
                <a:ext cx="1162050" cy="1162050"/>
              </a:xfrm>
              <a:prstGeom prst="blockArc">
                <a:avLst>
                  <a:gd name="adj1" fmla="val 16164191"/>
                  <a:gd name="adj2" fmla="val 10903228"/>
                  <a:gd name="adj3" fmla="val 5782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8" name="Arrow: Pentagon 1047"/>
            <p:cNvSpPr/>
            <p:nvPr/>
          </p:nvSpPr>
          <p:spPr>
            <a:xfrm>
              <a:off x="0" y="2271277"/>
              <a:ext cx="152400" cy="301180"/>
            </a:xfrm>
            <a:prstGeom prst="homePlate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62" name="Flowchart: Manual Input 61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lowchart: Manual Input 62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3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b="87778"/>
          <a:stretch/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7167"/>
          </a:xfrm>
        </p:spPr>
        <p:txBody>
          <a:bodyPr/>
          <a:lstStyle/>
          <a:p>
            <a:pPr algn="l"/>
            <a:r>
              <a:rPr lang="en-US" dirty="0"/>
              <a:t>How do we change it?</a:t>
            </a:r>
          </a:p>
        </p:txBody>
      </p:sp>
      <p:grpSp>
        <p:nvGrpSpPr>
          <p:cNvPr id="61" name="Group 60"/>
          <p:cNvGrpSpPr/>
          <p:nvPr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62" name="Flowchart: Manual Input 61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lowchart: Manual Input 62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0" name="Group 1049"/>
          <p:cNvGrpSpPr/>
          <p:nvPr/>
        </p:nvGrpSpPr>
        <p:grpSpPr>
          <a:xfrm>
            <a:off x="0" y="3013551"/>
            <a:ext cx="12192000" cy="903053"/>
            <a:chOff x="0" y="3013551"/>
            <a:chExt cx="12192000" cy="903053"/>
          </a:xfrm>
        </p:grpSpPr>
        <p:sp>
          <p:nvSpPr>
            <p:cNvPr id="9" name="Rectangle 8"/>
            <p:cNvSpPr/>
            <p:nvPr/>
          </p:nvSpPr>
          <p:spPr>
            <a:xfrm>
              <a:off x="0" y="3134549"/>
              <a:ext cx="12192000" cy="634291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5000">
                  <a:schemeClr val="bg1">
                    <a:lumMod val="95000"/>
                  </a:schemeClr>
                </a:gs>
                <a:gs pos="3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GB" b="1" dirty="0">
                  <a:solidFill>
                    <a:srgbClr val="F46E22"/>
                  </a:solidFill>
                </a:rPr>
                <a:t>TRUST?</a:t>
              </a:r>
              <a:r>
                <a:rPr lang="en-GB" spc="600" dirty="0">
                  <a:solidFill>
                    <a:srgbClr val="F46E22"/>
                  </a:solidFill>
                </a:rPr>
                <a:t>               </a:t>
              </a:r>
              <a:r>
                <a:rPr lang="en-US" dirty="0">
                  <a:solidFill>
                    <a:prstClr val="black"/>
                  </a:solidFill>
                </a:rPr>
                <a:t>of Credit Unions considered Trustworthy – Banks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384254" y="3013551"/>
              <a:ext cx="903053" cy="903053"/>
              <a:chOff x="6763911" y="4453550"/>
              <a:chExt cx="1162050" cy="116205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763911" y="4453550"/>
                <a:ext cx="1162050" cy="11620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60%</a:t>
                </a:r>
              </a:p>
            </p:txBody>
          </p:sp>
          <p:sp>
            <p:nvSpPr>
              <p:cNvPr id="27" name="Block Arc 26"/>
              <p:cNvSpPr/>
              <p:nvPr/>
            </p:nvSpPr>
            <p:spPr>
              <a:xfrm>
                <a:off x="6763911" y="4453550"/>
                <a:ext cx="1162050" cy="1162050"/>
              </a:xfrm>
              <a:prstGeom prst="blockArc">
                <a:avLst>
                  <a:gd name="adj1" fmla="val 16164191"/>
                  <a:gd name="adj2" fmla="val 7451296"/>
                  <a:gd name="adj3" fmla="val 6353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743555" y="3013551"/>
              <a:ext cx="903053" cy="903053"/>
              <a:chOff x="6763911" y="4453550"/>
              <a:chExt cx="1162050" cy="116205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763911" y="4453550"/>
                <a:ext cx="1162050" cy="11620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30%</a:t>
                </a:r>
              </a:p>
            </p:txBody>
          </p:sp>
          <p:sp>
            <p:nvSpPr>
              <p:cNvPr id="30" name="Block Arc 29"/>
              <p:cNvSpPr/>
              <p:nvPr/>
            </p:nvSpPr>
            <p:spPr>
              <a:xfrm>
                <a:off x="6763911" y="4453550"/>
                <a:ext cx="1162050" cy="1162050"/>
              </a:xfrm>
              <a:prstGeom prst="blockArc">
                <a:avLst>
                  <a:gd name="adj1" fmla="val 16164191"/>
                  <a:gd name="adj2" fmla="val 279608"/>
                  <a:gd name="adj3" fmla="val 5801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Arrow: Pentagon 58"/>
            <p:cNvSpPr/>
            <p:nvPr/>
          </p:nvSpPr>
          <p:spPr>
            <a:xfrm>
              <a:off x="0" y="3308379"/>
              <a:ext cx="152400" cy="301180"/>
            </a:xfrm>
            <a:prstGeom prst="homePlate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7" name="Group 7"/>
            <p:cNvGrpSpPr>
              <a:grpSpLocks noChangeAspect="1"/>
            </p:cNvGrpSpPr>
            <p:nvPr/>
          </p:nvGrpSpPr>
          <p:grpSpPr bwMode="auto">
            <a:xfrm>
              <a:off x="9911319" y="3026942"/>
              <a:ext cx="807700" cy="842913"/>
              <a:chOff x="3472" y="1778"/>
              <a:chExt cx="734" cy="766"/>
            </a:xfrm>
            <a:solidFill>
              <a:srgbClr val="F46E22"/>
            </a:solidFill>
          </p:grpSpPr>
          <p:sp>
            <p:nvSpPr>
              <p:cNvPr id="78" name="Freeform 8"/>
              <p:cNvSpPr>
                <a:spLocks/>
              </p:cNvSpPr>
              <p:nvPr/>
            </p:nvSpPr>
            <p:spPr bwMode="auto">
              <a:xfrm>
                <a:off x="3988" y="2018"/>
                <a:ext cx="184" cy="389"/>
              </a:xfrm>
              <a:custGeom>
                <a:avLst/>
                <a:gdLst>
                  <a:gd name="T0" fmla="*/ 101 w 101"/>
                  <a:gd name="T1" fmla="*/ 19 h 214"/>
                  <a:gd name="T2" fmla="*/ 84 w 101"/>
                  <a:gd name="T3" fmla="*/ 0 h 214"/>
                  <a:gd name="T4" fmla="*/ 17 w 101"/>
                  <a:gd name="T5" fmla="*/ 0 h 214"/>
                  <a:gd name="T6" fmla="*/ 0 w 101"/>
                  <a:gd name="T7" fmla="*/ 19 h 214"/>
                  <a:gd name="T8" fmla="*/ 17 w 101"/>
                  <a:gd name="T9" fmla="*/ 38 h 214"/>
                  <a:gd name="T10" fmla="*/ 30 w 101"/>
                  <a:gd name="T11" fmla="*/ 32 h 214"/>
                  <a:gd name="T12" fmla="*/ 30 w 101"/>
                  <a:gd name="T13" fmla="*/ 204 h 214"/>
                  <a:gd name="T14" fmla="*/ 39 w 101"/>
                  <a:gd name="T15" fmla="*/ 214 h 214"/>
                  <a:gd name="T16" fmla="*/ 61 w 101"/>
                  <a:gd name="T17" fmla="*/ 214 h 214"/>
                  <a:gd name="T18" fmla="*/ 69 w 101"/>
                  <a:gd name="T19" fmla="*/ 204 h 214"/>
                  <a:gd name="T20" fmla="*/ 69 w 101"/>
                  <a:gd name="T21" fmla="*/ 32 h 214"/>
                  <a:gd name="T22" fmla="*/ 84 w 101"/>
                  <a:gd name="T23" fmla="*/ 38 h 214"/>
                  <a:gd name="T24" fmla="*/ 101 w 101"/>
                  <a:gd name="T25" fmla="*/ 1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214">
                    <a:moveTo>
                      <a:pt x="101" y="19"/>
                    </a:moveTo>
                    <a:cubicBezTo>
                      <a:pt x="101" y="8"/>
                      <a:pt x="93" y="0"/>
                      <a:pt x="84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9"/>
                    </a:cubicBezTo>
                    <a:cubicBezTo>
                      <a:pt x="0" y="30"/>
                      <a:pt x="8" y="38"/>
                      <a:pt x="17" y="38"/>
                    </a:cubicBezTo>
                    <a:cubicBezTo>
                      <a:pt x="23" y="38"/>
                      <a:pt x="27" y="36"/>
                      <a:pt x="30" y="32"/>
                    </a:cubicBezTo>
                    <a:cubicBezTo>
                      <a:pt x="30" y="204"/>
                      <a:pt x="30" y="204"/>
                      <a:pt x="30" y="204"/>
                    </a:cubicBezTo>
                    <a:cubicBezTo>
                      <a:pt x="30" y="210"/>
                      <a:pt x="34" y="214"/>
                      <a:pt x="39" y="214"/>
                    </a:cubicBezTo>
                    <a:cubicBezTo>
                      <a:pt x="61" y="214"/>
                      <a:pt x="61" y="214"/>
                      <a:pt x="61" y="214"/>
                    </a:cubicBezTo>
                    <a:cubicBezTo>
                      <a:pt x="65" y="214"/>
                      <a:pt x="69" y="210"/>
                      <a:pt x="69" y="20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72" y="36"/>
                      <a:pt x="78" y="38"/>
                      <a:pt x="84" y="38"/>
                    </a:cubicBezTo>
                    <a:cubicBezTo>
                      <a:pt x="93" y="38"/>
                      <a:pt x="101" y="30"/>
                      <a:pt x="10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9"/>
              <p:cNvSpPr>
                <a:spLocks/>
              </p:cNvSpPr>
              <p:nvPr/>
            </p:nvSpPr>
            <p:spPr bwMode="auto">
              <a:xfrm>
                <a:off x="3543" y="2520"/>
                <a:ext cx="592" cy="24"/>
              </a:xfrm>
              <a:custGeom>
                <a:avLst/>
                <a:gdLst>
                  <a:gd name="T0" fmla="*/ 9 w 326"/>
                  <a:gd name="T1" fmla="*/ 13 h 13"/>
                  <a:gd name="T2" fmla="*/ 317 w 326"/>
                  <a:gd name="T3" fmla="*/ 13 h 13"/>
                  <a:gd name="T4" fmla="*/ 326 w 326"/>
                  <a:gd name="T5" fmla="*/ 8 h 13"/>
                  <a:gd name="T6" fmla="*/ 317 w 326"/>
                  <a:gd name="T7" fmla="*/ 0 h 13"/>
                  <a:gd name="T8" fmla="*/ 9 w 326"/>
                  <a:gd name="T9" fmla="*/ 0 h 13"/>
                  <a:gd name="T10" fmla="*/ 0 w 326"/>
                  <a:gd name="T11" fmla="*/ 8 h 13"/>
                  <a:gd name="T12" fmla="*/ 9 w 326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6" h="13">
                    <a:moveTo>
                      <a:pt x="9" y="13"/>
                    </a:moveTo>
                    <a:cubicBezTo>
                      <a:pt x="317" y="13"/>
                      <a:pt x="317" y="13"/>
                      <a:pt x="317" y="13"/>
                    </a:cubicBezTo>
                    <a:cubicBezTo>
                      <a:pt x="322" y="13"/>
                      <a:pt x="326" y="11"/>
                      <a:pt x="326" y="8"/>
                    </a:cubicBezTo>
                    <a:cubicBezTo>
                      <a:pt x="326" y="4"/>
                      <a:pt x="322" y="0"/>
                      <a:pt x="31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1"/>
                      <a:pt x="4" y="13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10"/>
              <p:cNvSpPr>
                <a:spLocks/>
              </p:cNvSpPr>
              <p:nvPr/>
            </p:nvSpPr>
            <p:spPr bwMode="auto">
              <a:xfrm>
                <a:off x="3543" y="2475"/>
                <a:ext cx="592" cy="23"/>
              </a:xfrm>
              <a:custGeom>
                <a:avLst/>
                <a:gdLst>
                  <a:gd name="T0" fmla="*/ 9 w 326"/>
                  <a:gd name="T1" fmla="*/ 13 h 13"/>
                  <a:gd name="T2" fmla="*/ 317 w 326"/>
                  <a:gd name="T3" fmla="*/ 13 h 13"/>
                  <a:gd name="T4" fmla="*/ 326 w 326"/>
                  <a:gd name="T5" fmla="*/ 7 h 13"/>
                  <a:gd name="T6" fmla="*/ 317 w 326"/>
                  <a:gd name="T7" fmla="*/ 0 h 13"/>
                  <a:gd name="T8" fmla="*/ 9 w 326"/>
                  <a:gd name="T9" fmla="*/ 0 h 13"/>
                  <a:gd name="T10" fmla="*/ 0 w 326"/>
                  <a:gd name="T11" fmla="*/ 7 h 13"/>
                  <a:gd name="T12" fmla="*/ 9 w 326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6" h="13">
                    <a:moveTo>
                      <a:pt x="9" y="13"/>
                    </a:moveTo>
                    <a:cubicBezTo>
                      <a:pt x="317" y="13"/>
                      <a:pt x="317" y="13"/>
                      <a:pt x="317" y="13"/>
                    </a:cubicBezTo>
                    <a:cubicBezTo>
                      <a:pt x="322" y="13"/>
                      <a:pt x="326" y="11"/>
                      <a:pt x="326" y="7"/>
                    </a:cubicBezTo>
                    <a:cubicBezTo>
                      <a:pt x="326" y="3"/>
                      <a:pt x="322" y="0"/>
                      <a:pt x="31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3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11"/>
              <p:cNvSpPr>
                <a:spLocks/>
              </p:cNvSpPr>
              <p:nvPr/>
            </p:nvSpPr>
            <p:spPr bwMode="auto">
              <a:xfrm>
                <a:off x="3543" y="2429"/>
                <a:ext cx="592" cy="24"/>
              </a:xfrm>
              <a:custGeom>
                <a:avLst/>
                <a:gdLst>
                  <a:gd name="T0" fmla="*/ 9 w 326"/>
                  <a:gd name="T1" fmla="*/ 13 h 13"/>
                  <a:gd name="T2" fmla="*/ 317 w 326"/>
                  <a:gd name="T3" fmla="*/ 13 h 13"/>
                  <a:gd name="T4" fmla="*/ 326 w 326"/>
                  <a:gd name="T5" fmla="*/ 7 h 13"/>
                  <a:gd name="T6" fmla="*/ 317 w 326"/>
                  <a:gd name="T7" fmla="*/ 0 h 13"/>
                  <a:gd name="T8" fmla="*/ 9 w 326"/>
                  <a:gd name="T9" fmla="*/ 0 h 13"/>
                  <a:gd name="T10" fmla="*/ 0 w 326"/>
                  <a:gd name="T11" fmla="*/ 7 h 13"/>
                  <a:gd name="T12" fmla="*/ 9 w 326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6" h="13">
                    <a:moveTo>
                      <a:pt x="9" y="13"/>
                    </a:moveTo>
                    <a:cubicBezTo>
                      <a:pt x="317" y="13"/>
                      <a:pt x="317" y="13"/>
                      <a:pt x="317" y="13"/>
                    </a:cubicBezTo>
                    <a:cubicBezTo>
                      <a:pt x="322" y="13"/>
                      <a:pt x="326" y="11"/>
                      <a:pt x="326" y="7"/>
                    </a:cubicBezTo>
                    <a:cubicBezTo>
                      <a:pt x="326" y="3"/>
                      <a:pt x="322" y="0"/>
                      <a:pt x="317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3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Freeform 12"/>
              <p:cNvSpPr>
                <a:spLocks/>
              </p:cNvSpPr>
              <p:nvPr/>
            </p:nvSpPr>
            <p:spPr bwMode="auto">
              <a:xfrm>
                <a:off x="3746" y="2018"/>
                <a:ext cx="184" cy="389"/>
              </a:xfrm>
              <a:custGeom>
                <a:avLst/>
                <a:gdLst>
                  <a:gd name="T0" fmla="*/ 84 w 101"/>
                  <a:gd name="T1" fmla="*/ 38 h 214"/>
                  <a:gd name="T2" fmla="*/ 101 w 101"/>
                  <a:gd name="T3" fmla="*/ 19 h 214"/>
                  <a:gd name="T4" fmla="*/ 84 w 101"/>
                  <a:gd name="T5" fmla="*/ 0 h 214"/>
                  <a:gd name="T6" fmla="*/ 18 w 101"/>
                  <a:gd name="T7" fmla="*/ 0 h 214"/>
                  <a:gd name="T8" fmla="*/ 0 w 101"/>
                  <a:gd name="T9" fmla="*/ 19 h 214"/>
                  <a:gd name="T10" fmla="*/ 18 w 101"/>
                  <a:gd name="T11" fmla="*/ 38 h 214"/>
                  <a:gd name="T12" fmla="*/ 31 w 101"/>
                  <a:gd name="T13" fmla="*/ 32 h 214"/>
                  <a:gd name="T14" fmla="*/ 31 w 101"/>
                  <a:gd name="T15" fmla="*/ 204 h 214"/>
                  <a:gd name="T16" fmla="*/ 39 w 101"/>
                  <a:gd name="T17" fmla="*/ 214 h 214"/>
                  <a:gd name="T18" fmla="*/ 63 w 101"/>
                  <a:gd name="T19" fmla="*/ 214 h 214"/>
                  <a:gd name="T20" fmla="*/ 71 w 101"/>
                  <a:gd name="T21" fmla="*/ 204 h 214"/>
                  <a:gd name="T22" fmla="*/ 71 w 101"/>
                  <a:gd name="T23" fmla="*/ 32 h 214"/>
                  <a:gd name="T24" fmla="*/ 84 w 101"/>
                  <a:gd name="T25" fmla="*/ 38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214">
                    <a:moveTo>
                      <a:pt x="84" y="38"/>
                    </a:moveTo>
                    <a:cubicBezTo>
                      <a:pt x="94" y="38"/>
                      <a:pt x="101" y="30"/>
                      <a:pt x="101" y="19"/>
                    </a:cubicBezTo>
                    <a:cubicBezTo>
                      <a:pt x="101" y="8"/>
                      <a:pt x="94" y="0"/>
                      <a:pt x="8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9"/>
                    </a:cubicBezTo>
                    <a:cubicBezTo>
                      <a:pt x="0" y="30"/>
                      <a:pt x="8" y="38"/>
                      <a:pt x="18" y="38"/>
                    </a:cubicBezTo>
                    <a:cubicBezTo>
                      <a:pt x="23" y="38"/>
                      <a:pt x="28" y="36"/>
                      <a:pt x="31" y="32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1" y="210"/>
                      <a:pt x="35" y="214"/>
                      <a:pt x="39" y="214"/>
                    </a:cubicBezTo>
                    <a:cubicBezTo>
                      <a:pt x="63" y="214"/>
                      <a:pt x="63" y="214"/>
                      <a:pt x="63" y="214"/>
                    </a:cubicBezTo>
                    <a:cubicBezTo>
                      <a:pt x="67" y="214"/>
                      <a:pt x="71" y="210"/>
                      <a:pt x="71" y="204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4" y="36"/>
                      <a:pt x="79" y="38"/>
                      <a:pt x="8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Freeform 13"/>
              <p:cNvSpPr>
                <a:spLocks/>
              </p:cNvSpPr>
              <p:nvPr/>
            </p:nvSpPr>
            <p:spPr bwMode="auto">
              <a:xfrm>
                <a:off x="3507" y="2018"/>
                <a:ext cx="183" cy="389"/>
              </a:xfrm>
              <a:custGeom>
                <a:avLst/>
                <a:gdLst>
                  <a:gd name="T0" fmla="*/ 17 w 101"/>
                  <a:gd name="T1" fmla="*/ 38 h 214"/>
                  <a:gd name="T2" fmla="*/ 30 w 101"/>
                  <a:gd name="T3" fmla="*/ 32 h 214"/>
                  <a:gd name="T4" fmla="*/ 30 w 101"/>
                  <a:gd name="T5" fmla="*/ 204 h 214"/>
                  <a:gd name="T6" fmla="*/ 38 w 101"/>
                  <a:gd name="T7" fmla="*/ 214 h 214"/>
                  <a:gd name="T8" fmla="*/ 62 w 101"/>
                  <a:gd name="T9" fmla="*/ 214 h 214"/>
                  <a:gd name="T10" fmla="*/ 70 w 101"/>
                  <a:gd name="T11" fmla="*/ 204 h 214"/>
                  <a:gd name="T12" fmla="*/ 70 w 101"/>
                  <a:gd name="T13" fmla="*/ 32 h 214"/>
                  <a:gd name="T14" fmla="*/ 83 w 101"/>
                  <a:gd name="T15" fmla="*/ 38 h 214"/>
                  <a:gd name="T16" fmla="*/ 101 w 101"/>
                  <a:gd name="T17" fmla="*/ 19 h 214"/>
                  <a:gd name="T18" fmla="*/ 83 w 101"/>
                  <a:gd name="T19" fmla="*/ 0 h 214"/>
                  <a:gd name="T20" fmla="*/ 17 w 101"/>
                  <a:gd name="T21" fmla="*/ 0 h 214"/>
                  <a:gd name="T22" fmla="*/ 0 w 101"/>
                  <a:gd name="T23" fmla="*/ 19 h 214"/>
                  <a:gd name="T24" fmla="*/ 17 w 101"/>
                  <a:gd name="T25" fmla="*/ 38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214">
                    <a:moveTo>
                      <a:pt x="17" y="38"/>
                    </a:moveTo>
                    <a:cubicBezTo>
                      <a:pt x="22" y="38"/>
                      <a:pt x="27" y="36"/>
                      <a:pt x="30" y="32"/>
                    </a:cubicBezTo>
                    <a:cubicBezTo>
                      <a:pt x="30" y="204"/>
                      <a:pt x="30" y="204"/>
                      <a:pt x="30" y="204"/>
                    </a:cubicBezTo>
                    <a:cubicBezTo>
                      <a:pt x="30" y="210"/>
                      <a:pt x="34" y="214"/>
                      <a:pt x="38" y="214"/>
                    </a:cubicBezTo>
                    <a:cubicBezTo>
                      <a:pt x="62" y="214"/>
                      <a:pt x="62" y="214"/>
                      <a:pt x="62" y="214"/>
                    </a:cubicBezTo>
                    <a:cubicBezTo>
                      <a:pt x="67" y="214"/>
                      <a:pt x="70" y="210"/>
                      <a:pt x="70" y="204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4" y="36"/>
                      <a:pt x="78" y="38"/>
                      <a:pt x="83" y="38"/>
                    </a:cubicBezTo>
                    <a:cubicBezTo>
                      <a:pt x="93" y="38"/>
                      <a:pt x="101" y="30"/>
                      <a:pt x="101" y="19"/>
                    </a:cubicBezTo>
                    <a:cubicBezTo>
                      <a:pt x="101" y="8"/>
                      <a:pt x="93" y="0"/>
                      <a:pt x="8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9"/>
                    </a:cubicBezTo>
                    <a:cubicBezTo>
                      <a:pt x="0" y="30"/>
                      <a:pt x="8" y="38"/>
                      <a:pt x="1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14"/>
              <p:cNvSpPr>
                <a:spLocks/>
              </p:cNvSpPr>
              <p:nvPr/>
            </p:nvSpPr>
            <p:spPr bwMode="auto">
              <a:xfrm>
                <a:off x="3472" y="1778"/>
                <a:ext cx="734" cy="195"/>
              </a:xfrm>
              <a:custGeom>
                <a:avLst/>
                <a:gdLst>
                  <a:gd name="T0" fmla="*/ 551 w 734"/>
                  <a:gd name="T1" fmla="*/ 96 h 195"/>
                  <a:gd name="T2" fmla="*/ 367 w 734"/>
                  <a:gd name="T3" fmla="*/ 0 h 195"/>
                  <a:gd name="T4" fmla="*/ 184 w 734"/>
                  <a:gd name="T5" fmla="*/ 96 h 195"/>
                  <a:gd name="T6" fmla="*/ 0 w 734"/>
                  <a:gd name="T7" fmla="*/ 195 h 195"/>
                  <a:gd name="T8" fmla="*/ 367 w 734"/>
                  <a:gd name="T9" fmla="*/ 195 h 195"/>
                  <a:gd name="T10" fmla="*/ 734 w 734"/>
                  <a:gd name="T11" fmla="*/ 195 h 195"/>
                  <a:gd name="T12" fmla="*/ 551 w 734"/>
                  <a:gd name="T13" fmla="*/ 96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195">
                    <a:moveTo>
                      <a:pt x="551" y="96"/>
                    </a:moveTo>
                    <a:lnTo>
                      <a:pt x="367" y="0"/>
                    </a:lnTo>
                    <a:lnTo>
                      <a:pt x="184" y="96"/>
                    </a:lnTo>
                    <a:lnTo>
                      <a:pt x="0" y="195"/>
                    </a:lnTo>
                    <a:lnTo>
                      <a:pt x="367" y="195"/>
                    </a:lnTo>
                    <a:lnTo>
                      <a:pt x="734" y="195"/>
                    </a:lnTo>
                    <a:lnTo>
                      <a:pt x="551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4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b="87778"/>
          <a:stretch/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7167"/>
          </a:xfrm>
        </p:spPr>
        <p:txBody>
          <a:bodyPr/>
          <a:lstStyle/>
          <a:p>
            <a:pPr algn="l"/>
            <a:r>
              <a:rPr lang="en-US" dirty="0"/>
              <a:t>How do we change it?</a:t>
            </a:r>
          </a:p>
        </p:txBody>
      </p:sp>
      <p:grpSp>
        <p:nvGrpSpPr>
          <p:cNvPr id="1051" name="Group 1050"/>
          <p:cNvGrpSpPr/>
          <p:nvPr/>
        </p:nvGrpSpPr>
        <p:grpSpPr>
          <a:xfrm>
            <a:off x="0" y="4166768"/>
            <a:ext cx="12192000" cy="648638"/>
            <a:chOff x="0" y="4166768"/>
            <a:chExt cx="12192000" cy="648638"/>
          </a:xfrm>
        </p:grpSpPr>
        <p:grpSp>
          <p:nvGrpSpPr>
            <p:cNvPr id="1044" name="Group 1043"/>
            <p:cNvGrpSpPr/>
            <p:nvPr/>
          </p:nvGrpSpPr>
          <p:grpSpPr>
            <a:xfrm>
              <a:off x="0" y="4166768"/>
              <a:ext cx="12192000" cy="648638"/>
              <a:chOff x="0" y="3993248"/>
              <a:chExt cx="12192000" cy="64863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4007595"/>
                <a:ext cx="12192000" cy="63429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5000">
                    <a:schemeClr val="bg1">
                      <a:lumMod val="95000"/>
                    </a:schemeClr>
                  </a:gs>
                  <a:gs pos="3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r>
                  <a:rPr lang="en-GB" b="1" dirty="0">
                    <a:solidFill>
                      <a:srgbClr val="F46E22"/>
                    </a:solidFill>
                  </a:rPr>
                  <a:t>CONVENIENCE?</a:t>
                </a:r>
              </a:p>
            </p:txBody>
          </p:sp>
          <p:sp>
            <p:nvSpPr>
              <p:cNvPr id="1036" name="Freeform 18"/>
              <p:cNvSpPr>
                <a:spLocks noEditPoints="1"/>
              </p:cNvSpPr>
              <p:nvPr/>
            </p:nvSpPr>
            <p:spPr bwMode="auto">
              <a:xfrm>
                <a:off x="3782609" y="4176338"/>
                <a:ext cx="431071" cy="296803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Rectangle 1036"/>
              <p:cNvSpPr/>
              <p:nvPr/>
            </p:nvSpPr>
            <p:spPr>
              <a:xfrm>
                <a:off x="4317312" y="4140074"/>
                <a:ext cx="8087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ATMS</a:t>
                </a:r>
              </a:p>
            </p:txBody>
          </p:sp>
          <p:sp>
            <p:nvSpPr>
              <p:cNvPr id="1038" name="Rectangle 1037"/>
              <p:cNvSpPr/>
              <p:nvPr/>
            </p:nvSpPr>
            <p:spPr>
              <a:xfrm>
                <a:off x="5785289" y="3993248"/>
                <a:ext cx="581302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COOP = </a:t>
                </a:r>
                <a:r>
                  <a:rPr lang="en-GB" b="1" dirty="0">
                    <a:solidFill>
                      <a:srgbClr val="F46E22"/>
                    </a:solidFill>
                  </a:rPr>
                  <a:t>30,000. </a:t>
                </a:r>
                <a:r>
                  <a:rPr lang="en-GB" dirty="0"/>
                  <a:t>Chase = </a:t>
                </a:r>
                <a:r>
                  <a:rPr lang="en-GB" b="1" dirty="0">
                    <a:solidFill>
                      <a:srgbClr val="F46E22"/>
                    </a:solidFill>
                  </a:rPr>
                  <a:t>18,000.   </a:t>
                </a:r>
              </a:p>
              <a:p>
                <a:r>
                  <a:rPr lang="en-GB" dirty="0"/>
                  <a:t>Branches = Wells </a:t>
                </a:r>
                <a:r>
                  <a:rPr lang="en-GB" b="1" dirty="0">
                    <a:solidFill>
                      <a:srgbClr val="F46E22"/>
                    </a:solidFill>
                  </a:rPr>
                  <a:t>6000+, </a:t>
                </a:r>
                <a:r>
                  <a:rPr lang="en-GB" dirty="0"/>
                  <a:t>Shared Branching = </a:t>
                </a:r>
                <a:r>
                  <a:rPr lang="en-GB" b="1" dirty="0">
                    <a:solidFill>
                      <a:srgbClr val="F46E22"/>
                    </a:solidFill>
                  </a:rPr>
                  <a:t>5000+  </a:t>
                </a:r>
              </a:p>
            </p:txBody>
          </p:sp>
        </p:grpSp>
        <p:sp>
          <p:nvSpPr>
            <p:cNvPr id="60" name="Arrow: Pentagon 59"/>
            <p:cNvSpPr/>
            <p:nvPr/>
          </p:nvSpPr>
          <p:spPr>
            <a:xfrm>
              <a:off x="0" y="4345481"/>
              <a:ext cx="152400" cy="301180"/>
            </a:xfrm>
            <a:prstGeom prst="homePlate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62" name="Flowchart: Manual Input 61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lowchart: Manual Input 62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7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b="87778"/>
          <a:stretch/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7167"/>
          </a:xfrm>
        </p:spPr>
        <p:txBody>
          <a:bodyPr/>
          <a:lstStyle/>
          <a:p>
            <a:pPr algn="l"/>
            <a:r>
              <a:rPr lang="en-US" dirty="0"/>
              <a:t>How do we change it?</a:t>
            </a:r>
          </a:p>
        </p:txBody>
      </p:sp>
      <p:grpSp>
        <p:nvGrpSpPr>
          <p:cNvPr id="1052" name="Group 1051"/>
          <p:cNvGrpSpPr/>
          <p:nvPr/>
        </p:nvGrpSpPr>
        <p:grpSpPr>
          <a:xfrm>
            <a:off x="0" y="5186533"/>
            <a:ext cx="12192000" cy="646331"/>
            <a:chOff x="0" y="5186533"/>
            <a:chExt cx="12192000" cy="646331"/>
          </a:xfrm>
        </p:grpSpPr>
        <p:grpSp>
          <p:nvGrpSpPr>
            <p:cNvPr id="1045" name="Group 1044"/>
            <p:cNvGrpSpPr/>
            <p:nvPr/>
          </p:nvGrpSpPr>
          <p:grpSpPr>
            <a:xfrm>
              <a:off x="0" y="5186533"/>
              <a:ext cx="12192000" cy="646331"/>
              <a:chOff x="0" y="5186533"/>
              <a:chExt cx="12192000" cy="64633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5197005"/>
                <a:ext cx="12192000" cy="63429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5000">
                    <a:schemeClr val="bg1">
                      <a:lumMod val="95000"/>
                    </a:schemeClr>
                  </a:gs>
                  <a:gs pos="3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r>
                  <a:rPr lang="en-GB" b="1" dirty="0">
                    <a:solidFill>
                      <a:srgbClr val="F46E22"/>
                    </a:solidFill>
                  </a:rPr>
                  <a:t>BETTER RATES?</a:t>
                </a:r>
              </a:p>
            </p:txBody>
          </p:sp>
          <p:sp>
            <p:nvSpPr>
              <p:cNvPr id="1042" name="Freeform 22"/>
              <p:cNvSpPr>
                <a:spLocks noEditPoints="1"/>
              </p:cNvSpPr>
              <p:nvPr/>
            </p:nvSpPr>
            <p:spPr bwMode="auto">
              <a:xfrm>
                <a:off x="3712395" y="5346390"/>
                <a:ext cx="571500" cy="352425"/>
              </a:xfrm>
              <a:custGeom>
                <a:avLst/>
                <a:gdLst>
                  <a:gd name="T0" fmla="*/ 28 w 197"/>
                  <a:gd name="T1" fmla="*/ 56 h 120"/>
                  <a:gd name="T2" fmla="*/ 0 w 197"/>
                  <a:gd name="T3" fmla="*/ 64 h 120"/>
                  <a:gd name="T4" fmla="*/ 0 w 197"/>
                  <a:gd name="T5" fmla="*/ 92 h 120"/>
                  <a:gd name="T6" fmla="*/ 18 w 197"/>
                  <a:gd name="T7" fmla="*/ 104 h 120"/>
                  <a:gd name="T8" fmla="*/ 48 w 197"/>
                  <a:gd name="T9" fmla="*/ 66 h 120"/>
                  <a:gd name="T10" fmla="*/ 77 w 197"/>
                  <a:gd name="T11" fmla="*/ 104 h 120"/>
                  <a:gd name="T12" fmla="*/ 117 w 197"/>
                  <a:gd name="T13" fmla="*/ 96 h 120"/>
                  <a:gd name="T14" fmla="*/ 178 w 197"/>
                  <a:gd name="T15" fmla="*/ 96 h 120"/>
                  <a:gd name="T16" fmla="*/ 185 w 197"/>
                  <a:gd name="T17" fmla="*/ 104 h 120"/>
                  <a:gd name="T18" fmla="*/ 197 w 197"/>
                  <a:gd name="T19" fmla="*/ 64 h 120"/>
                  <a:gd name="T20" fmla="*/ 184 w 197"/>
                  <a:gd name="T21" fmla="*/ 56 h 120"/>
                  <a:gd name="T22" fmla="*/ 196 w 197"/>
                  <a:gd name="T23" fmla="*/ 48 h 120"/>
                  <a:gd name="T24" fmla="*/ 174 w 197"/>
                  <a:gd name="T25" fmla="*/ 40 h 120"/>
                  <a:gd name="T26" fmla="*/ 80 w 197"/>
                  <a:gd name="T27" fmla="*/ 0 h 120"/>
                  <a:gd name="T28" fmla="*/ 12 w 197"/>
                  <a:gd name="T29" fmla="*/ 40 h 120"/>
                  <a:gd name="T30" fmla="*/ 20 w 197"/>
                  <a:gd name="T31" fmla="*/ 48 h 120"/>
                  <a:gd name="T32" fmla="*/ 140 w 197"/>
                  <a:gd name="T33" fmla="*/ 8 h 120"/>
                  <a:gd name="T34" fmla="*/ 120 w 197"/>
                  <a:gd name="T35" fmla="*/ 40 h 120"/>
                  <a:gd name="T36" fmla="*/ 120 w 197"/>
                  <a:gd name="T37" fmla="*/ 52 h 120"/>
                  <a:gd name="T38" fmla="*/ 124 w 197"/>
                  <a:gd name="T39" fmla="*/ 60 h 120"/>
                  <a:gd name="T40" fmla="*/ 120 w 197"/>
                  <a:gd name="T41" fmla="*/ 52 h 120"/>
                  <a:gd name="T42" fmla="*/ 104 w 197"/>
                  <a:gd name="T43" fmla="*/ 60 h 120"/>
                  <a:gd name="T44" fmla="*/ 108 w 197"/>
                  <a:gd name="T45" fmla="*/ 52 h 120"/>
                  <a:gd name="T46" fmla="*/ 88 w 197"/>
                  <a:gd name="T47" fmla="*/ 8 h 120"/>
                  <a:gd name="T48" fmla="*/ 108 w 197"/>
                  <a:gd name="T49" fmla="*/ 40 h 120"/>
                  <a:gd name="T50" fmla="*/ 88 w 197"/>
                  <a:gd name="T51" fmla="*/ 8 h 120"/>
                  <a:gd name="T52" fmla="*/ 123 w 197"/>
                  <a:gd name="T53" fmla="*/ 96 h 120"/>
                  <a:gd name="T54" fmla="*/ 170 w 197"/>
                  <a:gd name="T55" fmla="*/ 96 h 120"/>
                  <a:gd name="T56" fmla="*/ 147 w 197"/>
                  <a:gd name="T57" fmla="*/ 105 h 120"/>
                  <a:gd name="T58" fmla="*/ 147 w 197"/>
                  <a:gd name="T59" fmla="*/ 88 h 120"/>
                  <a:gd name="T60" fmla="*/ 147 w 197"/>
                  <a:gd name="T61" fmla="*/ 105 h 120"/>
                  <a:gd name="T62" fmla="*/ 23 w 197"/>
                  <a:gd name="T63" fmla="*/ 96 h 120"/>
                  <a:gd name="T64" fmla="*/ 70 w 197"/>
                  <a:gd name="T65" fmla="*/ 96 h 120"/>
                  <a:gd name="T66" fmla="*/ 47 w 197"/>
                  <a:gd name="T67" fmla="*/ 105 h 120"/>
                  <a:gd name="T68" fmla="*/ 47 w 197"/>
                  <a:gd name="T69" fmla="*/ 88 h 120"/>
                  <a:gd name="T70" fmla="*/ 47 w 197"/>
                  <a:gd name="T71" fmla="*/ 10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7" h="120">
                    <a:moveTo>
                      <a:pt x="20" y="48"/>
                    </a:moveTo>
                    <a:cubicBezTo>
                      <a:pt x="24" y="48"/>
                      <a:pt x="28" y="52"/>
                      <a:pt x="28" y="56"/>
                    </a:cubicBezTo>
                    <a:cubicBezTo>
                      <a:pt x="28" y="61"/>
                      <a:pt x="24" y="64"/>
                      <a:pt x="2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9"/>
                      <a:pt x="5" y="104"/>
                      <a:pt x="12" y="104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2"/>
                      <a:pt x="17" y="99"/>
                      <a:pt x="17" y="96"/>
                    </a:cubicBezTo>
                    <a:cubicBezTo>
                      <a:pt x="17" y="79"/>
                      <a:pt x="31" y="66"/>
                      <a:pt x="48" y="66"/>
                    </a:cubicBezTo>
                    <a:cubicBezTo>
                      <a:pt x="64" y="66"/>
                      <a:pt x="78" y="79"/>
                      <a:pt x="78" y="96"/>
                    </a:cubicBezTo>
                    <a:cubicBezTo>
                      <a:pt x="78" y="99"/>
                      <a:pt x="78" y="102"/>
                      <a:pt x="77" y="104"/>
                    </a:cubicBezTo>
                    <a:cubicBezTo>
                      <a:pt x="118" y="104"/>
                      <a:pt x="118" y="104"/>
                      <a:pt x="118" y="104"/>
                    </a:cubicBezTo>
                    <a:cubicBezTo>
                      <a:pt x="117" y="102"/>
                      <a:pt x="117" y="99"/>
                      <a:pt x="117" y="96"/>
                    </a:cubicBezTo>
                    <a:cubicBezTo>
                      <a:pt x="117" y="79"/>
                      <a:pt x="131" y="66"/>
                      <a:pt x="148" y="66"/>
                    </a:cubicBezTo>
                    <a:cubicBezTo>
                      <a:pt x="164" y="66"/>
                      <a:pt x="178" y="79"/>
                      <a:pt x="178" y="96"/>
                    </a:cubicBezTo>
                    <a:cubicBezTo>
                      <a:pt x="178" y="99"/>
                      <a:pt x="178" y="102"/>
                      <a:pt x="177" y="104"/>
                    </a:cubicBezTo>
                    <a:cubicBezTo>
                      <a:pt x="185" y="104"/>
                      <a:pt x="185" y="104"/>
                      <a:pt x="185" y="104"/>
                    </a:cubicBezTo>
                    <a:cubicBezTo>
                      <a:pt x="191" y="104"/>
                      <a:pt x="197" y="99"/>
                      <a:pt x="197" y="92"/>
                    </a:cubicBezTo>
                    <a:cubicBezTo>
                      <a:pt x="197" y="64"/>
                      <a:pt x="197" y="64"/>
                      <a:pt x="197" y="64"/>
                    </a:cubicBezTo>
                    <a:cubicBezTo>
                      <a:pt x="192" y="64"/>
                      <a:pt x="192" y="64"/>
                      <a:pt x="192" y="64"/>
                    </a:cubicBezTo>
                    <a:cubicBezTo>
                      <a:pt x="188" y="64"/>
                      <a:pt x="184" y="61"/>
                      <a:pt x="184" y="56"/>
                    </a:cubicBezTo>
                    <a:cubicBezTo>
                      <a:pt x="184" y="52"/>
                      <a:pt x="188" y="48"/>
                      <a:pt x="192" y="48"/>
                    </a:cubicBezTo>
                    <a:cubicBezTo>
                      <a:pt x="196" y="48"/>
                      <a:pt x="196" y="48"/>
                      <a:pt x="196" y="48"/>
                    </a:cubicBezTo>
                    <a:cubicBezTo>
                      <a:pt x="194" y="44"/>
                      <a:pt x="190" y="40"/>
                      <a:pt x="185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7" y="40"/>
                      <a:pt x="2" y="44"/>
                      <a:pt x="1" y="48"/>
                    </a:cubicBezTo>
                    <a:lnTo>
                      <a:pt x="20" y="48"/>
                    </a:lnTo>
                    <a:close/>
                    <a:moveTo>
                      <a:pt x="120" y="8"/>
                    </a:moveTo>
                    <a:cubicBezTo>
                      <a:pt x="140" y="8"/>
                      <a:pt x="140" y="8"/>
                      <a:pt x="140" y="8"/>
                    </a:cubicBezTo>
                    <a:cubicBezTo>
                      <a:pt x="161" y="40"/>
                      <a:pt x="161" y="40"/>
                      <a:pt x="161" y="40"/>
                    </a:cubicBezTo>
                    <a:cubicBezTo>
                      <a:pt x="120" y="40"/>
                      <a:pt x="120" y="40"/>
                      <a:pt x="120" y="40"/>
                    </a:cubicBezTo>
                    <a:lnTo>
                      <a:pt x="120" y="8"/>
                    </a:lnTo>
                    <a:close/>
                    <a:moveTo>
                      <a:pt x="120" y="52"/>
                    </a:move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60"/>
                      <a:pt x="124" y="60"/>
                      <a:pt x="124" y="60"/>
                    </a:cubicBezTo>
                    <a:cubicBezTo>
                      <a:pt x="120" y="60"/>
                      <a:pt x="120" y="60"/>
                      <a:pt x="120" y="60"/>
                    </a:cubicBezTo>
                    <a:lnTo>
                      <a:pt x="120" y="52"/>
                    </a:lnTo>
                    <a:close/>
                    <a:moveTo>
                      <a:pt x="108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8" y="52"/>
                      <a:pt x="108" y="52"/>
                      <a:pt x="108" y="52"/>
                    </a:cubicBezTo>
                    <a:lnTo>
                      <a:pt x="108" y="60"/>
                    </a:lnTo>
                    <a:close/>
                    <a:moveTo>
                      <a:pt x="88" y="8"/>
                    </a:moveTo>
                    <a:cubicBezTo>
                      <a:pt x="108" y="8"/>
                      <a:pt x="108" y="8"/>
                      <a:pt x="108" y="8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60" y="40"/>
                      <a:pt x="60" y="40"/>
                      <a:pt x="60" y="40"/>
                    </a:cubicBezTo>
                    <a:lnTo>
                      <a:pt x="88" y="8"/>
                    </a:lnTo>
                    <a:close/>
                    <a:moveTo>
                      <a:pt x="147" y="73"/>
                    </a:moveTo>
                    <a:cubicBezTo>
                      <a:pt x="134" y="73"/>
                      <a:pt x="123" y="84"/>
                      <a:pt x="123" y="96"/>
                    </a:cubicBezTo>
                    <a:cubicBezTo>
                      <a:pt x="123" y="109"/>
                      <a:pt x="134" y="120"/>
                      <a:pt x="147" y="120"/>
                    </a:cubicBezTo>
                    <a:cubicBezTo>
                      <a:pt x="160" y="120"/>
                      <a:pt x="170" y="109"/>
                      <a:pt x="170" y="96"/>
                    </a:cubicBezTo>
                    <a:cubicBezTo>
                      <a:pt x="170" y="84"/>
                      <a:pt x="160" y="73"/>
                      <a:pt x="147" y="73"/>
                    </a:cubicBezTo>
                    <a:close/>
                    <a:moveTo>
                      <a:pt x="147" y="105"/>
                    </a:moveTo>
                    <a:cubicBezTo>
                      <a:pt x="142" y="105"/>
                      <a:pt x="138" y="101"/>
                      <a:pt x="138" y="96"/>
                    </a:cubicBezTo>
                    <a:cubicBezTo>
                      <a:pt x="138" y="92"/>
                      <a:pt x="142" y="88"/>
                      <a:pt x="147" y="88"/>
                    </a:cubicBezTo>
                    <a:cubicBezTo>
                      <a:pt x="152" y="88"/>
                      <a:pt x="156" y="92"/>
                      <a:pt x="156" y="96"/>
                    </a:cubicBezTo>
                    <a:cubicBezTo>
                      <a:pt x="156" y="101"/>
                      <a:pt x="152" y="105"/>
                      <a:pt x="147" y="105"/>
                    </a:cubicBezTo>
                    <a:close/>
                    <a:moveTo>
                      <a:pt x="47" y="73"/>
                    </a:moveTo>
                    <a:cubicBezTo>
                      <a:pt x="34" y="73"/>
                      <a:pt x="23" y="84"/>
                      <a:pt x="23" y="96"/>
                    </a:cubicBezTo>
                    <a:cubicBezTo>
                      <a:pt x="23" y="109"/>
                      <a:pt x="34" y="120"/>
                      <a:pt x="47" y="120"/>
                    </a:cubicBezTo>
                    <a:cubicBezTo>
                      <a:pt x="60" y="120"/>
                      <a:pt x="70" y="109"/>
                      <a:pt x="70" y="96"/>
                    </a:cubicBezTo>
                    <a:cubicBezTo>
                      <a:pt x="70" y="84"/>
                      <a:pt x="60" y="73"/>
                      <a:pt x="47" y="73"/>
                    </a:cubicBezTo>
                    <a:close/>
                    <a:moveTo>
                      <a:pt x="47" y="105"/>
                    </a:moveTo>
                    <a:cubicBezTo>
                      <a:pt x="42" y="105"/>
                      <a:pt x="38" y="101"/>
                      <a:pt x="38" y="96"/>
                    </a:cubicBezTo>
                    <a:cubicBezTo>
                      <a:pt x="38" y="92"/>
                      <a:pt x="42" y="88"/>
                      <a:pt x="47" y="88"/>
                    </a:cubicBezTo>
                    <a:cubicBezTo>
                      <a:pt x="52" y="88"/>
                      <a:pt x="56" y="92"/>
                      <a:pt x="56" y="96"/>
                    </a:cubicBezTo>
                    <a:cubicBezTo>
                      <a:pt x="56" y="101"/>
                      <a:pt x="52" y="105"/>
                      <a:pt x="47" y="105"/>
                    </a:cubicBez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Rectangle 1042"/>
              <p:cNvSpPr/>
              <p:nvPr/>
            </p:nvSpPr>
            <p:spPr>
              <a:xfrm>
                <a:off x="5785290" y="5186533"/>
                <a:ext cx="581302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CU’s are </a:t>
                </a:r>
                <a:r>
                  <a:rPr lang="en-GB" b="1" dirty="0">
                    <a:solidFill>
                      <a:srgbClr val="F46E22"/>
                    </a:solidFill>
                  </a:rPr>
                  <a:t>2.5% </a:t>
                </a:r>
                <a:r>
                  <a:rPr lang="en-GB" dirty="0"/>
                  <a:t>better, Credit Cards = </a:t>
                </a:r>
                <a:r>
                  <a:rPr lang="en-GB" b="1" dirty="0">
                    <a:solidFill>
                      <a:srgbClr val="F46E22"/>
                    </a:solidFill>
                  </a:rPr>
                  <a:t>1.3% </a:t>
                </a:r>
                <a:r>
                  <a:rPr lang="en-GB" dirty="0"/>
                  <a:t>better, </a:t>
                </a:r>
              </a:p>
              <a:p>
                <a:r>
                  <a:rPr lang="en-GB" dirty="0"/>
                  <a:t>Savings = </a:t>
                </a:r>
                <a:r>
                  <a:rPr lang="en-GB" b="1" dirty="0">
                    <a:solidFill>
                      <a:srgbClr val="F46E22"/>
                    </a:solidFill>
                  </a:rPr>
                  <a:t>.15% </a:t>
                </a:r>
                <a:r>
                  <a:rPr lang="en-GB" dirty="0"/>
                  <a:t>better, Mortgages are equal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317312" y="5329483"/>
                <a:ext cx="1236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Car loans </a:t>
                </a:r>
              </a:p>
            </p:txBody>
          </p:sp>
        </p:grpSp>
        <p:sp>
          <p:nvSpPr>
            <p:cNvPr id="58" name="Arrow: Pentagon 57"/>
            <p:cNvSpPr/>
            <p:nvPr/>
          </p:nvSpPr>
          <p:spPr>
            <a:xfrm>
              <a:off x="0" y="5382582"/>
              <a:ext cx="152400" cy="301180"/>
            </a:xfrm>
            <a:prstGeom prst="homePlate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62" name="Flowchart: Manual Input 61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lowchart: Manual Input 62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1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b="87778"/>
          <a:stretch/>
        </p:blipFill>
        <p:spPr>
          <a:xfrm>
            <a:off x="0" y="0"/>
            <a:ext cx="121920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7167"/>
          </a:xfrm>
        </p:spPr>
        <p:txBody>
          <a:bodyPr/>
          <a:lstStyle/>
          <a:p>
            <a:pPr algn="l"/>
            <a:r>
              <a:rPr lang="en-US" dirty="0"/>
              <a:t>How do we change it?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8203" y="6159137"/>
            <a:ext cx="943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46E22"/>
                </a:solidFill>
              </a:rPr>
              <a:t>Conclusion: It isn’t about service, trust, convenience or rates…</a:t>
            </a:r>
          </a:p>
        </p:txBody>
      </p:sp>
      <p:grpSp>
        <p:nvGrpSpPr>
          <p:cNvPr id="1049" name="Group 1048"/>
          <p:cNvGrpSpPr/>
          <p:nvPr/>
        </p:nvGrpSpPr>
        <p:grpSpPr>
          <a:xfrm>
            <a:off x="0" y="1977001"/>
            <a:ext cx="12192000" cy="904762"/>
            <a:chOff x="0" y="1977001"/>
            <a:chExt cx="12192000" cy="904762"/>
          </a:xfrm>
        </p:grpSpPr>
        <p:sp>
          <p:nvSpPr>
            <p:cNvPr id="7" name="Rectangle 6"/>
            <p:cNvSpPr/>
            <p:nvPr/>
          </p:nvSpPr>
          <p:spPr>
            <a:xfrm>
              <a:off x="0" y="2095739"/>
              <a:ext cx="12192000" cy="634291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5000">
                  <a:schemeClr val="bg1">
                    <a:lumMod val="95000"/>
                  </a:schemeClr>
                </a:gs>
                <a:gs pos="3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GB" b="1" dirty="0">
                  <a:solidFill>
                    <a:srgbClr val="F46E22"/>
                  </a:solidFill>
                </a:rPr>
                <a:t>SERVICE?                          </a:t>
              </a:r>
              <a:r>
                <a:rPr lang="en-GB" dirty="0">
                  <a:solidFill>
                    <a:prstClr val="black"/>
                  </a:solidFill>
                </a:rPr>
                <a:t>Average Satisfaction is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94400" y="1977001"/>
              <a:ext cx="904762" cy="904762"/>
              <a:chOff x="6763911" y="4453550"/>
              <a:chExt cx="1162050" cy="116205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763911" y="4453550"/>
                <a:ext cx="1162050" cy="11620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87%</a:t>
                </a:r>
              </a:p>
            </p:txBody>
          </p:sp>
          <p:sp>
            <p:nvSpPr>
              <p:cNvPr id="18" name="Block Arc 17"/>
              <p:cNvSpPr/>
              <p:nvPr/>
            </p:nvSpPr>
            <p:spPr>
              <a:xfrm>
                <a:off x="6763911" y="4453550"/>
                <a:ext cx="1162050" cy="1162050"/>
              </a:xfrm>
              <a:prstGeom prst="blockArc">
                <a:avLst>
                  <a:gd name="adj1" fmla="val 16164191"/>
                  <a:gd name="adj2" fmla="val 12892914"/>
                  <a:gd name="adj3" fmla="val 6114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8" name="Arrow: Pentagon 1047"/>
            <p:cNvSpPr/>
            <p:nvPr/>
          </p:nvSpPr>
          <p:spPr>
            <a:xfrm>
              <a:off x="0" y="2271277"/>
              <a:ext cx="152400" cy="301180"/>
            </a:xfrm>
            <a:prstGeom prst="homePlate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2" name="Group 1051"/>
          <p:cNvGrpSpPr/>
          <p:nvPr/>
        </p:nvGrpSpPr>
        <p:grpSpPr>
          <a:xfrm>
            <a:off x="0" y="5186533"/>
            <a:ext cx="12192000" cy="644763"/>
            <a:chOff x="0" y="5186533"/>
            <a:chExt cx="12192000" cy="644763"/>
          </a:xfrm>
        </p:grpSpPr>
        <p:grpSp>
          <p:nvGrpSpPr>
            <p:cNvPr id="1045" name="Group 1044"/>
            <p:cNvGrpSpPr/>
            <p:nvPr/>
          </p:nvGrpSpPr>
          <p:grpSpPr>
            <a:xfrm>
              <a:off x="0" y="5186533"/>
              <a:ext cx="12192000" cy="644763"/>
              <a:chOff x="0" y="5186533"/>
              <a:chExt cx="12192000" cy="64476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5197005"/>
                <a:ext cx="12192000" cy="63429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5000">
                    <a:schemeClr val="bg1">
                      <a:lumMod val="95000"/>
                    </a:schemeClr>
                  </a:gs>
                  <a:gs pos="3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r>
                  <a:rPr lang="en-GB" b="1" dirty="0">
                    <a:solidFill>
                      <a:srgbClr val="F46E22"/>
                    </a:solidFill>
                  </a:rPr>
                  <a:t>BETTER RATES?</a:t>
                </a:r>
              </a:p>
            </p:txBody>
          </p:sp>
          <p:sp>
            <p:nvSpPr>
              <p:cNvPr id="1042" name="Freeform 22"/>
              <p:cNvSpPr>
                <a:spLocks noEditPoints="1"/>
              </p:cNvSpPr>
              <p:nvPr/>
            </p:nvSpPr>
            <p:spPr bwMode="auto">
              <a:xfrm>
                <a:off x="3712395" y="5346390"/>
                <a:ext cx="571500" cy="352425"/>
              </a:xfrm>
              <a:custGeom>
                <a:avLst/>
                <a:gdLst>
                  <a:gd name="T0" fmla="*/ 28 w 197"/>
                  <a:gd name="T1" fmla="*/ 56 h 120"/>
                  <a:gd name="T2" fmla="*/ 0 w 197"/>
                  <a:gd name="T3" fmla="*/ 64 h 120"/>
                  <a:gd name="T4" fmla="*/ 0 w 197"/>
                  <a:gd name="T5" fmla="*/ 92 h 120"/>
                  <a:gd name="T6" fmla="*/ 18 w 197"/>
                  <a:gd name="T7" fmla="*/ 104 h 120"/>
                  <a:gd name="T8" fmla="*/ 48 w 197"/>
                  <a:gd name="T9" fmla="*/ 66 h 120"/>
                  <a:gd name="T10" fmla="*/ 77 w 197"/>
                  <a:gd name="T11" fmla="*/ 104 h 120"/>
                  <a:gd name="T12" fmla="*/ 117 w 197"/>
                  <a:gd name="T13" fmla="*/ 96 h 120"/>
                  <a:gd name="T14" fmla="*/ 178 w 197"/>
                  <a:gd name="T15" fmla="*/ 96 h 120"/>
                  <a:gd name="T16" fmla="*/ 185 w 197"/>
                  <a:gd name="T17" fmla="*/ 104 h 120"/>
                  <a:gd name="T18" fmla="*/ 197 w 197"/>
                  <a:gd name="T19" fmla="*/ 64 h 120"/>
                  <a:gd name="T20" fmla="*/ 184 w 197"/>
                  <a:gd name="T21" fmla="*/ 56 h 120"/>
                  <a:gd name="T22" fmla="*/ 196 w 197"/>
                  <a:gd name="T23" fmla="*/ 48 h 120"/>
                  <a:gd name="T24" fmla="*/ 174 w 197"/>
                  <a:gd name="T25" fmla="*/ 40 h 120"/>
                  <a:gd name="T26" fmla="*/ 80 w 197"/>
                  <a:gd name="T27" fmla="*/ 0 h 120"/>
                  <a:gd name="T28" fmla="*/ 12 w 197"/>
                  <a:gd name="T29" fmla="*/ 40 h 120"/>
                  <a:gd name="T30" fmla="*/ 20 w 197"/>
                  <a:gd name="T31" fmla="*/ 48 h 120"/>
                  <a:gd name="T32" fmla="*/ 140 w 197"/>
                  <a:gd name="T33" fmla="*/ 8 h 120"/>
                  <a:gd name="T34" fmla="*/ 120 w 197"/>
                  <a:gd name="T35" fmla="*/ 40 h 120"/>
                  <a:gd name="T36" fmla="*/ 120 w 197"/>
                  <a:gd name="T37" fmla="*/ 52 h 120"/>
                  <a:gd name="T38" fmla="*/ 124 w 197"/>
                  <a:gd name="T39" fmla="*/ 60 h 120"/>
                  <a:gd name="T40" fmla="*/ 120 w 197"/>
                  <a:gd name="T41" fmla="*/ 52 h 120"/>
                  <a:gd name="T42" fmla="*/ 104 w 197"/>
                  <a:gd name="T43" fmla="*/ 60 h 120"/>
                  <a:gd name="T44" fmla="*/ 108 w 197"/>
                  <a:gd name="T45" fmla="*/ 52 h 120"/>
                  <a:gd name="T46" fmla="*/ 88 w 197"/>
                  <a:gd name="T47" fmla="*/ 8 h 120"/>
                  <a:gd name="T48" fmla="*/ 108 w 197"/>
                  <a:gd name="T49" fmla="*/ 40 h 120"/>
                  <a:gd name="T50" fmla="*/ 88 w 197"/>
                  <a:gd name="T51" fmla="*/ 8 h 120"/>
                  <a:gd name="T52" fmla="*/ 123 w 197"/>
                  <a:gd name="T53" fmla="*/ 96 h 120"/>
                  <a:gd name="T54" fmla="*/ 170 w 197"/>
                  <a:gd name="T55" fmla="*/ 96 h 120"/>
                  <a:gd name="T56" fmla="*/ 147 w 197"/>
                  <a:gd name="T57" fmla="*/ 105 h 120"/>
                  <a:gd name="T58" fmla="*/ 147 w 197"/>
                  <a:gd name="T59" fmla="*/ 88 h 120"/>
                  <a:gd name="T60" fmla="*/ 147 w 197"/>
                  <a:gd name="T61" fmla="*/ 105 h 120"/>
                  <a:gd name="T62" fmla="*/ 23 w 197"/>
                  <a:gd name="T63" fmla="*/ 96 h 120"/>
                  <a:gd name="T64" fmla="*/ 70 w 197"/>
                  <a:gd name="T65" fmla="*/ 96 h 120"/>
                  <a:gd name="T66" fmla="*/ 47 w 197"/>
                  <a:gd name="T67" fmla="*/ 105 h 120"/>
                  <a:gd name="T68" fmla="*/ 47 w 197"/>
                  <a:gd name="T69" fmla="*/ 88 h 120"/>
                  <a:gd name="T70" fmla="*/ 47 w 197"/>
                  <a:gd name="T71" fmla="*/ 10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7" h="120">
                    <a:moveTo>
                      <a:pt x="20" y="48"/>
                    </a:moveTo>
                    <a:cubicBezTo>
                      <a:pt x="24" y="48"/>
                      <a:pt x="28" y="52"/>
                      <a:pt x="28" y="56"/>
                    </a:cubicBezTo>
                    <a:cubicBezTo>
                      <a:pt x="28" y="61"/>
                      <a:pt x="24" y="64"/>
                      <a:pt x="2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9"/>
                      <a:pt x="5" y="104"/>
                      <a:pt x="12" y="104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2"/>
                      <a:pt x="17" y="99"/>
                      <a:pt x="17" y="96"/>
                    </a:cubicBezTo>
                    <a:cubicBezTo>
                      <a:pt x="17" y="79"/>
                      <a:pt x="31" y="66"/>
                      <a:pt x="48" y="66"/>
                    </a:cubicBezTo>
                    <a:cubicBezTo>
                      <a:pt x="64" y="66"/>
                      <a:pt x="78" y="79"/>
                      <a:pt x="78" y="96"/>
                    </a:cubicBezTo>
                    <a:cubicBezTo>
                      <a:pt x="78" y="99"/>
                      <a:pt x="78" y="102"/>
                      <a:pt x="77" y="104"/>
                    </a:cubicBezTo>
                    <a:cubicBezTo>
                      <a:pt x="118" y="104"/>
                      <a:pt x="118" y="104"/>
                      <a:pt x="118" y="104"/>
                    </a:cubicBezTo>
                    <a:cubicBezTo>
                      <a:pt x="117" y="102"/>
                      <a:pt x="117" y="99"/>
                      <a:pt x="117" y="96"/>
                    </a:cubicBezTo>
                    <a:cubicBezTo>
                      <a:pt x="117" y="79"/>
                      <a:pt x="131" y="66"/>
                      <a:pt x="148" y="66"/>
                    </a:cubicBezTo>
                    <a:cubicBezTo>
                      <a:pt x="164" y="66"/>
                      <a:pt x="178" y="79"/>
                      <a:pt x="178" y="96"/>
                    </a:cubicBezTo>
                    <a:cubicBezTo>
                      <a:pt x="178" y="99"/>
                      <a:pt x="178" y="102"/>
                      <a:pt x="177" y="104"/>
                    </a:cubicBezTo>
                    <a:cubicBezTo>
                      <a:pt x="185" y="104"/>
                      <a:pt x="185" y="104"/>
                      <a:pt x="185" y="104"/>
                    </a:cubicBezTo>
                    <a:cubicBezTo>
                      <a:pt x="191" y="104"/>
                      <a:pt x="197" y="99"/>
                      <a:pt x="197" y="92"/>
                    </a:cubicBezTo>
                    <a:cubicBezTo>
                      <a:pt x="197" y="64"/>
                      <a:pt x="197" y="64"/>
                      <a:pt x="197" y="64"/>
                    </a:cubicBezTo>
                    <a:cubicBezTo>
                      <a:pt x="192" y="64"/>
                      <a:pt x="192" y="64"/>
                      <a:pt x="192" y="64"/>
                    </a:cubicBezTo>
                    <a:cubicBezTo>
                      <a:pt x="188" y="64"/>
                      <a:pt x="184" y="61"/>
                      <a:pt x="184" y="56"/>
                    </a:cubicBezTo>
                    <a:cubicBezTo>
                      <a:pt x="184" y="52"/>
                      <a:pt x="188" y="48"/>
                      <a:pt x="192" y="48"/>
                    </a:cubicBezTo>
                    <a:cubicBezTo>
                      <a:pt x="196" y="48"/>
                      <a:pt x="196" y="48"/>
                      <a:pt x="196" y="48"/>
                    </a:cubicBezTo>
                    <a:cubicBezTo>
                      <a:pt x="194" y="44"/>
                      <a:pt x="190" y="40"/>
                      <a:pt x="185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7" y="40"/>
                      <a:pt x="2" y="44"/>
                      <a:pt x="1" y="48"/>
                    </a:cubicBezTo>
                    <a:lnTo>
                      <a:pt x="20" y="48"/>
                    </a:lnTo>
                    <a:close/>
                    <a:moveTo>
                      <a:pt x="120" y="8"/>
                    </a:moveTo>
                    <a:cubicBezTo>
                      <a:pt x="140" y="8"/>
                      <a:pt x="140" y="8"/>
                      <a:pt x="140" y="8"/>
                    </a:cubicBezTo>
                    <a:cubicBezTo>
                      <a:pt x="161" y="40"/>
                      <a:pt x="161" y="40"/>
                      <a:pt x="161" y="40"/>
                    </a:cubicBezTo>
                    <a:cubicBezTo>
                      <a:pt x="120" y="40"/>
                      <a:pt x="120" y="40"/>
                      <a:pt x="120" y="40"/>
                    </a:cubicBezTo>
                    <a:lnTo>
                      <a:pt x="120" y="8"/>
                    </a:lnTo>
                    <a:close/>
                    <a:moveTo>
                      <a:pt x="120" y="52"/>
                    </a:move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60"/>
                      <a:pt x="124" y="60"/>
                      <a:pt x="124" y="60"/>
                    </a:cubicBezTo>
                    <a:cubicBezTo>
                      <a:pt x="120" y="60"/>
                      <a:pt x="120" y="60"/>
                      <a:pt x="120" y="60"/>
                    </a:cubicBezTo>
                    <a:lnTo>
                      <a:pt x="120" y="52"/>
                    </a:lnTo>
                    <a:close/>
                    <a:moveTo>
                      <a:pt x="108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8" y="52"/>
                      <a:pt x="108" y="52"/>
                      <a:pt x="108" y="52"/>
                    </a:cubicBezTo>
                    <a:lnTo>
                      <a:pt x="108" y="60"/>
                    </a:lnTo>
                    <a:close/>
                    <a:moveTo>
                      <a:pt x="88" y="8"/>
                    </a:moveTo>
                    <a:cubicBezTo>
                      <a:pt x="108" y="8"/>
                      <a:pt x="108" y="8"/>
                      <a:pt x="108" y="8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60" y="40"/>
                      <a:pt x="60" y="40"/>
                      <a:pt x="60" y="40"/>
                    </a:cubicBezTo>
                    <a:lnTo>
                      <a:pt x="88" y="8"/>
                    </a:lnTo>
                    <a:close/>
                    <a:moveTo>
                      <a:pt x="147" y="73"/>
                    </a:moveTo>
                    <a:cubicBezTo>
                      <a:pt x="134" y="73"/>
                      <a:pt x="123" y="84"/>
                      <a:pt x="123" y="96"/>
                    </a:cubicBezTo>
                    <a:cubicBezTo>
                      <a:pt x="123" y="109"/>
                      <a:pt x="134" y="120"/>
                      <a:pt x="147" y="120"/>
                    </a:cubicBezTo>
                    <a:cubicBezTo>
                      <a:pt x="160" y="120"/>
                      <a:pt x="170" y="109"/>
                      <a:pt x="170" y="96"/>
                    </a:cubicBezTo>
                    <a:cubicBezTo>
                      <a:pt x="170" y="84"/>
                      <a:pt x="160" y="73"/>
                      <a:pt x="147" y="73"/>
                    </a:cubicBezTo>
                    <a:close/>
                    <a:moveTo>
                      <a:pt x="147" y="105"/>
                    </a:moveTo>
                    <a:cubicBezTo>
                      <a:pt x="142" y="105"/>
                      <a:pt x="138" y="101"/>
                      <a:pt x="138" y="96"/>
                    </a:cubicBezTo>
                    <a:cubicBezTo>
                      <a:pt x="138" y="92"/>
                      <a:pt x="142" y="88"/>
                      <a:pt x="147" y="88"/>
                    </a:cubicBezTo>
                    <a:cubicBezTo>
                      <a:pt x="152" y="88"/>
                      <a:pt x="156" y="92"/>
                      <a:pt x="156" y="96"/>
                    </a:cubicBezTo>
                    <a:cubicBezTo>
                      <a:pt x="156" y="101"/>
                      <a:pt x="152" y="105"/>
                      <a:pt x="147" y="105"/>
                    </a:cubicBezTo>
                    <a:close/>
                    <a:moveTo>
                      <a:pt x="47" y="73"/>
                    </a:moveTo>
                    <a:cubicBezTo>
                      <a:pt x="34" y="73"/>
                      <a:pt x="23" y="84"/>
                      <a:pt x="23" y="96"/>
                    </a:cubicBezTo>
                    <a:cubicBezTo>
                      <a:pt x="23" y="109"/>
                      <a:pt x="34" y="120"/>
                      <a:pt x="47" y="120"/>
                    </a:cubicBezTo>
                    <a:cubicBezTo>
                      <a:pt x="60" y="120"/>
                      <a:pt x="70" y="109"/>
                      <a:pt x="70" y="96"/>
                    </a:cubicBezTo>
                    <a:cubicBezTo>
                      <a:pt x="70" y="84"/>
                      <a:pt x="60" y="73"/>
                      <a:pt x="47" y="73"/>
                    </a:cubicBezTo>
                    <a:close/>
                    <a:moveTo>
                      <a:pt x="47" y="105"/>
                    </a:moveTo>
                    <a:cubicBezTo>
                      <a:pt x="42" y="105"/>
                      <a:pt x="38" y="101"/>
                      <a:pt x="38" y="96"/>
                    </a:cubicBezTo>
                    <a:cubicBezTo>
                      <a:pt x="38" y="92"/>
                      <a:pt x="42" y="88"/>
                      <a:pt x="47" y="88"/>
                    </a:cubicBezTo>
                    <a:cubicBezTo>
                      <a:pt x="52" y="88"/>
                      <a:pt x="56" y="92"/>
                      <a:pt x="56" y="96"/>
                    </a:cubicBezTo>
                    <a:cubicBezTo>
                      <a:pt x="56" y="101"/>
                      <a:pt x="52" y="105"/>
                      <a:pt x="47" y="105"/>
                    </a:cubicBez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Rectangle 1042"/>
              <p:cNvSpPr/>
              <p:nvPr/>
            </p:nvSpPr>
            <p:spPr>
              <a:xfrm>
                <a:off x="5785290" y="5186533"/>
                <a:ext cx="58130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317312" y="5329483"/>
                <a:ext cx="1236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Car loans </a:t>
                </a:r>
              </a:p>
            </p:txBody>
          </p:sp>
        </p:grpSp>
        <p:sp>
          <p:nvSpPr>
            <p:cNvPr id="58" name="Arrow: Pentagon 57"/>
            <p:cNvSpPr/>
            <p:nvPr/>
          </p:nvSpPr>
          <p:spPr>
            <a:xfrm>
              <a:off x="0" y="5382582"/>
              <a:ext cx="152400" cy="301180"/>
            </a:xfrm>
            <a:prstGeom prst="homePlate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1" name="Group 1050"/>
          <p:cNvGrpSpPr/>
          <p:nvPr/>
        </p:nvGrpSpPr>
        <p:grpSpPr>
          <a:xfrm>
            <a:off x="0" y="4166768"/>
            <a:ext cx="12192000" cy="648638"/>
            <a:chOff x="0" y="4166768"/>
            <a:chExt cx="12192000" cy="648638"/>
          </a:xfrm>
        </p:grpSpPr>
        <p:grpSp>
          <p:nvGrpSpPr>
            <p:cNvPr id="1044" name="Group 1043"/>
            <p:cNvGrpSpPr/>
            <p:nvPr/>
          </p:nvGrpSpPr>
          <p:grpSpPr>
            <a:xfrm>
              <a:off x="0" y="4166768"/>
              <a:ext cx="12192000" cy="648638"/>
              <a:chOff x="0" y="3993248"/>
              <a:chExt cx="12192000" cy="64863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4007595"/>
                <a:ext cx="12192000" cy="63429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5000">
                    <a:schemeClr val="bg1">
                      <a:lumMod val="95000"/>
                    </a:schemeClr>
                  </a:gs>
                  <a:gs pos="3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r>
                  <a:rPr lang="en-GB" b="1" dirty="0">
                    <a:solidFill>
                      <a:srgbClr val="F46E22"/>
                    </a:solidFill>
                  </a:rPr>
                  <a:t>CONVENIENCE?</a:t>
                </a:r>
              </a:p>
            </p:txBody>
          </p:sp>
          <p:sp>
            <p:nvSpPr>
              <p:cNvPr id="1036" name="Freeform 18"/>
              <p:cNvSpPr>
                <a:spLocks noEditPoints="1"/>
              </p:cNvSpPr>
              <p:nvPr/>
            </p:nvSpPr>
            <p:spPr bwMode="auto">
              <a:xfrm>
                <a:off x="3782609" y="4176338"/>
                <a:ext cx="431071" cy="296803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Rectangle 1036"/>
              <p:cNvSpPr/>
              <p:nvPr/>
            </p:nvSpPr>
            <p:spPr>
              <a:xfrm>
                <a:off x="4317312" y="4140074"/>
                <a:ext cx="8087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ATMS</a:t>
                </a:r>
              </a:p>
            </p:txBody>
          </p:sp>
          <p:sp>
            <p:nvSpPr>
              <p:cNvPr id="1038" name="Rectangle 1037"/>
              <p:cNvSpPr/>
              <p:nvPr/>
            </p:nvSpPr>
            <p:spPr>
              <a:xfrm>
                <a:off x="5785289" y="3993248"/>
                <a:ext cx="58130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b="1" dirty="0">
                  <a:solidFill>
                    <a:srgbClr val="F46E22"/>
                  </a:solidFill>
                </a:endParaRPr>
              </a:p>
            </p:txBody>
          </p:sp>
        </p:grpSp>
        <p:sp>
          <p:nvSpPr>
            <p:cNvPr id="60" name="Arrow: Pentagon 59"/>
            <p:cNvSpPr/>
            <p:nvPr/>
          </p:nvSpPr>
          <p:spPr>
            <a:xfrm>
              <a:off x="0" y="4345481"/>
              <a:ext cx="152400" cy="301180"/>
            </a:xfrm>
            <a:prstGeom prst="homePlate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62" name="Flowchart: Manual Input 61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lowchart: Manual Input 62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0" name="Group 1049"/>
          <p:cNvGrpSpPr/>
          <p:nvPr/>
        </p:nvGrpSpPr>
        <p:grpSpPr>
          <a:xfrm>
            <a:off x="0" y="3013551"/>
            <a:ext cx="12192000" cy="903053"/>
            <a:chOff x="0" y="3013551"/>
            <a:chExt cx="12192000" cy="903053"/>
          </a:xfrm>
        </p:grpSpPr>
        <p:sp>
          <p:nvSpPr>
            <p:cNvPr id="9" name="Rectangle 8"/>
            <p:cNvSpPr/>
            <p:nvPr/>
          </p:nvSpPr>
          <p:spPr>
            <a:xfrm>
              <a:off x="0" y="3134549"/>
              <a:ext cx="12192000" cy="634291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5000">
                  <a:schemeClr val="bg1">
                    <a:lumMod val="95000"/>
                  </a:schemeClr>
                </a:gs>
                <a:gs pos="3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GB" b="1" dirty="0">
                  <a:solidFill>
                    <a:srgbClr val="F46E22"/>
                  </a:solidFill>
                </a:rPr>
                <a:t>TRUST?</a:t>
              </a:r>
              <a:r>
                <a:rPr lang="en-GB" spc="600" dirty="0">
                  <a:solidFill>
                    <a:srgbClr val="F46E22"/>
                  </a:solidFill>
                </a:rPr>
                <a:t>               </a:t>
              </a:r>
              <a:r>
                <a:rPr lang="en-US" dirty="0">
                  <a:solidFill>
                    <a:prstClr val="black"/>
                  </a:solidFill>
                </a:rPr>
                <a:t>of Credit Unions considered Trustworthy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384254" y="3013551"/>
              <a:ext cx="903053" cy="903053"/>
              <a:chOff x="6763911" y="4453550"/>
              <a:chExt cx="1162050" cy="116205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763911" y="4453550"/>
                <a:ext cx="1162050" cy="11620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GB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60%</a:t>
                </a:r>
              </a:p>
            </p:txBody>
          </p:sp>
          <p:sp>
            <p:nvSpPr>
              <p:cNvPr id="27" name="Block Arc 26"/>
              <p:cNvSpPr/>
              <p:nvPr/>
            </p:nvSpPr>
            <p:spPr>
              <a:xfrm>
                <a:off x="6763911" y="4453550"/>
                <a:ext cx="1162050" cy="1162050"/>
              </a:xfrm>
              <a:prstGeom prst="blockArc">
                <a:avLst>
                  <a:gd name="adj1" fmla="val 16164191"/>
                  <a:gd name="adj2" fmla="val 7451296"/>
                  <a:gd name="adj3" fmla="val 6353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Arrow: Pentagon 58"/>
            <p:cNvSpPr/>
            <p:nvPr/>
          </p:nvSpPr>
          <p:spPr>
            <a:xfrm>
              <a:off x="0" y="3308379"/>
              <a:ext cx="152400" cy="301180"/>
            </a:xfrm>
            <a:prstGeom prst="homePlate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9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ub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580"/>
          <a:stretch/>
        </p:blipFill>
        <p:spPr bwMode="auto">
          <a:xfrm>
            <a:off x="6896713" y="1628775"/>
            <a:ext cx="2933043" cy="421250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members expect?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6177" y="6005678"/>
            <a:ext cx="9119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46E22"/>
                </a:solidFill>
              </a:rPr>
              <a:t>Your members expectations are not defined by banks!</a:t>
            </a:r>
          </a:p>
        </p:txBody>
      </p:sp>
      <p:pic>
        <p:nvPicPr>
          <p:cNvPr id="2050" name="Picture 2" descr="Slikovni rezultat za amaz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9" r="29810"/>
          <a:stretch/>
        </p:blipFill>
        <p:spPr bwMode="auto">
          <a:xfrm>
            <a:off x="95007" y="1628775"/>
            <a:ext cx="2933037" cy="421832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kovni rezultat za netfli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r="25313"/>
          <a:stretch/>
        </p:blipFill>
        <p:spPr bwMode="auto">
          <a:xfrm>
            <a:off x="2362241" y="1628775"/>
            <a:ext cx="2933039" cy="421832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likovni rezultat za best bu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2" r="31930"/>
          <a:stretch/>
        </p:blipFill>
        <p:spPr bwMode="auto">
          <a:xfrm>
            <a:off x="4629477" y="1628775"/>
            <a:ext cx="2933041" cy="421832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likovni rezultat za zappo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1" r="15514"/>
          <a:stretch/>
        </p:blipFill>
        <p:spPr bwMode="auto">
          <a:xfrm>
            <a:off x="9163953" y="1628775"/>
            <a:ext cx="2933041" cy="421250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ub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580"/>
          <a:stretch/>
        </p:blipFill>
        <p:spPr bwMode="auto">
          <a:xfrm>
            <a:off x="6896713" y="1628775"/>
            <a:ext cx="2933043" cy="421250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members expect?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6177" y="6005678"/>
            <a:ext cx="9119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46E22"/>
                </a:solidFill>
              </a:rPr>
              <a:t>Your members expectations are not defined by banks!</a:t>
            </a:r>
          </a:p>
        </p:txBody>
      </p:sp>
      <p:pic>
        <p:nvPicPr>
          <p:cNvPr id="2050" name="Picture 2" descr="Slikovni rezultat za amaz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9" r="29810"/>
          <a:stretch/>
        </p:blipFill>
        <p:spPr bwMode="auto">
          <a:xfrm>
            <a:off x="95007" y="1628775"/>
            <a:ext cx="2933037" cy="421832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kovni rezultat za netfli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r="25313"/>
          <a:stretch/>
        </p:blipFill>
        <p:spPr bwMode="auto">
          <a:xfrm>
            <a:off x="2362241" y="1628775"/>
            <a:ext cx="2933039" cy="421832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likovni rezultat za best bu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2" r="31930"/>
          <a:stretch/>
        </p:blipFill>
        <p:spPr bwMode="auto">
          <a:xfrm>
            <a:off x="4629477" y="1628775"/>
            <a:ext cx="2933041" cy="421832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likovni rezultat za zappo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1" r="15514"/>
          <a:stretch/>
        </p:blipFill>
        <p:spPr bwMode="auto">
          <a:xfrm>
            <a:off x="9163953" y="1628775"/>
            <a:ext cx="2933041" cy="421250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18</a:t>
            </a:fld>
            <a:endParaRPr lang="en-US"/>
          </a:p>
        </p:txBody>
      </p:sp>
      <p:sp>
        <p:nvSpPr>
          <p:cNvPr id="12" name="Rectangle: Rounded Corners 16"/>
          <p:cNvSpPr/>
          <p:nvPr/>
        </p:nvSpPr>
        <p:spPr>
          <a:xfrm>
            <a:off x="839788" y="2142309"/>
            <a:ext cx="10477500" cy="3370217"/>
          </a:xfrm>
          <a:prstGeom prst="roundRect">
            <a:avLst>
              <a:gd name="adj" fmla="val 5814"/>
            </a:avLst>
          </a:prstGeom>
          <a:solidFill>
            <a:srgbClr val="F46E2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858647" y="2795451"/>
            <a:ext cx="1958538" cy="1825566"/>
            <a:chOff x="1446142" y="3134302"/>
            <a:chExt cx="1768097" cy="1648054"/>
          </a:xfrm>
        </p:grpSpPr>
        <p:sp>
          <p:nvSpPr>
            <p:cNvPr id="14" name="Rectangle 13"/>
            <p:cNvSpPr/>
            <p:nvPr/>
          </p:nvSpPr>
          <p:spPr>
            <a:xfrm>
              <a:off x="1446142" y="4254443"/>
              <a:ext cx="1768097" cy="52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Great digital experiences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866459" y="3134302"/>
              <a:ext cx="927463" cy="92746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1880" y="2795450"/>
            <a:ext cx="1958538" cy="1579345"/>
            <a:chOff x="1446142" y="3134302"/>
            <a:chExt cx="1768097" cy="1425775"/>
          </a:xfrm>
        </p:grpSpPr>
        <p:sp>
          <p:nvSpPr>
            <p:cNvPr id="17" name="Rectangle 16"/>
            <p:cNvSpPr/>
            <p:nvPr/>
          </p:nvSpPr>
          <p:spPr>
            <a:xfrm>
              <a:off x="1446142" y="4254443"/>
              <a:ext cx="1768097" cy="30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Recommendations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866459" y="3134302"/>
              <a:ext cx="927463" cy="92746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65114" y="2795451"/>
            <a:ext cx="1958538" cy="1579345"/>
            <a:chOff x="1446142" y="3134302"/>
            <a:chExt cx="1768097" cy="1425775"/>
          </a:xfrm>
        </p:grpSpPr>
        <p:sp>
          <p:nvSpPr>
            <p:cNvPr id="20" name="Rectangle 19"/>
            <p:cNvSpPr/>
            <p:nvPr/>
          </p:nvSpPr>
          <p:spPr>
            <a:xfrm>
              <a:off x="1446142" y="4254443"/>
              <a:ext cx="1768097" cy="30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Accessibility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66459" y="3134302"/>
              <a:ext cx="927463" cy="92746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68347" y="2795451"/>
            <a:ext cx="1958538" cy="1825567"/>
            <a:chOff x="1446142" y="3134302"/>
            <a:chExt cx="1768097" cy="1648055"/>
          </a:xfrm>
        </p:grpSpPr>
        <p:sp>
          <p:nvSpPr>
            <p:cNvPr id="23" name="Rectangle 22"/>
            <p:cNvSpPr/>
            <p:nvPr/>
          </p:nvSpPr>
          <p:spPr>
            <a:xfrm>
              <a:off x="1446142" y="4254443"/>
              <a:ext cx="1768097" cy="52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Integrated Technology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866459" y="3134302"/>
              <a:ext cx="927463" cy="92746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71580" y="2795451"/>
            <a:ext cx="1958538" cy="1579345"/>
            <a:chOff x="1446142" y="3134302"/>
            <a:chExt cx="1768097" cy="1425775"/>
          </a:xfrm>
        </p:grpSpPr>
        <p:sp>
          <p:nvSpPr>
            <p:cNvPr id="26" name="Rectangle 25"/>
            <p:cNvSpPr/>
            <p:nvPr/>
          </p:nvSpPr>
          <p:spPr>
            <a:xfrm>
              <a:off x="1446142" y="4254443"/>
              <a:ext cx="1768097" cy="30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Customization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1866459" y="3134302"/>
              <a:ext cx="927463" cy="92746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74815" y="2795450"/>
            <a:ext cx="1958538" cy="1579345"/>
            <a:chOff x="1446142" y="3134302"/>
            <a:chExt cx="1768097" cy="1425775"/>
          </a:xfrm>
        </p:grpSpPr>
        <p:sp>
          <p:nvSpPr>
            <p:cNvPr id="29" name="Rectangle 28"/>
            <p:cNvSpPr/>
            <p:nvPr/>
          </p:nvSpPr>
          <p:spPr>
            <a:xfrm>
              <a:off x="1446142" y="4254443"/>
              <a:ext cx="1768097" cy="30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Real-time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1866459" y="3134302"/>
              <a:ext cx="927463" cy="92746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46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/>
          <a:stretch/>
        </p:blipFill>
        <p:spPr>
          <a:xfrm>
            <a:off x="4102099" y="3446406"/>
            <a:ext cx="4596309" cy="2880000"/>
          </a:xfrm>
          <a:prstGeom prst="rect">
            <a:avLst/>
          </a:prstGeom>
        </p:spPr>
      </p:pic>
      <p:pic>
        <p:nvPicPr>
          <p:cNvPr id="8" name="Picture 2" descr="Slikovni rezulta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91" y="3446406"/>
            <a:ext cx="520481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a CU to do?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74277" y="1625338"/>
            <a:ext cx="4521723" cy="545420"/>
            <a:chOff x="1586976" y="1955538"/>
            <a:chExt cx="4521723" cy="584200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sz="3200" dirty="0"/>
                <a:t>D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sz="3200">
                  <a:solidFill>
                    <a:schemeClr val="tx1"/>
                  </a:solidFill>
                </a:rPr>
                <a:t>Differentiate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74277" y="2204482"/>
            <a:ext cx="4521723" cy="545420"/>
            <a:chOff x="1586976" y="1955538"/>
            <a:chExt cx="4521723" cy="584200"/>
          </a:xfrm>
          <a:noFill/>
        </p:grpSpPr>
        <p:sp>
          <p:nvSpPr>
            <p:cNvPr id="11" name="Rectangle 10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Repeat and Reinforce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74277" y="2783626"/>
            <a:ext cx="4521723" cy="545420"/>
            <a:chOff x="1586976" y="1955538"/>
            <a:chExt cx="4521723" cy="584200"/>
          </a:xfrm>
          <a:noFill/>
        </p:grpSpPr>
        <p:sp>
          <p:nvSpPr>
            <p:cNvPr id="14" name="Rectangle 13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Excite &amp; Educate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74277" y="3362770"/>
            <a:ext cx="4521723" cy="545420"/>
            <a:chOff x="1586976" y="1955538"/>
            <a:chExt cx="4521723" cy="584200"/>
          </a:xfrm>
          <a:noFill/>
        </p:grpSpPr>
        <p:sp>
          <p:nvSpPr>
            <p:cNvPr id="17" name="Rectangle 16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Automate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74277" y="3941913"/>
            <a:ext cx="4521723" cy="545420"/>
            <a:chOff x="1586976" y="1955538"/>
            <a:chExt cx="4521723" cy="584200"/>
          </a:xfrm>
          <a:noFill/>
        </p:grpSpPr>
        <p:sp>
          <p:nvSpPr>
            <p:cNvPr id="20" name="Rectangle 19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Motivate</a:t>
              </a:r>
            </a:p>
          </p:txBody>
        </p:sp>
      </p:grpSp>
      <p:sp>
        <p:nvSpPr>
          <p:cNvPr id="28" name="Oval 27"/>
          <p:cNvSpPr/>
          <p:nvPr/>
        </p:nvSpPr>
        <p:spPr>
          <a:xfrm>
            <a:off x="7545357" y="4487332"/>
            <a:ext cx="1224539" cy="1224539"/>
          </a:xfrm>
          <a:prstGeom prst="ellipse">
            <a:avLst/>
          </a:prstGeom>
          <a:noFill/>
          <a:ln w="57150">
            <a:solidFill>
              <a:srgbClr val="F46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3505664" y="4487332"/>
            <a:ext cx="1224539" cy="1224539"/>
          </a:xfrm>
          <a:prstGeom prst="ellipse">
            <a:avLst/>
          </a:prstGeom>
          <a:noFill/>
          <a:ln w="57150">
            <a:solidFill>
              <a:srgbClr val="F46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15937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396 -0.00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9F10CB9-AF8F-42E0-A089-4BE6665F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t="28820" r="16318" b="34066"/>
          <a:stretch/>
        </p:blipFill>
        <p:spPr>
          <a:xfrm>
            <a:off x="-1" y="0"/>
            <a:ext cx="12192001" cy="681355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C01903A-A73D-4B9D-81C4-C1450A02B90F}"/>
              </a:ext>
            </a:extLst>
          </p:cNvPr>
          <p:cNvSpPr/>
          <p:nvPr/>
        </p:nvSpPr>
        <p:spPr>
          <a:xfrm>
            <a:off x="3575050" y="763885"/>
            <a:ext cx="5041900" cy="5041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4BCA3EE-C366-4F1D-9C1C-ADB00BE19E90}"/>
              </a:ext>
            </a:extLst>
          </p:cNvPr>
          <p:cNvSpPr/>
          <p:nvPr/>
        </p:nvSpPr>
        <p:spPr>
          <a:xfrm>
            <a:off x="5933072" y="3284835"/>
            <a:ext cx="927100" cy="1892300"/>
          </a:xfrm>
          <a:custGeom>
            <a:avLst/>
            <a:gdLst>
              <a:gd name="connsiteX0" fmla="*/ 812800 w 927100"/>
              <a:gd name="connsiteY0" fmla="*/ 215900 h 1892300"/>
              <a:gd name="connsiteX1" fmla="*/ 927100 w 927100"/>
              <a:gd name="connsiteY1" fmla="*/ 939800 h 1892300"/>
              <a:gd name="connsiteX2" fmla="*/ 393700 w 927100"/>
              <a:gd name="connsiteY2" fmla="*/ 1638300 h 1892300"/>
              <a:gd name="connsiteX3" fmla="*/ 698500 w 927100"/>
              <a:gd name="connsiteY3" fmla="*/ 1828800 h 1892300"/>
              <a:gd name="connsiteX4" fmla="*/ 520700 w 927100"/>
              <a:gd name="connsiteY4" fmla="*/ 1892300 h 1892300"/>
              <a:gd name="connsiteX5" fmla="*/ 63500 w 927100"/>
              <a:gd name="connsiteY5" fmla="*/ 1752600 h 1892300"/>
              <a:gd name="connsiteX6" fmla="*/ 0 w 927100"/>
              <a:gd name="connsiteY6" fmla="*/ 1562100 h 1892300"/>
              <a:gd name="connsiteX7" fmla="*/ 635000 w 927100"/>
              <a:gd name="connsiteY7" fmla="*/ 863600 h 1892300"/>
              <a:gd name="connsiteX8" fmla="*/ 482600 w 927100"/>
              <a:gd name="connsiteY8" fmla="*/ 0 h 1892300"/>
              <a:gd name="connsiteX9" fmla="*/ 812800 w 927100"/>
              <a:gd name="connsiteY9" fmla="*/ 215900 h 1892300"/>
              <a:gd name="connsiteX0" fmla="*/ 857250 w 927100"/>
              <a:gd name="connsiteY0" fmla="*/ 107950 h 1892300"/>
              <a:gd name="connsiteX1" fmla="*/ 927100 w 927100"/>
              <a:gd name="connsiteY1" fmla="*/ 939800 h 1892300"/>
              <a:gd name="connsiteX2" fmla="*/ 393700 w 927100"/>
              <a:gd name="connsiteY2" fmla="*/ 1638300 h 1892300"/>
              <a:gd name="connsiteX3" fmla="*/ 698500 w 927100"/>
              <a:gd name="connsiteY3" fmla="*/ 1828800 h 1892300"/>
              <a:gd name="connsiteX4" fmla="*/ 520700 w 927100"/>
              <a:gd name="connsiteY4" fmla="*/ 1892300 h 1892300"/>
              <a:gd name="connsiteX5" fmla="*/ 63500 w 927100"/>
              <a:gd name="connsiteY5" fmla="*/ 1752600 h 1892300"/>
              <a:gd name="connsiteX6" fmla="*/ 0 w 927100"/>
              <a:gd name="connsiteY6" fmla="*/ 1562100 h 1892300"/>
              <a:gd name="connsiteX7" fmla="*/ 635000 w 927100"/>
              <a:gd name="connsiteY7" fmla="*/ 863600 h 1892300"/>
              <a:gd name="connsiteX8" fmla="*/ 482600 w 927100"/>
              <a:gd name="connsiteY8" fmla="*/ 0 h 1892300"/>
              <a:gd name="connsiteX9" fmla="*/ 857250 w 927100"/>
              <a:gd name="connsiteY9" fmla="*/ 107950 h 1892300"/>
              <a:gd name="connsiteX0" fmla="*/ 831850 w 927100"/>
              <a:gd name="connsiteY0" fmla="*/ 107950 h 1892300"/>
              <a:gd name="connsiteX1" fmla="*/ 927100 w 927100"/>
              <a:gd name="connsiteY1" fmla="*/ 939800 h 1892300"/>
              <a:gd name="connsiteX2" fmla="*/ 393700 w 927100"/>
              <a:gd name="connsiteY2" fmla="*/ 1638300 h 1892300"/>
              <a:gd name="connsiteX3" fmla="*/ 698500 w 927100"/>
              <a:gd name="connsiteY3" fmla="*/ 1828800 h 1892300"/>
              <a:gd name="connsiteX4" fmla="*/ 520700 w 927100"/>
              <a:gd name="connsiteY4" fmla="*/ 1892300 h 1892300"/>
              <a:gd name="connsiteX5" fmla="*/ 63500 w 927100"/>
              <a:gd name="connsiteY5" fmla="*/ 1752600 h 1892300"/>
              <a:gd name="connsiteX6" fmla="*/ 0 w 927100"/>
              <a:gd name="connsiteY6" fmla="*/ 1562100 h 1892300"/>
              <a:gd name="connsiteX7" fmla="*/ 635000 w 927100"/>
              <a:gd name="connsiteY7" fmla="*/ 863600 h 1892300"/>
              <a:gd name="connsiteX8" fmla="*/ 482600 w 927100"/>
              <a:gd name="connsiteY8" fmla="*/ 0 h 1892300"/>
              <a:gd name="connsiteX9" fmla="*/ 831850 w 927100"/>
              <a:gd name="connsiteY9" fmla="*/ 10795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100" h="1892300">
                <a:moveTo>
                  <a:pt x="831850" y="107950"/>
                </a:moveTo>
                <a:lnTo>
                  <a:pt x="927100" y="939800"/>
                </a:lnTo>
                <a:lnTo>
                  <a:pt x="393700" y="1638300"/>
                </a:lnTo>
                <a:lnTo>
                  <a:pt x="698500" y="1828800"/>
                </a:lnTo>
                <a:lnTo>
                  <a:pt x="520700" y="1892300"/>
                </a:lnTo>
                <a:lnTo>
                  <a:pt x="63500" y="1752600"/>
                </a:lnTo>
                <a:lnTo>
                  <a:pt x="0" y="1562100"/>
                </a:lnTo>
                <a:lnTo>
                  <a:pt x="635000" y="863600"/>
                </a:lnTo>
                <a:lnTo>
                  <a:pt x="482600" y="0"/>
                </a:lnTo>
                <a:lnTo>
                  <a:pt x="831850" y="107950"/>
                </a:lnTo>
                <a:close/>
              </a:path>
            </a:pathLst>
          </a:custGeom>
          <a:solidFill>
            <a:srgbClr val="564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</a:t>
            </a:fld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1CDF17-63B2-427A-8582-F7E02ECD267A}"/>
              </a:ext>
            </a:extLst>
          </p:cNvPr>
          <p:cNvSpPr/>
          <p:nvPr/>
        </p:nvSpPr>
        <p:spPr>
          <a:xfrm>
            <a:off x="5631815" y="3438631"/>
            <a:ext cx="1188720" cy="1752600"/>
          </a:xfrm>
          <a:custGeom>
            <a:avLst/>
            <a:gdLst>
              <a:gd name="connsiteX0" fmla="*/ 883920 w 1188720"/>
              <a:gd name="connsiteY0" fmla="*/ 0 h 1752600"/>
              <a:gd name="connsiteX1" fmla="*/ 1188720 w 1188720"/>
              <a:gd name="connsiteY1" fmla="*/ 762000 h 1752600"/>
              <a:gd name="connsiteX2" fmla="*/ 426720 w 1188720"/>
              <a:gd name="connsiteY2" fmla="*/ 1447800 h 1752600"/>
              <a:gd name="connsiteX3" fmla="*/ 845820 w 1188720"/>
              <a:gd name="connsiteY3" fmla="*/ 1668780 h 1752600"/>
              <a:gd name="connsiteX4" fmla="*/ 838200 w 1188720"/>
              <a:gd name="connsiteY4" fmla="*/ 1737360 h 1752600"/>
              <a:gd name="connsiteX5" fmla="*/ 579120 w 1188720"/>
              <a:gd name="connsiteY5" fmla="*/ 1752600 h 1752600"/>
              <a:gd name="connsiteX6" fmla="*/ 342900 w 1188720"/>
              <a:gd name="connsiteY6" fmla="*/ 1714500 h 1752600"/>
              <a:gd name="connsiteX7" fmla="*/ 220980 w 1188720"/>
              <a:gd name="connsiteY7" fmla="*/ 1744980 h 1752600"/>
              <a:gd name="connsiteX8" fmla="*/ 0 w 1188720"/>
              <a:gd name="connsiteY8" fmla="*/ 1752600 h 1752600"/>
              <a:gd name="connsiteX9" fmla="*/ 7620 w 1188720"/>
              <a:gd name="connsiteY9" fmla="*/ 1501140 h 1752600"/>
              <a:gd name="connsiteX10" fmla="*/ 327660 w 1188720"/>
              <a:gd name="connsiteY10" fmla="*/ 861060 h 1752600"/>
              <a:gd name="connsiteX11" fmla="*/ 678180 w 1188720"/>
              <a:gd name="connsiteY11" fmla="*/ 556260 h 1752600"/>
              <a:gd name="connsiteX12" fmla="*/ 883920 w 1188720"/>
              <a:gd name="connsiteY12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8720" h="1752600">
                <a:moveTo>
                  <a:pt x="883920" y="0"/>
                </a:moveTo>
                <a:lnTo>
                  <a:pt x="1188720" y="762000"/>
                </a:lnTo>
                <a:lnTo>
                  <a:pt x="426720" y="1447800"/>
                </a:lnTo>
                <a:lnTo>
                  <a:pt x="845820" y="1668780"/>
                </a:lnTo>
                <a:lnTo>
                  <a:pt x="838200" y="1737360"/>
                </a:lnTo>
                <a:lnTo>
                  <a:pt x="579120" y="1752600"/>
                </a:lnTo>
                <a:lnTo>
                  <a:pt x="342900" y="1714500"/>
                </a:lnTo>
                <a:lnTo>
                  <a:pt x="220980" y="1744980"/>
                </a:lnTo>
                <a:lnTo>
                  <a:pt x="0" y="1752600"/>
                </a:lnTo>
                <a:lnTo>
                  <a:pt x="7620" y="1501140"/>
                </a:lnTo>
                <a:lnTo>
                  <a:pt x="327660" y="861060"/>
                </a:lnTo>
                <a:lnTo>
                  <a:pt x="678180" y="556260"/>
                </a:lnTo>
                <a:lnTo>
                  <a:pt x="883920" y="0"/>
                </a:lnTo>
                <a:close/>
              </a:path>
            </a:pathLst>
          </a:custGeom>
          <a:solidFill>
            <a:srgbClr val="FA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4DDE31F-03FC-4411-BD62-17DA04113045}"/>
              </a:ext>
            </a:extLst>
          </p:cNvPr>
          <p:cNvSpPr/>
          <p:nvPr/>
        </p:nvSpPr>
        <p:spPr>
          <a:xfrm>
            <a:off x="6313436" y="1305495"/>
            <a:ext cx="511969" cy="661988"/>
          </a:xfrm>
          <a:custGeom>
            <a:avLst/>
            <a:gdLst>
              <a:gd name="connsiteX0" fmla="*/ 214312 w 514350"/>
              <a:gd name="connsiteY0" fmla="*/ 0 h 661988"/>
              <a:gd name="connsiteX1" fmla="*/ 504825 w 514350"/>
              <a:gd name="connsiteY1" fmla="*/ 161925 h 661988"/>
              <a:gd name="connsiteX2" fmla="*/ 490537 w 514350"/>
              <a:gd name="connsiteY2" fmla="*/ 285750 h 661988"/>
              <a:gd name="connsiteX3" fmla="*/ 514350 w 514350"/>
              <a:gd name="connsiteY3" fmla="*/ 381000 h 661988"/>
              <a:gd name="connsiteX4" fmla="*/ 466725 w 514350"/>
              <a:gd name="connsiteY4" fmla="*/ 466725 h 661988"/>
              <a:gd name="connsiteX5" fmla="*/ 419100 w 514350"/>
              <a:gd name="connsiteY5" fmla="*/ 661988 h 661988"/>
              <a:gd name="connsiteX6" fmla="*/ 104775 w 514350"/>
              <a:gd name="connsiteY6" fmla="*/ 600075 h 661988"/>
              <a:gd name="connsiteX7" fmla="*/ 28575 w 514350"/>
              <a:gd name="connsiteY7" fmla="*/ 395288 h 661988"/>
              <a:gd name="connsiteX8" fmla="*/ 76200 w 514350"/>
              <a:gd name="connsiteY8" fmla="*/ 271463 h 661988"/>
              <a:gd name="connsiteX9" fmla="*/ 9525 w 514350"/>
              <a:gd name="connsiteY9" fmla="*/ 276225 h 661988"/>
              <a:gd name="connsiteX10" fmla="*/ 0 w 514350"/>
              <a:gd name="connsiteY10" fmla="*/ 219075 h 661988"/>
              <a:gd name="connsiteX11" fmla="*/ 52387 w 514350"/>
              <a:gd name="connsiteY11" fmla="*/ 123825 h 661988"/>
              <a:gd name="connsiteX12" fmla="*/ 95250 w 514350"/>
              <a:gd name="connsiteY12" fmla="*/ 185738 h 661988"/>
              <a:gd name="connsiteX13" fmla="*/ 214312 w 514350"/>
              <a:gd name="connsiteY13" fmla="*/ 0 h 661988"/>
              <a:gd name="connsiteX0" fmla="*/ 214312 w 511969"/>
              <a:gd name="connsiteY0" fmla="*/ 0 h 661988"/>
              <a:gd name="connsiteX1" fmla="*/ 504825 w 511969"/>
              <a:gd name="connsiteY1" fmla="*/ 161925 h 661988"/>
              <a:gd name="connsiteX2" fmla="*/ 490537 w 511969"/>
              <a:gd name="connsiteY2" fmla="*/ 285750 h 661988"/>
              <a:gd name="connsiteX3" fmla="*/ 511969 w 511969"/>
              <a:gd name="connsiteY3" fmla="*/ 397669 h 661988"/>
              <a:gd name="connsiteX4" fmla="*/ 466725 w 511969"/>
              <a:gd name="connsiteY4" fmla="*/ 466725 h 661988"/>
              <a:gd name="connsiteX5" fmla="*/ 419100 w 511969"/>
              <a:gd name="connsiteY5" fmla="*/ 661988 h 661988"/>
              <a:gd name="connsiteX6" fmla="*/ 104775 w 511969"/>
              <a:gd name="connsiteY6" fmla="*/ 600075 h 661988"/>
              <a:gd name="connsiteX7" fmla="*/ 28575 w 511969"/>
              <a:gd name="connsiteY7" fmla="*/ 395288 h 661988"/>
              <a:gd name="connsiteX8" fmla="*/ 76200 w 511969"/>
              <a:gd name="connsiteY8" fmla="*/ 271463 h 661988"/>
              <a:gd name="connsiteX9" fmla="*/ 9525 w 511969"/>
              <a:gd name="connsiteY9" fmla="*/ 276225 h 661988"/>
              <a:gd name="connsiteX10" fmla="*/ 0 w 511969"/>
              <a:gd name="connsiteY10" fmla="*/ 219075 h 661988"/>
              <a:gd name="connsiteX11" fmla="*/ 52387 w 511969"/>
              <a:gd name="connsiteY11" fmla="*/ 123825 h 661988"/>
              <a:gd name="connsiteX12" fmla="*/ 95250 w 511969"/>
              <a:gd name="connsiteY12" fmla="*/ 185738 h 661988"/>
              <a:gd name="connsiteX13" fmla="*/ 214312 w 511969"/>
              <a:gd name="connsiteY13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1969" h="661988">
                <a:moveTo>
                  <a:pt x="214312" y="0"/>
                </a:moveTo>
                <a:lnTo>
                  <a:pt x="504825" y="161925"/>
                </a:lnTo>
                <a:lnTo>
                  <a:pt x="490537" y="285750"/>
                </a:lnTo>
                <a:lnTo>
                  <a:pt x="511969" y="397669"/>
                </a:lnTo>
                <a:lnTo>
                  <a:pt x="466725" y="466725"/>
                </a:lnTo>
                <a:lnTo>
                  <a:pt x="419100" y="661988"/>
                </a:lnTo>
                <a:lnTo>
                  <a:pt x="104775" y="600075"/>
                </a:lnTo>
                <a:lnTo>
                  <a:pt x="28575" y="395288"/>
                </a:lnTo>
                <a:lnTo>
                  <a:pt x="76200" y="271463"/>
                </a:lnTo>
                <a:lnTo>
                  <a:pt x="9525" y="276225"/>
                </a:lnTo>
                <a:lnTo>
                  <a:pt x="0" y="219075"/>
                </a:lnTo>
                <a:lnTo>
                  <a:pt x="52387" y="123825"/>
                </a:lnTo>
                <a:lnTo>
                  <a:pt x="95250" y="185738"/>
                </a:lnTo>
                <a:lnTo>
                  <a:pt x="214312" y="0"/>
                </a:lnTo>
                <a:close/>
              </a:path>
            </a:pathLst>
          </a:custGeom>
          <a:solidFill>
            <a:srgbClr val="F7A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1CF437C-C43B-4CD9-829F-0CCD3D393CB2}"/>
              </a:ext>
            </a:extLst>
          </p:cNvPr>
          <p:cNvSpPr/>
          <p:nvPr/>
        </p:nvSpPr>
        <p:spPr>
          <a:xfrm>
            <a:off x="6570612" y="1450752"/>
            <a:ext cx="219075" cy="185737"/>
          </a:xfrm>
          <a:custGeom>
            <a:avLst/>
            <a:gdLst>
              <a:gd name="connsiteX0" fmla="*/ 28575 w 219075"/>
              <a:gd name="connsiteY0" fmla="*/ 47625 h 185737"/>
              <a:gd name="connsiteX1" fmla="*/ 0 w 219075"/>
              <a:gd name="connsiteY1" fmla="*/ 4762 h 185737"/>
              <a:gd name="connsiteX2" fmla="*/ 47625 w 219075"/>
              <a:gd name="connsiteY2" fmla="*/ 0 h 185737"/>
              <a:gd name="connsiteX3" fmla="*/ 161925 w 219075"/>
              <a:gd name="connsiteY3" fmla="*/ 66675 h 185737"/>
              <a:gd name="connsiteX4" fmla="*/ 219075 w 219075"/>
              <a:gd name="connsiteY4" fmla="*/ 71437 h 185737"/>
              <a:gd name="connsiteX5" fmla="*/ 214313 w 219075"/>
              <a:gd name="connsiteY5" fmla="*/ 185737 h 185737"/>
              <a:gd name="connsiteX6" fmla="*/ 114300 w 219075"/>
              <a:gd name="connsiteY6" fmla="*/ 76200 h 185737"/>
              <a:gd name="connsiteX7" fmla="*/ 71438 w 219075"/>
              <a:gd name="connsiteY7" fmla="*/ 104775 h 185737"/>
              <a:gd name="connsiteX8" fmla="*/ 28575 w 219075"/>
              <a:gd name="connsiteY8" fmla="*/ 47625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" h="185737">
                <a:moveTo>
                  <a:pt x="28575" y="47625"/>
                </a:moveTo>
                <a:lnTo>
                  <a:pt x="0" y="4762"/>
                </a:lnTo>
                <a:lnTo>
                  <a:pt x="47625" y="0"/>
                </a:lnTo>
                <a:lnTo>
                  <a:pt x="161925" y="66675"/>
                </a:lnTo>
                <a:lnTo>
                  <a:pt x="219075" y="71437"/>
                </a:lnTo>
                <a:lnTo>
                  <a:pt x="214313" y="185737"/>
                </a:lnTo>
                <a:lnTo>
                  <a:pt x="114300" y="76200"/>
                </a:lnTo>
                <a:lnTo>
                  <a:pt x="71438" y="104775"/>
                </a:lnTo>
                <a:lnTo>
                  <a:pt x="28575" y="476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EA6F6B-FCD4-44D8-A505-F44D710E71CA}"/>
              </a:ext>
            </a:extLst>
          </p:cNvPr>
          <p:cNvSpPr/>
          <p:nvPr/>
        </p:nvSpPr>
        <p:spPr>
          <a:xfrm>
            <a:off x="6313438" y="1526381"/>
            <a:ext cx="514350" cy="519821"/>
          </a:xfrm>
          <a:custGeom>
            <a:avLst/>
            <a:gdLst>
              <a:gd name="connsiteX0" fmla="*/ 0 w 447675"/>
              <a:gd name="connsiteY0" fmla="*/ 0 h 452437"/>
              <a:gd name="connsiteX1" fmla="*/ 95250 w 447675"/>
              <a:gd name="connsiteY1" fmla="*/ 38100 h 452437"/>
              <a:gd name="connsiteX2" fmla="*/ 171450 w 447675"/>
              <a:gd name="connsiteY2" fmla="*/ 171450 h 452437"/>
              <a:gd name="connsiteX3" fmla="*/ 180975 w 447675"/>
              <a:gd name="connsiteY3" fmla="*/ 242887 h 452437"/>
              <a:gd name="connsiteX4" fmla="*/ 280987 w 447675"/>
              <a:gd name="connsiteY4" fmla="*/ 300037 h 452437"/>
              <a:gd name="connsiteX5" fmla="*/ 366712 w 447675"/>
              <a:gd name="connsiteY5" fmla="*/ 285750 h 452437"/>
              <a:gd name="connsiteX6" fmla="*/ 333375 w 447675"/>
              <a:gd name="connsiteY6" fmla="*/ 214312 h 452437"/>
              <a:gd name="connsiteX7" fmla="*/ 376237 w 447675"/>
              <a:gd name="connsiteY7" fmla="*/ 209550 h 452437"/>
              <a:gd name="connsiteX8" fmla="*/ 385762 w 447675"/>
              <a:gd name="connsiteY8" fmla="*/ 166687 h 452437"/>
              <a:gd name="connsiteX9" fmla="*/ 447675 w 447675"/>
              <a:gd name="connsiteY9" fmla="*/ 152400 h 452437"/>
              <a:gd name="connsiteX10" fmla="*/ 419100 w 447675"/>
              <a:gd name="connsiteY10" fmla="*/ 228600 h 452437"/>
              <a:gd name="connsiteX11" fmla="*/ 381000 w 447675"/>
              <a:gd name="connsiteY11" fmla="*/ 361950 h 452437"/>
              <a:gd name="connsiteX12" fmla="*/ 276225 w 447675"/>
              <a:gd name="connsiteY12" fmla="*/ 452437 h 452437"/>
              <a:gd name="connsiteX13" fmla="*/ 61912 w 447675"/>
              <a:gd name="connsiteY13" fmla="*/ 357187 h 452437"/>
              <a:gd name="connsiteX14" fmla="*/ 14287 w 447675"/>
              <a:gd name="connsiteY14" fmla="*/ 171450 h 452437"/>
              <a:gd name="connsiteX15" fmla="*/ 42862 w 447675"/>
              <a:gd name="connsiteY15" fmla="*/ 80962 h 452437"/>
              <a:gd name="connsiteX16" fmla="*/ 0 w 447675"/>
              <a:gd name="connsiteY16" fmla="*/ 0 h 452437"/>
              <a:gd name="connsiteX0" fmla="*/ 0 w 447675"/>
              <a:gd name="connsiteY0" fmla="*/ 0 h 452437"/>
              <a:gd name="connsiteX1" fmla="*/ 95250 w 447675"/>
              <a:gd name="connsiteY1" fmla="*/ 38100 h 452437"/>
              <a:gd name="connsiteX2" fmla="*/ 171450 w 447675"/>
              <a:gd name="connsiteY2" fmla="*/ 171450 h 452437"/>
              <a:gd name="connsiteX3" fmla="*/ 180975 w 447675"/>
              <a:gd name="connsiteY3" fmla="*/ 242887 h 452437"/>
              <a:gd name="connsiteX4" fmla="*/ 280987 w 447675"/>
              <a:gd name="connsiteY4" fmla="*/ 300037 h 452437"/>
              <a:gd name="connsiteX5" fmla="*/ 366712 w 447675"/>
              <a:gd name="connsiteY5" fmla="*/ 285750 h 452437"/>
              <a:gd name="connsiteX6" fmla="*/ 333375 w 447675"/>
              <a:gd name="connsiteY6" fmla="*/ 214312 h 452437"/>
              <a:gd name="connsiteX7" fmla="*/ 376237 w 447675"/>
              <a:gd name="connsiteY7" fmla="*/ 209550 h 452437"/>
              <a:gd name="connsiteX8" fmla="*/ 385762 w 447675"/>
              <a:gd name="connsiteY8" fmla="*/ 166687 h 452437"/>
              <a:gd name="connsiteX9" fmla="*/ 447675 w 447675"/>
              <a:gd name="connsiteY9" fmla="*/ 152400 h 452437"/>
              <a:gd name="connsiteX10" fmla="*/ 419100 w 447675"/>
              <a:gd name="connsiteY10" fmla="*/ 228600 h 452437"/>
              <a:gd name="connsiteX11" fmla="*/ 381000 w 447675"/>
              <a:gd name="connsiteY11" fmla="*/ 361950 h 452437"/>
              <a:gd name="connsiteX12" fmla="*/ 276225 w 447675"/>
              <a:gd name="connsiteY12" fmla="*/ 452437 h 452437"/>
              <a:gd name="connsiteX13" fmla="*/ 61912 w 447675"/>
              <a:gd name="connsiteY13" fmla="*/ 357187 h 452437"/>
              <a:gd name="connsiteX14" fmla="*/ 14287 w 447675"/>
              <a:gd name="connsiteY14" fmla="*/ 171450 h 452437"/>
              <a:gd name="connsiteX15" fmla="*/ 5556 w 447675"/>
              <a:gd name="connsiteY15" fmla="*/ 45728 h 452437"/>
              <a:gd name="connsiteX16" fmla="*/ 0 w 447675"/>
              <a:gd name="connsiteY16" fmla="*/ 0 h 4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7675" h="452437">
                <a:moveTo>
                  <a:pt x="0" y="0"/>
                </a:moveTo>
                <a:lnTo>
                  <a:pt x="95250" y="38100"/>
                </a:lnTo>
                <a:lnTo>
                  <a:pt x="171450" y="171450"/>
                </a:lnTo>
                <a:lnTo>
                  <a:pt x="180975" y="242887"/>
                </a:lnTo>
                <a:lnTo>
                  <a:pt x="280987" y="300037"/>
                </a:lnTo>
                <a:lnTo>
                  <a:pt x="366712" y="285750"/>
                </a:lnTo>
                <a:lnTo>
                  <a:pt x="333375" y="214312"/>
                </a:lnTo>
                <a:lnTo>
                  <a:pt x="376237" y="209550"/>
                </a:lnTo>
                <a:lnTo>
                  <a:pt x="385762" y="166687"/>
                </a:lnTo>
                <a:lnTo>
                  <a:pt x="447675" y="152400"/>
                </a:lnTo>
                <a:lnTo>
                  <a:pt x="419100" y="228600"/>
                </a:lnTo>
                <a:lnTo>
                  <a:pt x="381000" y="361950"/>
                </a:lnTo>
                <a:lnTo>
                  <a:pt x="276225" y="452437"/>
                </a:lnTo>
                <a:lnTo>
                  <a:pt x="61912" y="357187"/>
                </a:lnTo>
                <a:lnTo>
                  <a:pt x="14287" y="171450"/>
                </a:lnTo>
                <a:lnTo>
                  <a:pt x="5556" y="4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32B1299-72A1-466C-B60E-10DFD872DB8B}"/>
              </a:ext>
            </a:extLst>
          </p:cNvPr>
          <p:cNvSpPr/>
          <p:nvPr/>
        </p:nvSpPr>
        <p:spPr>
          <a:xfrm>
            <a:off x="6443504" y="2182330"/>
            <a:ext cx="400050" cy="1447800"/>
          </a:xfrm>
          <a:custGeom>
            <a:avLst/>
            <a:gdLst>
              <a:gd name="connsiteX0" fmla="*/ 114300 w 400050"/>
              <a:gd name="connsiteY0" fmla="*/ 0 h 1447800"/>
              <a:gd name="connsiteX1" fmla="*/ 314325 w 400050"/>
              <a:gd name="connsiteY1" fmla="*/ 142875 h 1447800"/>
              <a:gd name="connsiteX2" fmla="*/ 314325 w 400050"/>
              <a:gd name="connsiteY2" fmla="*/ 466725 h 1447800"/>
              <a:gd name="connsiteX3" fmla="*/ 333375 w 400050"/>
              <a:gd name="connsiteY3" fmla="*/ 742950 h 1447800"/>
              <a:gd name="connsiteX4" fmla="*/ 323850 w 400050"/>
              <a:gd name="connsiteY4" fmla="*/ 923925 h 1447800"/>
              <a:gd name="connsiteX5" fmla="*/ 400050 w 400050"/>
              <a:gd name="connsiteY5" fmla="*/ 1190625 h 1447800"/>
              <a:gd name="connsiteX6" fmla="*/ 352425 w 400050"/>
              <a:gd name="connsiteY6" fmla="*/ 1447800 h 1447800"/>
              <a:gd name="connsiteX7" fmla="*/ 28575 w 400050"/>
              <a:gd name="connsiteY7" fmla="*/ 971550 h 1447800"/>
              <a:gd name="connsiteX8" fmla="*/ 0 w 400050"/>
              <a:gd name="connsiteY8" fmla="*/ 476250 h 1447800"/>
              <a:gd name="connsiteX9" fmla="*/ 114300 w 400050"/>
              <a:gd name="connsiteY9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0050" h="1447800">
                <a:moveTo>
                  <a:pt x="114300" y="0"/>
                </a:moveTo>
                <a:lnTo>
                  <a:pt x="314325" y="142875"/>
                </a:lnTo>
                <a:lnTo>
                  <a:pt x="314325" y="466725"/>
                </a:lnTo>
                <a:lnTo>
                  <a:pt x="333375" y="742950"/>
                </a:lnTo>
                <a:lnTo>
                  <a:pt x="323850" y="923925"/>
                </a:lnTo>
                <a:lnTo>
                  <a:pt x="400050" y="1190625"/>
                </a:lnTo>
                <a:lnTo>
                  <a:pt x="352425" y="1447800"/>
                </a:lnTo>
                <a:lnTo>
                  <a:pt x="28575" y="971550"/>
                </a:lnTo>
                <a:lnTo>
                  <a:pt x="0" y="476250"/>
                </a:lnTo>
                <a:lnTo>
                  <a:pt x="114300" y="0"/>
                </a:lnTo>
                <a:close/>
              </a:path>
            </a:pathLst>
          </a:custGeom>
          <a:solidFill>
            <a:srgbClr val="7F6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94976E4-91E7-4F59-BC10-E046B1C7F6EC}"/>
              </a:ext>
            </a:extLst>
          </p:cNvPr>
          <p:cNvSpPr/>
          <p:nvPr/>
        </p:nvSpPr>
        <p:spPr>
          <a:xfrm>
            <a:off x="6615113" y="1652587"/>
            <a:ext cx="100012" cy="66675"/>
          </a:xfrm>
          <a:custGeom>
            <a:avLst/>
            <a:gdLst>
              <a:gd name="connsiteX0" fmla="*/ 0 w 100012"/>
              <a:gd name="connsiteY0" fmla="*/ 19050 h 66675"/>
              <a:gd name="connsiteX1" fmla="*/ 95250 w 100012"/>
              <a:gd name="connsiteY1" fmla="*/ 0 h 66675"/>
              <a:gd name="connsiteX2" fmla="*/ 100012 w 100012"/>
              <a:gd name="connsiteY2" fmla="*/ 66675 h 66675"/>
              <a:gd name="connsiteX3" fmla="*/ 66675 w 100012"/>
              <a:gd name="connsiteY3" fmla="*/ 38100 h 66675"/>
              <a:gd name="connsiteX4" fmla="*/ 0 w 100012"/>
              <a:gd name="connsiteY4" fmla="*/ 1905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2" h="66675">
                <a:moveTo>
                  <a:pt x="0" y="19050"/>
                </a:moveTo>
                <a:lnTo>
                  <a:pt x="95250" y="0"/>
                </a:lnTo>
                <a:lnTo>
                  <a:pt x="100012" y="66675"/>
                </a:lnTo>
                <a:lnTo>
                  <a:pt x="66675" y="38100"/>
                </a:lnTo>
                <a:lnTo>
                  <a:pt x="0" y="1905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18A22-7EC3-4977-92BF-40FAB45231AD}"/>
              </a:ext>
            </a:extLst>
          </p:cNvPr>
          <p:cNvSpPr/>
          <p:nvPr/>
        </p:nvSpPr>
        <p:spPr>
          <a:xfrm>
            <a:off x="6570612" y="1728981"/>
            <a:ext cx="171450" cy="80963"/>
          </a:xfrm>
          <a:custGeom>
            <a:avLst/>
            <a:gdLst>
              <a:gd name="connsiteX0" fmla="*/ 0 w 171450"/>
              <a:gd name="connsiteY0" fmla="*/ 23813 h 80963"/>
              <a:gd name="connsiteX1" fmla="*/ 100013 w 171450"/>
              <a:gd name="connsiteY1" fmla="*/ 0 h 80963"/>
              <a:gd name="connsiteX2" fmla="*/ 171450 w 171450"/>
              <a:gd name="connsiteY2" fmla="*/ 57150 h 80963"/>
              <a:gd name="connsiteX3" fmla="*/ 161925 w 171450"/>
              <a:gd name="connsiteY3" fmla="*/ 80963 h 80963"/>
              <a:gd name="connsiteX4" fmla="*/ 76200 w 171450"/>
              <a:gd name="connsiteY4" fmla="*/ 38100 h 80963"/>
              <a:gd name="connsiteX5" fmla="*/ 0 w 171450"/>
              <a:gd name="connsiteY5" fmla="*/ 23813 h 8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" h="80963">
                <a:moveTo>
                  <a:pt x="0" y="23813"/>
                </a:moveTo>
                <a:lnTo>
                  <a:pt x="100013" y="0"/>
                </a:lnTo>
                <a:lnTo>
                  <a:pt x="171450" y="57150"/>
                </a:lnTo>
                <a:lnTo>
                  <a:pt x="161925" y="80963"/>
                </a:lnTo>
                <a:lnTo>
                  <a:pt x="76200" y="38100"/>
                </a:lnTo>
                <a:lnTo>
                  <a:pt x="0" y="2381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DA937F-6E9F-478D-A370-95D3B88B398F}"/>
              </a:ext>
            </a:extLst>
          </p:cNvPr>
          <p:cNvSpPr/>
          <p:nvPr/>
        </p:nvSpPr>
        <p:spPr>
          <a:xfrm>
            <a:off x="6122143" y="1576387"/>
            <a:ext cx="597410" cy="890906"/>
          </a:xfrm>
          <a:custGeom>
            <a:avLst/>
            <a:gdLst>
              <a:gd name="connsiteX0" fmla="*/ 190500 w 533400"/>
              <a:gd name="connsiteY0" fmla="*/ 0 h 804863"/>
              <a:gd name="connsiteX1" fmla="*/ 52387 w 533400"/>
              <a:gd name="connsiteY1" fmla="*/ 109538 h 804863"/>
              <a:gd name="connsiteX2" fmla="*/ 0 w 533400"/>
              <a:gd name="connsiteY2" fmla="*/ 280988 h 804863"/>
              <a:gd name="connsiteX3" fmla="*/ 9525 w 533400"/>
              <a:gd name="connsiteY3" fmla="*/ 766763 h 804863"/>
              <a:gd name="connsiteX4" fmla="*/ 85725 w 533400"/>
              <a:gd name="connsiteY4" fmla="*/ 771525 h 804863"/>
              <a:gd name="connsiteX5" fmla="*/ 476250 w 533400"/>
              <a:gd name="connsiteY5" fmla="*/ 804863 h 804863"/>
              <a:gd name="connsiteX6" fmla="*/ 471487 w 533400"/>
              <a:gd name="connsiteY6" fmla="*/ 614363 h 804863"/>
              <a:gd name="connsiteX7" fmla="*/ 533400 w 533400"/>
              <a:gd name="connsiteY7" fmla="*/ 514350 h 804863"/>
              <a:gd name="connsiteX8" fmla="*/ 442912 w 533400"/>
              <a:gd name="connsiteY8" fmla="*/ 352425 h 804863"/>
              <a:gd name="connsiteX9" fmla="*/ 309562 w 533400"/>
              <a:gd name="connsiteY9" fmla="*/ 304800 h 804863"/>
              <a:gd name="connsiteX10" fmla="*/ 247650 w 533400"/>
              <a:gd name="connsiteY10" fmla="*/ 90488 h 804863"/>
              <a:gd name="connsiteX11" fmla="*/ 252412 w 533400"/>
              <a:gd name="connsiteY11" fmla="*/ 33338 h 804863"/>
              <a:gd name="connsiteX12" fmla="*/ 190500 w 533400"/>
              <a:gd name="connsiteY12" fmla="*/ 0 h 804863"/>
              <a:gd name="connsiteX0" fmla="*/ 190500 w 533400"/>
              <a:gd name="connsiteY0" fmla="*/ 0 h 804863"/>
              <a:gd name="connsiteX1" fmla="*/ 52387 w 533400"/>
              <a:gd name="connsiteY1" fmla="*/ 109538 h 804863"/>
              <a:gd name="connsiteX2" fmla="*/ 0 w 533400"/>
              <a:gd name="connsiteY2" fmla="*/ 280988 h 804863"/>
              <a:gd name="connsiteX3" fmla="*/ 9525 w 533400"/>
              <a:gd name="connsiteY3" fmla="*/ 766763 h 804863"/>
              <a:gd name="connsiteX4" fmla="*/ 85725 w 533400"/>
              <a:gd name="connsiteY4" fmla="*/ 771525 h 804863"/>
              <a:gd name="connsiteX5" fmla="*/ 476250 w 533400"/>
              <a:gd name="connsiteY5" fmla="*/ 804863 h 804863"/>
              <a:gd name="connsiteX6" fmla="*/ 514349 w 533400"/>
              <a:gd name="connsiteY6" fmla="*/ 638176 h 804863"/>
              <a:gd name="connsiteX7" fmla="*/ 533400 w 533400"/>
              <a:gd name="connsiteY7" fmla="*/ 514350 h 804863"/>
              <a:gd name="connsiteX8" fmla="*/ 442912 w 533400"/>
              <a:gd name="connsiteY8" fmla="*/ 352425 h 804863"/>
              <a:gd name="connsiteX9" fmla="*/ 309562 w 533400"/>
              <a:gd name="connsiteY9" fmla="*/ 304800 h 804863"/>
              <a:gd name="connsiteX10" fmla="*/ 247650 w 533400"/>
              <a:gd name="connsiteY10" fmla="*/ 90488 h 804863"/>
              <a:gd name="connsiteX11" fmla="*/ 252412 w 533400"/>
              <a:gd name="connsiteY11" fmla="*/ 33338 h 804863"/>
              <a:gd name="connsiteX12" fmla="*/ 190500 w 533400"/>
              <a:gd name="connsiteY12" fmla="*/ 0 h 804863"/>
              <a:gd name="connsiteX0" fmla="*/ 190500 w 533400"/>
              <a:gd name="connsiteY0" fmla="*/ 0 h 881063"/>
              <a:gd name="connsiteX1" fmla="*/ 52387 w 533400"/>
              <a:gd name="connsiteY1" fmla="*/ 109538 h 881063"/>
              <a:gd name="connsiteX2" fmla="*/ 0 w 533400"/>
              <a:gd name="connsiteY2" fmla="*/ 280988 h 881063"/>
              <a:gd name="connsiteX3" fmla="*/ 9525 w 533400"/>
              <a:gd name="connsiteY3" fmla="*/ 766763 h 881063"/>
              <a:gd name="connsiteX4" fmla="*/ 85725 w 533400"/>
              <a:gd name="connsiteY4" fmla="*/ 771525 h 881063"/>
              <a:gd name="connsiteX5" fmla="*/ 514350 w 533400"/>
              <a:gd name="connsiteY5" fmla="*/ 881063 h 881063"/>
              <a:gd name="connsiteX6" fmla="*/ 514349 w 533400"/>
              <a:gd name="connsiteY6" fmla="*/ 638176 h 881063"/>
              <a:gd name="connsiteX7" fmla="*/ 533400 w 533400"/>
              <a:gd name="connsiteY7" fmla="*/ 514350 h 881063"/>
              <a:gd name="connsiteX8" fmla="*/ 442912 w 533400"/>
              <a:gd name="connsiteY8" fmla="*/ 352425 h 881063"/>
              <a:gd name="connsiteX9" fmla="*/ 309562 w 533400"/>
              <a:gd name="connsiteY9" fmla="*/ 304800 h 881063"/>
              <a:gd name="connsiteX10" fmla="*/ 247650 w 533400"/>
              <a:gd name="connsiteY10" fmla="*/ 90488 h 881063"/>
              <a:gd name="connsiteX11" fmla="*/ 252412 w 533400"/>
              <a:gd name="connsiteY11" fmla="*/ 33338 h 881063"/>
              <a:gd name="connsiteX12" fmla="*/ 190500 w 533400"/>
              <a:gd name="connsiteY12" fmla="*/ 0 h 881063"/>
              <a:gd name="connsiteX0" fmla="*/ 190500 w 533400"/>
              <a:gd name="connsiteY0" fmla="*/ 0 h 894161"/>
              <a:gd name="connsiteX1" fmla="*/ 52387 w 533400"/>
              <a:gd name="connsiteY1" fmla="*/ 109538 h 894161"/>
              <a:gd name="connsiteX2" fmla="*/ 0 w 533400"/>
              <a:gd name="connsiteY2" fmla="*/ 280988 h 894161"/>
              <a:gd name="connsiteX3" fmla="*/ 9525 w 533400"/>
              <a:gd name="connsiteY3" fmla="*/ 766763 h 894161"/>
              <a:gd name="connsiteX4" fmla="*/ 85725 w 533400"/>
              <a:gd name="connsiteY4" fmla="*/ 890588 h 894161"/>
              <a:gd name="connsiteX5" fmla="*/ 514350 w 533400"/>
              <a:gd name="connsiteY5" fmla="*/ 881063 h 894161"/>
              <a:gd name="connsiteX6" fmla="*/ 514349 w 533400"/>
              <a:gd name="connsiteY6" fmla="*/ 638176 h 894161"/>
              <a:gd name="connsiteX7" fmla="*/ 533400 w 533400"/>
              <a:gd name="connsiteY7" fmla="*/ 514350 h 894161"/>
              <a:gd name="connsiteX8" fmla="*/ 442912 w 533400"/>
              <a:gd name="connsiteY8" fmla="*/ 352425 h 894161"/>
              <a:gd name="connsiteX9" fmla="*/ 309562 w 533400"/>
              <a:gd name="connsiteY9" fmla="*/ 304800 h 894161"/>
              <a:gd name="connsiteX10" fmla="*/ 247650 w 533400"/>
              <a:gd name="connsiteY10" fmla="*/ 90488 h 894161"/>
              <a:gd name="connsiteX11" fmla="*/ 252412 w 533400"/>
              <a:gd name="connsiteY11" fmla="*/ 33338 h 894161"/>
              <a:gd name="connsiteX12" fmla="*/ 190500 w 533400"/>
              <a:gd name="connsiteY12" fmla="*/ 0 h 894161"/>
              <a:gd name="connsiteX0" fmla="*/ 190500 w 891204"/>
              <a:gd name="connsiteY0" fmla="*/ 0 h 897826"/>
              <a:gd name="connsiteX1" fmla="*/ 52387 w 891204"/>
              <a:gd name="connsiteY1" fmla="*/ 109538 h 897826"/>
              <a:gd name="connsiteX2" fmla="*/ 0 w 891204"/>
              <a:gd name="connsiteY2" fmla="*/ 280988 h 897826"/>
              <a:gd name="connsiteX3" fmla="*/ 890588 w 891204"/>
              <a:gd name="connsiteY3" fmla="*/ 700088 h 897826"/>
              <a:gd name="connsiteX4" fmla="*/ 85725 w 891204"/>
              <a:gd name="connsiteY4" fmla="*/ 890588 h 897826"/>
              <a:gd name="connsiteX5" fmla="*/ 514350 w 891204"/>
              <a:gd name="connsiteY5" fmla="*/ 881063 h 897826"/>
              <a:gd name="connsiteX6" fmla="*/ 514349 w 891204"/>
              <a:gd name="connsiteY6" fmla="*/ 638176 h 897826"/>
              <a:gd name="connsiteX7" fmla="*/ 533400 w 891204"/>
              <a:gd name="connsiteY7" fmla="*/ 514350 h 897826"/>
              <a:gd name="connsiteX8" fmla="*/ 442912 w 891204"/>
              <a:gd name="connsiteY8" fmla="*/ 352425 h 897826"/>
              <a:gd name="connsiteX9" fmla="*/ 309562 w 891204"/>
              <a:gd name="connsiteY9" fmla="*/ 304800 h 897826"/>
              <a:gd name="connsiteX10" fmla="*/ 247650 w 891204"/>
              <a:gd name="connsiteY10" fmla="*/ 90488 h 897826"/>
              <a:gd name="connsiteX11" fmla="*/ 252412 w 891204"/>
              <a:gd name="connsiteY11" fmla="*/ 33338 h 897826"/>
              <a:gd name="connsiteX12" fmla="*/ 190500 w 891204"/>
              <a:gd name="connsiteY12" fmla="*/ 0 h 897826"/>
              <a:gd name="connsiteX0" fmla="*/ 190500 w 533400"/>
              <a:gd name="connsiteY0" fmla="*/ 0 h 890906"/>
              <a:gd name="connsiteX1" fmla="*/ 52387 w 533400"/>
              <a:gd name="connsiteY1" fmla="*/ 109538 h 890906"/>
              <a:gd name="connsiteX2" fmla="*/ 0 w 533400"/>
              <a:gd name="connsiteY2" fmla="*/ 280988 h 890906"/>
              <a:gd name="connsiteX3" fmla="*/ 76200 w 533400"/>
              <a:gd name="connsiteY3" fmla="*/ 852488 h 890906"/>
              <a:gd name="connsiteX4" fmla="*/ 85725 w 533400"/>
              <a:gd name="connsiteY4" fmla="*/ 890588 h 890906"/>
              <a:gd name="connsiteX5" fmla="*/ 514350 w 533400"/>
              <a:gd name="connsiteY5" fmla="*/ 881063 h 890906"/>
              <a:gd name="connsiteX6" fmla="*/ 514349 w 533400"/>
              <a:gd name="connsiteY6" fmla="*/ 638176 h 890906"/>
              <a:gd name="connsiteX7" fmla="*/ 533400 w 533400"/>
              <a:gd name="connsiteY7" fmla="*/ 514350 h 890906"/>
              <a:gd name="connsiteX8" fmla="*/ 442912 w 533400"/>
              <a:gd name="connsiteY8" fmla="*/ 352425 h 890906"/>
              <a:gd name="connsiteX9" fmla="*/ 309562 w 533400"/>
              <a:gd name="connsiteY9" fmla="*/ 304800 h 890906"/>
              <a:gd name="connsiteX10" fmla="*/ 247650 w 533400"/>
              <a:gd name="connsiteY10" fmla="*/ 90488 h 890906"/>
              <a:gd name="connsiteX11" fmla="*/ 252412 w 533400"/>
              <a:gd name="connsiteY11" fmla="*/ 33338 h 890906"/>
              <a:gd name="connsiteX12" fmla="*/ 190500 w 533400"/>
              <a:gd name="connsiteY12" fmla="*/ 0 h 890906"/>
              <a:gd name="connsiteX0" fmla="*/ 190500 w 533869"/>
              <a:gd name="connsiteY0" fmla="*/ 0 h 890906"/>
              <a:gd name="connsiteX1" fmla="*/ 52387 w 533869"/>
              <a:gd name="connsiteY1" fmla="*/ 109538 h 890906"/>
              <a:gd name="connsiteX2" fmla="*/ 0 w 533869"/>
              <a:gd name="connsiteY2" fmla="*/ 280988 h 890906"/>
              <a:gd name="connsiteX3" fmla="*/ 76200 w 533869"/>
              <a:gd name="connsiteY3" fmla="*/ 852488 h 890906"/>
              <a:gd name="connsiteX4" fmla="*/ 85725 w 533869"/>
              <a:gd name="connsiteY4" fmla="*/ 890588 h 890906"/>
              <a:gd name="connsiteX5" fmla="*/ 514350 w 533869"/>
              <a:gd name="connsiteY5" fmla="*/ 881063 h 890906"/>
              <a:gd name="connsiteX6" fmla="*/ 514349 w 533869"/>
              <a:gd name="connsiteY6" fmla="*/ 638176 h 890906"/>
              <a:gd name="connsiteX7" fmla="*/ 533400 w 533869"/>
              <a:gd name="connsiteY7" fmla="*/ 514350 h 890906"/>
              <a:gd name="connsiteX8" fmla="*/ 442912 w 533869"/>
              <a:gd name="connsiteY8" fmla="*/ 352425 h 890906"/>
              <a:gd name="connsiteX9" fmla="*/ 309562 w 533869"/>
              <a:gd name="connsiteY9" fmla="*/ 304800 h 890906"/>
              <a:gd name="connsiteX10" fmla="*/ 247650 w 533869"/>
              <a:gd name="connsiteY10" fmla="*/ 90488 h 890906"/>
              <a:gd name="connsiteX11" fmla="*/ 252412 w 533869"/>
              <a:gd name="connsiteY11" fmla="*/ 33338 h 890906"/>
              <a:gd name="connsiteX12" fmla="*/ 190500 w 533869"/>
              <a:gd name="connsiteY12" fmla="*/ 0 h 890906"/>
              <a:gd name="connsiteX0" fmla="*/ 190500 w 536607"/>
              <a:gd name="connsiteY0" fmla="*/ 0 h 890906"/>
              <a:gd name="connsiteX1" fmla="*/ 52387 w 536607"/>
              <a:gd name="connsiteY1" fmla="*/ 109538 h 890906"/>
              <a:gd name="connsiteX2" fmla="*/ 0 w 536607"/>
              <a:gd name="connsiteY2" fmla="*/ 280988 h 890906"/>
              <a:gd name="connsiteX3" fmla="*/ 76200 w 536607"/>
              <a:gd name="connsiteY3" fmla="*/ 852488 h 890906"/>
              <a:gd name="connsiteX4" fmla="*/ 85725 w 536607"/>
              <a:gd name="connsiteY4" fmla="*/ 890588 h 890906"/>
              <a:gd name="connsiteX5" fmla="*/ 514350 w 536607"/>
              <a:gd name="connsiteY5" fmla="*/ 881063 h 890906"/>
              <a:gd name="connsiteX6" fmla="*/ 514349 w 536607"/>
              <a:gd name="connsiteY6" fmla="*/ 638176 h 890906"/>
              <a:gd name="connsiteX7" fmla="*/ 533400 w 536607"/>
              <a:gd name="connsiteY7" fmla="*/ 514350 h 890906"/>
              <a:gd name="connsiteX8" fmla="*/ 442912 w 536607"/>
              <a:gd name="connsiteY8" fmla="*/ 352425 h 890906"/>
              <a:gd name="connsiteX9" fmla="*/ 309562 w 536607"/>
              <a:gd name="connsiteY9" fmla="*/ 304800 h 890906"/>
              <a:gd name="connsiteX10" fmla="*/ 247650 w 536607"/>
              <a:gd name="connsiteY10" fmla="*/ 90488 h 890906"/>
              <a:gd name="connsiteX11" fmla="*/ 252412 w 536607"/>
              <a:gd name="connsiteY11" fmla="*/ 33338 h 890906"/>
              <a:gd name="connsiteX12" fmla="*/ 190500 w 536607"/>
              <a:gd name="connsiteY12" fmla="*/ 0 h 890906"/>
              <a:gd name="connsiteX0" fmla="*/ 190500 w 556929"/>
              <a:gd name="connsiteY0" fmla="*/ 0 h 890906"/>
              <a:gd name="connsiteX1" fmla="*/ 52387 w 556929"/>
              <a:gd name="connsiteY1" fmla="*/ 109538 h 890906"/>
              <a:gd name="connsiteX2" fmla="*/ 0 w 556929"/>
              <a:gd name="connsiteY2" fmla="*/ 280988 h 890906"/>
              <a:gd name="connsiteX3" fmla="*/ 76200 w 556929"/>
              <a:gd name="connsiteY3" fmla="*/ 852488 h 890906"/>
              <a:gd name="connsiteX4" fmla="*/ 85725 w 556929"/>
              <a:gd name="connsiteY4" fmla="*/ 890588 h 890906"/>
              <a:gd name="connsiteX5" fmla="*/ 514350 w 556929"/>
              <a:gd name="connsiteY5" fmla="*/ 881063 h 890906"/>
              <a:gd name="connsiteX6" fmla="*/ 533400 w 556929"/>
              <a:gd name="connsiteY6" fmla="*/ 514350 h 890906"/>
              <a:gd name="connsiteX7" fmla="*/ 442912 w 556929"/>
              <a:gd name="connsiteY7" fmla="*/ 352425 h 890906"/>
              <a:gd name="connsiteX8" fmla="*/ 309562 w 556929"/>
              <a:gd name="connsiteY8" fmla="*/ 304800 h 890906"/>
              <a:gd name="connsiteX9" fmla="*/ 247650 w 556929"/>
              <a:gd name="connsiteY9" fmla="*/ 90488 h 890906"/>
              <a:gd name="connsiteX10" fmla="*/ 252412 w 556929"/>
              <a:gd name="connsiteY10" fmla="*/ 33338 h 890906"/>
              <a:gd name="connsiteX11" fmla="*/ 190500 w 556929"/>
              <a:gd name="connsiteY11" fmla="*/ 0 h 890906"/>
              <a:gd name="connsiteX0" fmla="*/ 230981 w 597410"/>
              <a:gd name="connsiteY0" fmla="*/ 0 h 890906"/>
              <a:gd name="connsiteX1" fmla="*/ 92868 w 597410"/>
              <a:gd name="connsiteY1" fmla="*/ 109538 h 890906"/>
              <a:gd name="connsiteX2" fmla="*/ 0 w 597410"/>
              <a:gd name="connsiteY2" fmla="*/ 330995 h 890906"/>
              <a:gd name="connsiteX3" fmla="*/ 116681 w 597410"/>
              <a:gd name="connsiteY3" fmla="*/ 852488 h 890906"/>
              <a:gd name="connsiteX4" fmla="*/ 126206 w 597410"/>
              <a:gd name="connsiteY4" fmla="*/ 890588 h 890906"/>
              <a:gd name="connsiteX5" fmla="*/ 554831 w 597410"/>
              <a:gd name="connsiteY5" fmla="*/ 881063 h 890906"/>
              <a:gd name="connsiteX6" fmla="*/ 573881 w 597410"/>
              <a:gd name="connsiteY6" fmla="*/ 514350 h 890906"/>
              <a:gd name="connsiteX7" fmla="*/ 483393 w 597410"/>
              <a:gd name="connsiteY7" fmla="*/ 352425 h 890906"/>
              <a:gd name="connsiteX8" fmla="*/ 350043 w 597410"/>
              <a:gd name="connsiteY8" fmla="*/ 304800 h 890906"/>
              <a:gd name="connsiteX9" fmla="*/ 288131 w 597410"/>
              <a:gd name="connsiteY9" fmla="*/ 90488 h 890906"/>
              <a:gd name="connsiteX10" fmla="*/ 292893 w 597410"/>
              <a:gd name="connsiteY10" fmla="*/ 33338 h 890906"/>
              <a:gd name="connsiteX11" fmla="*/ 230981 w 597410"/>
              <a:gd name="connsiteY11" fmla="*/ 0 h 890906"/>
              <a:gd name="connsiteX0" fmla="*/ 230981 w 597410"/>
              <a:gd name="connsiteY0" fmla="*/ 0 h 890906"/>
              <a:gd name="connsiteX1" fmla="*/ 54768 w 597410"/>
              <a:gd name="connsiteY1" fmla="*/ 138113 h 890906"/>
              <a:gd name="connsiteX2" fmla="*/ 0 w 597410"/>
              <a:gd name="connsiteY2" fmla="*/ 330995 h 890906"/>
              <a:gd name="connsiteX3" fmla="*/ 116681 w 597410"/>
              <a:gd name="connsiteY3" fmla="*/ 852488 h 890906"/>
              <a:gd name="connsiteX4" fmla="*/ 126206 w 597410"/>
              <a:gd name="connsiteY4" fmla="*/ 890588 h 890906"/>
              <a:gd name="connsiteX5" fmla="*/ 554831 w 597410"/>
              <a:gd name="connsiteY5" fmla="*/ 881063 h 890906"/>
              <a:gd name="connsiteX6" fmla="*/ 573881 w 597410"/>
              <a:gd name="connsiteY6" fmla="*/ 514350 h 890906"/>
              <a:gd name="connsiteX7" fmla="*/ 483393 w 597410"/>
              <a:gd name="connsiteY7" fmla="*/ 352425 h 890906"/>
              <a:gd name="connsiteX8" fmla="*/ 350043 w 597410"/>
              <a:gd name="connsiteY8" fmla="*/ 304800 h 890906"/>
              <a:gd name="connsiteX9" fmla="*/ 288131 w 597410"/>
              <a:gd name="connsiteY9" fmla="*/ 90488 h 890906"/>
              <a:gd name="connsiteX10" fmla="*/ 292893 w 597410"/>
              <a:gd name="connsiteY10" fmla="*/ 33338 h 890906"/>
              <a:gd name="connsiteX11" fmla="*/ 230981 w 597410"/>
              <a:gd name="connsiteY11" fmla="*/ 0 h 89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7410" h="890906">
                <a:moveTo>
                  <a:pt x="230981" y="0"/>
                </a:moveTo>
                <a:lnTo>
                  <a:pt x="54768" y="138113"/>
                </a:lnTo>
                <a:lnTo>
                  <a:pt x="0" y="330995"/>
                </a:lnTo>
                <a:lnTo>
                  <a:pt x="116681" y="852488"/>
                </a:lnTo>
                <a:cubicBezTo>
                  <a:pt x="142081" y="854075"/>
                  <a:pt x="53181" y="885825"/>
                  <a:pt x="126206" y="890588"/>
                </a:cubicBezTo>
                <a:cubicBezTo>
                  <a:pt x="199231" y="895351"/>
                  <a:pt x="411956" y="844550"/>
                  <a:pt x="554831" y="881063"/>
                </a:cubicBezTo>
                <a:cubicBezTo>
                  <a:pt x="629444" y="818357"/>
                  <a:pt x="585787" y="602456"/>
                  <a:pt x="573881" y="514350"/>
                </a:cubicBezTo>
                <a:cubicBezTo>
                  <a:pt x="561975" y="466725"/>
                  <a:pt x="520699" y="387350"/>
                  <a:pt x="483393" y="352425"/>
                </a:cubicBezTo>
                <a:lnTo>
                  <a:pt x="350043" y="304800"/>
                </a:lnTo>
                <a:lnTo>
                  <a:pt x="288131" y="90488"/>
                </a:lnTo>
                <a:lnTo>
                  <a:pt x="292893" y="33338"/>
                </a:lnTo>
                <a:lnTo>
                  <a:pt x="230981" y="0"/>
                </a:lnTo>
                <a:close/>
              </a:path>
            </a:pathLst>
          </a:custGeom>
          <a:solidFill>
            <a:srgbClr val="F7A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8444C5-0F2B-4F67-AF58-11636407336A}"/>
              </a:ext>
            </a:extLst>
          </p:cNvPr>
          <p:cNvSpPr/>
          <p:nvPr/>
        </p:nvSpPr>
        <p:spPr>
          <a:xfrm>
            <a:off x="5768975" y="1857375"/>
            <a:ext cx="962025" cy="2352675"/>
          </a:xfrm>
          <a:custGeom>
            <a:avLst/>
            <a:gdLst>
              <a:gd name="connsiteX0" fmla="*/ 495300 w 914400"/>
              <a:gd name="connsiteY0" fmla="*/ 0 h 2466975"/>
              <a:gd name="connsiteX1" fmla="*/ 476250 w 914400"/>
              <a:gd name="connsiteY1" fmla="*/ 119063 h 2466975"/>
              <a:gd name="connsiteX2" fmla="*/ 347663 w 914400"/>
              <a:gd name="connsiteY2" fmla="*/ 166688 h 2466975"/>
              <a:gd name="connsiteX3" fmla="*/ 80963 w 914400"/>
              <a:gd name="connsiteY3" fmla="*/ 495300 h 2466975"/>
              <a:gd name="connsiteX4" fmla="*/ 0 w 914400"/>
              <a:gd name="connsiteY4" fmla="*/ 800100 h 2466975"/>
              <a:gd name="connsiteX5" fmla="*/ 38100 w 914400"/>
              <a:gd name="connsiteY5" fmla="*/ 1162050 h 2466975"/>
              <a:gd name="connsiteX6" fmla="*/ 23813 w 914400"/>
              <a:gd name="connsiteY6" fmla="*/ 1357313 h 2466975"/>
              <a:gd name="connsiteX7" fmla="*/ 28575 w 914400"/>
              <a:gd name="connsiteY7" fmla="*/ 1600200 h 2466975"/>
              <a:gd name="connsiteX8" fmla="*/ 323850 w 914400"/>
              <a:gd name="connsiteY8" fmla="*/ 2466975 h 2466975"/>
              <a:gd name="connsiteX9" fmla="*/ 914400 w 914400"/>
              <a:gd name="connsiteY9" fmla="*/ 2052638 h 2466975"/>
              <a:gd name="connsiteX10" fmla="*/ 819150 w 914400"/>
              <a:gd name="connsiteY10" fmla="*/ 1281113 h 2466975"/>
              <a:gd name="connsiteX11" fmla="*/ 685800 w 914400"/>
              <a:gd name="connsiteY11" fmla="*/ 757238 h 2466975"/>
              <a:gd name="connsiteX12" fmla="*/ 485775 w 914400"/>
              <a:gd name="connsiteY12" fmla="*/ 576263 h 2466975"/>
              <a:gd name="connsiteX13" fmla="*/ 466725 w 914400"/>
              <a:gd name="connsiteY13" fmla="*/ 361950 h 2466975"/>
              <a:gd name="connsiteX14" fmla="*/ 538163 w 914400"/>
              <a:gd name="connsiteY14" fmla="*/ 185738 h 2466975"/>
              <a:gd name="connsiteX15" fmla="*/ 728663 w 914400"/>
              <a:gd name="connsiteY15" fmla="*/ 142875 h 2466975"/>
              <a:gd name="connsiteX16" fmla="*/ 457200 w 914400"/>
              <a:gd name="connsiteY16" fmla="*/ 114300 h 2466975"/>
              <a:gd name="connsiteX17" fmla="*/ 495300 w 914400"/>
              <a:gd name="connsiteY17" fmla="*/ 0 h 2466975"/>
              <a:gd name="connsiteX0" fmla="*/ 457200 w 914400"/>
              <a:gd name="connsiteY0" fmla="*/ 0 h 2352675"/>
              <a:gd name="connsiteX1" fmla="*/ 476250 w 914400"/>
              <a:gd name="connsiteY1" fmla="*/ 4763 h 2352675"/>
              <a:gd name="connsiteX2" fmla="*/ 347663 w 914400"/>
              <a:gd name="connsiteY2" fmla="*/ 52388 h 2352675"/>
              <a:gd name="connsiteX3" fmla="*/ 80963 w 914400"/>
              <a:gd name="connsiteY3" fmla="*/ 381000 h 2352675"/>
              <a:gd name="connsiteX4" fmla="*/ 0 w 914400"/>
              <a:gd name="connsiteY4" fmla="*/ 685800 h 2352675"/>
              <a:gd name="connsiteX5" fmla="*/ 38100 w 914400"/>
              <a:gd name="connsiteY5" fmla="*/ 1047750 h 2352675"/>
              <a:gd name="connsiteX6" fmla="*/ 23813 w 914400"/>
              <a:gd name="connsiteY6" fmla="*/ 1243013 h 2352675"/>
              <a:gd name="connsiteX7" fmla="*/ 28575 w 914400"/>
              <a:gd name="connsiteY7" fmla="*/ 1485900 h 2352675"/>
              <a:gd name="connsiteX8" fmla="*/ 323850 w 914400"/>
              <a:gd name="connsiteY8" fmla="*/ 2352675 h 2352675"/>
              <a:gd name="connsiteX9" fmla="*/ 914400 w 914400"/>
              <a:gd name="connsiteY9" fmla="*/ 1938338 h 2352675"/>
              <a:gd name="connsiteX10" fmla="*/ 819150 w 914400"/>
              <a:gd name="connsiteY10" fmla="*/ 1166813 h 2352675"/>
              <a:gd name="connsiteX11" fmla="*/ 685800 w 914400"/>
              <a:gd name="connsiteY11" fmla="*/ 642938 h 2352675"/>
              <a:gd name="connsiteX12" fmla="*/ 485775 w 914400"/>
              <a:gd name="connsiteY12" fmla="*/ 461963 h 2352675"/>
              <a:gd name="connsiteX13" fmla="*/ 466725 w 914400"/>
              <a:gd name="connsiteY13" fmla="*/ 247650 h 2352675"/>
              <a:gd name="connsiteX14" fmla="*/ 538163 w 914400"/>
              <a:gd name="connsiteY14" fmla="*/ 71438 h 2352675"/>
              <a:gd name="connsiteX15" fmla="*/ 728663 w 914400"/>
              <a:gd name="connsiteY15" fmla="*/ 28575 h 2352675"/>
              <a:gd name="connsiteX16" fmla="*/ 457200 w 914400"/>
              <a:gd name="connsiteY16" fmla="*/ 0 h 2352675"/>
              <a:gd name="connsiteX0" fmla="*/ 457200 w 1019175"/>
              <a:gd name="connsiteY0" fmla="*/ 0 h 2352675"/>
              <a:gd name="connsiteX1" fmla="*/ 476250 w 1019175"/>
              <a:gd name="connsiteY1" fmla="*/ 4763 h 2352675"/>
              <a:gd name="connsiteX2" fmla="*/ 347663 w 1019175"/>
              <a:gd name="connsiteY2" fmla="*/ 52388 h 2352675"/>
              <a:gd name="connsiteX3" fmla="*/ 80963 w 1019175"/>
              <a:gd name="connsiteY3" fmla="*/ 381000 h 2352675"/>
              <a:gd name="connsiteX4" fmla="*/ 0 w 1019175"/>
              <a:gd name="connsiteY4" fmla="*/ 685800 h 2352675"/>
              <a:gd name="connsiteX5" fmla="*/ 38100 w 1019175"/>
              <a:gd name="connsiteY5" fmla="*/ 1047750 h 2352675"/>
              <a:gd name="connsiteX6" fmla="*/ 23813 w 1019175"/>
              <a:gd name="connsiteY6" fmla="*/ 1243013 h 2352675"/>
              <a:gd name="connsiteX7" fmla="*/ 28575 w 1019175"/>
              <a:gd name="connsiteY7" fmla="*/ 1485900 h 2352675"/>
              <a:gd name="connsiteX8" fmla="*/ 323850 w 1019175"/>
              <a:gd name="connsiteY8" fmla="*/ 2352675 h 2352675"/>
              <a:gd name="connsiteX9" fmla="*/ 1019175 w 1019175"/>
              <a:gd name="connsiteY9" fmla="*/ 1933576 h 2352675"/>
              <a:gd name="connsiteX10" fmla="*/ 819150 w 1019175"/>
              <a:gd name="connsiteY10" fmla="*/ 1166813 h 2352675"/>
              <a:gd name="connsiteX11" fmla="*/ 685800 w 1019175"/>
              <a:gd name="connsiteY11" fmla="*/ 642938 h 2352675"/>
              <a:gd name="connsiteX12" fmla="*/ 485775 w 1019175"/>
              <a:gd name="connsiteY12" fmla="*/ 461963 h 2352675"/>
              <a:gd name="connsiteX13" fmla="*/ 466725 w 1019175"/>
              <a:gd name="connsiteY13" fmla="*/ 247650 h 2352675"/>
              <a:gd name="connsiteX14" fmla="*/ 538163 w 1019175"/>
              <a:gd name="connsiteY14" fmla="*/ 71438 h 2352675"/>
              <a:gd name="connsiteX15" fmla="*/ 728663 w 1019175"/>
              <a:gd name="connsiteY15" fmla="*/ 28575 h 2352675"/>
              <a:gd name="connsiteX16" fmla="*/ 457200 w 1019175"/>
              <a:gd name="connsiteY16" fmla="*/ 0 h 2352675"/>
              <a:gd name="connsiteX0" fmla="*/ 457200 w 1019175"/>
              <a:gd name="connsiteY0" fmla="*/ 0 h 2352675"/>
              <a:gd name="connsiteX1" fmla="*/ 476250 w 1019175"/>
              <a:gd name="connsiteY1" fmla="*/ 4763 h 2352675"/>
              <a:gd name="connsiteX2" fmla="*/ 347663 w 1019175"/>
              <a:gd name="connsiteY2" fmla="*/ 52388 h 2352675"/>
              <a:gd name="connsiteX3" fmla="*/ 80963 w 1019175"/>
              <a:gd name="connsiteY3" fmla="*/ 381000 h 2352675"/>
              <a:gd name="connsiteX4" fmla="*/ 0 w 1019175"/>
              <a:gd name="connsiteY4" fmla="*/ 685800 h 2352675"/>
              <a:gd name="connsiteX5" fmla="*/ 38100 w 1019175"/>
              <a:gd name="connsiteY5" fmla="*/ 1047750 h 2352675"/>
              <a:gd name="connsiteX6" fmla="*/ 23813 w 1019175"/>
              <a:gd name="connsiteY6" fmla="*/ 1243013 h 2352675"/>
              <a:gd name="connsiteX7" fmla="*/ 28575 w 1019175"/>
              <a:gd name="connsiteY7" fmla="*/ 1485900 h 2352675"/>
              <a:gd name="connsiteX8" fmla="*/ 323850 w 1019175"/>
              <a:gd name="connsiteY8" fmla="*/ 2352675 h 2352675"/>
              <a:gd name="connsiteX9" fmla="*/ 1019175 w 1019175"/>
              <a:gd name="connsiteY9" fmla="*/ 1933576 h 2352675"/>
              <a:gd name="connsiteX10" fmla="*/ 947738 w 1019175"/>
              <a:gd name="connsiteY10" fmla="*/ 1109663 h 2352675"/>
              <a:gd name="connsiteX11" fmla="*/ 685800 w 1019175"/>
              <a:gd name="connsiteY11" fmla="*/ 642938 h 2352675"/>
              <a:gd name="connsiteX12" fmla="*/ 485775 w 1019175"/>
              <a:gd name="connsiteY12" fmla="*/ 461963 h 2352675"/>
              <a:gd name="connsiteX13" fmla="*/ 466725 w 1019175"/>
              <a:gd name="connsiteY13" fmla="*/ 247650 h 2352675"/>
              <a:gd name="connsiteX14" fmla="*/ 538163 w 1019175"/>
              <a:gd name="connsiteY14" fmla="*/ 71438 h 2352675"/>
              <a:gd name="connsiteX15" fmla="*/ 728663 w 1019175"/>
              <a:gd name="connsiteY15" fmla="*/ 28575 h 2352675"/>
              <a:gd name="connsiteX16" fmla="*/ 457200 w 1019175"/>
              <a:gd name="connsiteY16" fmla="*/ 0 h 2352675"/>
              <a:gd name="connsiteX0" fmla="*/ 457200 w 962025"/>
              <a:gd name="connsiteY0" fmla="*/ 0 h 2352675"/>
              <a:gd name="connsiteX1" fmla="*/ 476250 w 962025"/>
              <a:gd name="connsiteY1" fmla="*/ 4763 h 2352675"/>
              <a:gd name="connsiteX2" fmla="*/ 347663 w 962025"/>
              <a:gd name="connsiteY2" fmla="*/ 52388 h 2352675"/>
              <a:gd name="connsiteX3" fmla="*/ 80963 w 962025"/>
              <a:gd name="connsiteY3" fmla="*/ 381000 h 2352675"/>
              <a:gd name="connsiteX4" fmla="*/ 0 w 962025"/>
              <a:gd name="connsiteY4" fmla="*/ 685800 h 2352675"/>
              <a:gd name="connsiteX5" fmla="*/ 38100 w 962025"/>
              <a:gd name="connsiteY5" fmla="*/ 1047750 h 2352675"/>
              <a:gd name="connsiteX6" fmla="*/ 23813 w 962025"/>
              <a:gd name="connsiteY6" fmla="*/ 1243013 h 2352675"/>
              <a:gd name="connsiteX7" fmla="*/ 28575 w 962025"/>
              <a:gd name="connsiteY7" fmla="*/ 1485900 h 2352675"/>
              <a:gd name="connsiteX8" fmla="*/ 323850 w 962025"/>
              <a:gd name="connsiteY8" fmla="*/ 2352675 h 2352675"/>
              <a:gd name="connsiteX9" fmla="*/ 962025 w 962025"/>
              <a:gd name="connsiteY9" fmla="*/ 1928813 h 2352675"/>
              <a:gd name="connsiteX10" fmla="*/ 947738 w 962025"/>
              <a:gd name="connsiteY10" fmla="*/ 1109663 h 2352675"/>
              <a:gd name="connsiteX11" fmla="*/ 685800 w 962025"/>
              <a:gd name="connsiteY11" fmla="*/ 642938 h 2352675"/>
              <a:gd name="connsiteX12" fmla="*/ 485775 w 962025"/>
              <a:gd name="connsiteY12" fmla="*/ 461963 h 2352675"/>
              <a:gd name="connsiteX13" fmla="*/ 466725 w 962025"/>
              <a:gd name="connsiteY13" fmla="*/ 247650 h 2352675"/>
              <a:gd name="connsiteX14" fmla="*/ 538163 w 962025"/>
              <a:gd name="connsiteY14" fmla="*/ 71438 h 2352675"/>
              <a:gd name="connsiteX15" fmla="*/ 728663 w 962025"/>
              <a:gd name="connsiteY15" fmla="*/ 28575 h 2352675"/>
              <a:gd name="connsiteX16" fmla="*/ 457200 w 962025"/>
              <a:gd name="connsiteY16" fmla="*/ 0 h 2352675"/>
              <a:gd name="connsiteX0" fmla="*/ 457200 w 962025"/>
              <a:gd name="connsiteY0" fmla="*/ 0 h 2352675"/>
              <a:gd name="connsiteX1" fmla="*/ 476250 w 962025"/>
              <a:gd name="connsiteY1" fmla="*/ 4763 h 2352675"/>
              <a:gd name="connsiteX2" fmla="*/ 347663 w 962025"/>
              <a:gd name="connsiteY2" fmla="*/ 52388 h 2352675"/>
              <a:gd name="connsiteX3" fmla="*/ 80963 w 962025"/>
              <a:gd name="connsiteY3" fmla="*/ 381000 h 2352675"/>
              <a:gd name="connsiteX4" fmla="*/ 0 w 962025"/>
              <a:gd name="connsiteY4" fmla="*/ 685800 h 2352675"/>
              <a:gd name="connsiteX5" fmla="*/ 38100 w 962025"/>
              <a:gd name="connsiteY5" fmla="*/ 1047750 h 2352675"/>
              <a:gd name="connsiteX6" fmla="*/ 23813 w 962025"/>
              <a:gd name="connsiteY6" fmla="*/ 1243013 h 2352675"/>
              <a:gd name="connsiteX7" fmla="*/ 28575 w 962025"/>
              <a:gd name="connsiteY7" fmla="*/ 1485900 h 2352675"/>
              <a:gd name="connsiteX8" fmla="*/ 323850 w 962025"/>
              <a:gd name="connsiteY8" fmla="*/ 2352675 h 2352675"/>
              <a:gd name="connsiteX9" fmla="*/ 962025 w 962025"/>
              <a:gd name="connsiteY9" fmla="*/ 1928813 h 2352675"/>
              <a:gd name="connsiteX10" fmla="*/ 947738 w 962025"/>
              <a:gd name="connsiteY10" fmla="*/ 1109663 h 2352675"/>
              <a:gd name="connsiteX11" fmla="*/ 685800 w 962025"/>
              <a:gd name="connsiteY11" fmla="*/ 642938 h 2352675"/>
              <a:gd name="connsiteX12" fmla="*/ 423863 w 962025"/>
              <a:gd name="connsiteY12" fmla="*/ 523875 h 2352675"/>
              <a:gd name="connsiteX13" fmla="*/ 466725 w 962025"/>
              <a:gd name="connsiteY13" fmla="*/ 247650 h 2352675"/>
              <a:gd name="connsiteX14" fmla="*/ 538163 w 962025"/>
              <a:gd name="connsiteY14" fmla="*/ 71438 h 2352675"/>
              <a:gd name="connsiteX15" fmla="*/ 728663 w 962025"/>
              <a:gd name="connsiteY15" fmla="*/ 28575 h 2352675"/>
              <a:gd name="connsiteX16" fmla="*/ 457200 w 962025"/>
              <a:gd name="connsiteY16" fmla="*/ 0 h 2352675"/>
              <a:gd name="connsiteX0" fmla="*/ 457200 w 962025"/>
              <a:gd name="connsiteY0" fmla="*/ 0 h 2352675"/>
              <a:gd name="connsiteX1" fmla="*/ 476250 w 962025"/>
              <a:gd name="connsiteY1" fmla="*/ 4763 h 2352675"/>
              <a:gd name="connsiteX2" fmla="*/ 347663 w 962025"/>
              <a:gd name="connsiteY2" fmla="*/ 52388 h 2352675"/>
              <a:gd name="connsiteX3" fmla="*/ 80963 w 962025"/>
              <a:gd name="connsiteY3" fmla="*/ 381000 h 2352675"/>
              <a:gd name="connsiteX4" fmla="*/ 0 w 962025"/>
              <a:gd name="connsiteY4" fmla="*/ 685800 h 2352675"/>
              <a:gd name="connsiteX5" fmla="*/ 38100 w 962025"/>
              <a:gd name="connsiteY5" fmla="*/ 1047750 h 2352675"/>
              <a:gd name="connsiteX6" fmla="*/ 23813 w 962025"/>
              <a:gd name="connsiteY6" fmla="*/ 1243013 h 2352675"/>
              <a:gd name="connsiteX7" fmla="*/ 28575 w 962025"/>
              <a:gd name="connsiteY7" fmla="*/ 1485900 h 2352675"/>
              <a:gd name="connsiteX8" fmla="*/ 323850 w 962025"/>
              <a:gd name="connsiteY8" fmla="*/ 2352675 h 2352675"/>
              <a:gd name="connsiteX9" fmla="*/ 962025 w 962025"/>
              <a:gd name="connsiteY9" fmla="*/ 1928813 h 2352675"/>
              <a:gd name="connsiteX10" fmla="*/ 947738 w 962025"/>
              <a:gd name="connsiteY10" fmla="*/ 1109663 h 2352675"/>
              <a:gd name="connsiteX11" fmla="*/ 685800 w 962025"/>
              <a:gd name="connsiteY11" fmla="*/ 642938 h 2352675"/>
              <a:gd name="connsiteX12" fmla="*/ 481013 w 962025"/>
              <a:gd name="connsiteY12" fmla="*/ 590550 h 2352675"/>
              <a:gd name="connsiteX13" fmla="*/ 466725 w 962025"/>
              <a:gd name="connsiteY13" fmla="*/ 247650 h 2352675"/>
              <a:gd name="connsiteX14" fmla="*/ 538163 w 962025"/>
              <a:gd name="connsiteY14" fmla="*/ 71438 h 2352675"/>
              <a:gd name="connsiteX15" fmla="*/ 728663 w 962025"/>
              <a:gd name="connsiteY15" fmla="*/ 28575 h 2352675"/>
              <a:gd name="connsiteX16" fmla="*/ 457200 w 962025"/>
              <a:gd name="connsiteY16" fmla="*/ 0 h 2352675"/>
              <a:gd name="connsiteX0" fmla="*/ 457200 w 962025"/>
              <a:gd name="connsiteY0" fmla="*/ 0 h 2352675"/>
              <a:gd name="connsiteX1" fmla="*/ 476250 w 962025"/>
              <a:gd name="connsiteY1" fmla="*/ 4763 h 2352675"/>
              <a:gd name="connsiteX2" fmla="*/ 347663 w 962025"/>
              <a:gd name="connsiteY2" fmla="*/ 52388 h 2352675"/>
              <a:gd name="connsiteX3" fmla="*/ 80963 w 962025"/>
              <a:gd name="connsiteY3" fmla="*/ 381000 h 2352675"/>
              <a:gd name="connsiteX4" fmla="*/ 0 w 962025"/>
              <a:gd name="connsiteY4" fmla="*/ 685800 h 2352675"/>
              <a:gd name="connsiteX5" fmla="*/ 38100 w 962025"/>
              <a:gd name="connsiteY5" fmla="*/ 1047750 h 2352675"/>
              <a:gd name="connsiteX6" fmla="*/ 23813 w 962025"/>
              <a:gd name="connsiteY6" fmla="*/ 1243013 h 2352675"/>
              <a:gd name="connsiteX7" fmla="*/ 28575 w 962025"/>
              <a:gd name="connsiteY7" fmla="*/ 1485900 h 2352675"/>
              <a:gd name="connsiteX8" fmla="*/ 323850 w 962025"/>
              <a:gd name="connsiteY8" fmla="*/ 2352675 h 2352675"/>
              <a:gd name="connsiteX9" fmla="*/ 962025 w 962025"/>
              <a:gd name="connsiteY9" fmla="*/ 1928813 h 2352675"/>
              <a:gd name="connsiteX10" fmla="*/ 947738 w 962025"/>
              <a:gd name="connsiteY10" fmla="*/ 1109663 h 2352675"/>
              <a:gd name="connsiteX11" fmla="*/ 685800 w 962025"/>
              <a:gd name="connsiteY11" fmla="*/ 642938 h 2352675"/>
              <a:gd name="connsiteX12" fmla="*/ 481013 w 962025"/>
              <a:gd name="connsiteY12" fmla="*/ 590550 h 2352675"/>
              <a:gd name="connsiteX13" fmla="*/ 466725 w 962025"/>
              <a:gd name="connsiteY13" fmla="*/ 247650 h 2352675"/>
              <a:gd name="connsiteX14" fmla="*/ 538163 w 962025"/>
              <a:gd name="connsiteY14" fmla="*/ 71438 h 2352675"/>
              <a:gd name="connsiteX15" fmla="*/ 728663 w 962025"/>
              <a:gd name="connsiteY15" fmla="*/ 28575 h 2352675"/>
              <a:gd name="connsiteX16" fmla="*/ 457200 w 962025"/>
              <a:gd name="connsiteY16" fmla="*/ 0 h 2352675"/>
              <a:gd name="connsiteX0" fmla="*/ 457200 w 962025"/>
              <a:gd name="connsiteY0" fmla="*/ 0 h 2352675"/>
              <a:gd name="connsiteX1" fmla="*/ 476250 w 962025"/>
              <a:gd name="connsiteY1" fmla="*/ 4763 h 2352675"/>
              <a:gd name="connsiteX2" fmla="*/ 347663 w 962025"/>
              <a:gd name="connsiteY2" fmla="*/ 52388 h 2352675"/>
              <a:gd name="connsiteX3" fmla="*/ 135392 w 962025"/>
              <a:gd name="connsiteY3" fmla="*/ 315686 h 2352675"/>
              <a:gd name="connsiteX4" fmla="*/ 0 w 962025"/>
              <a:gd name="connsiteY4" fmla="*/ 685800 h 2352675"/>
              <a:gd name="connsiteX5" fmla="*/ 38100 w 962025"/>
              <a:gd name="connsiteY5" fmla="*/ 1047750 h 2352675"/>
              <a:gd name="connsiteX6" fmla="*/ 23813 w 962025"/>
              <a:gd name="connsiteY6" fmla="*/ 1243013 h 2352675"/>
              <a:gd name="connsiteX7" fmla="*/ 28575 w 962025"/>
              <a:gd name="connsiteY7" fmla="*/ 1485900 h 2352675"/>
              <a:gd name="connsiteX8" fmla="*/ 323850 w 962025"/>
              <a:gd name="connsiteY8" fmla="*/ 2352675 h 2352675"/>
              <a:gd name="connsiteX9" fmla="*/ 962025 w 962025"/>
              <a:gd name="connsiteY9" fmla="*/ 1928813 h 2352675"/>
              <a:gd name="connsiteX10" fmla="*/ 947738 w 962025"/>
              <a:gd name="connsiteY10" fmla="*/ 1109663 h 2352675"/>
              <a:gd name="connsiteX11" fmla="*/ 685800 w 962025"/>
              <a:gd name="connsiteY11" fmla="*/ 642938 h 2352675"/>
              <a:gd name="connsiteX12" fmla="*/ 481013 w 962025"/>
              <a:gd name="connsiteY12" fmla="*/ 590550 h 2352675"/>
              <a:gd name="connsiteX13" fmla="*/ 466725 w 962025"/>
              <a:gd name="connsiteY13" fmla="*/ 247650 h 2352675"/>
              <a:gd name="connsiteX14" fmla="*/ 538163 w 962025"/>
              <a:gd name="connsiteY14" fmla="*/ 71438 h 2352675"/>
              <a:gd name="connsiteX15" fmla="*/ 728663 w 962025"/>
              <a:gd name="connsiteY15" fmla="*/ 28575 h 2352675"/>
              <a:gd name="connsiteX16" fmla="*/ 457200 w 962025"/>
              <a:gd name="connsiteY16" fmla="*/ 0 h 2352675"/>
              <a:gd name="connsiteX0" fmla="*/ 457200 w 962025"/>
              <a:gd name="connsiteY0" fmla="*/ 0 h 2352675"/>
              <a:gd name="connsiteX1" fmla="*/ 476250 w 962025"/>
              <a:gd name="connsiteY1" fmla="*/ 4763 h 2352675"/>
              <a:gd name="connsiteX2" fmla="*/ 347663 w 962025"/>
              <a:gd name="connsiteY2" fmla="*/ 52388 h 2352675"/>
              <a:gd name="connsiteX3" fmla="*/ 135392 w 962025"/>
              <a:gd name="connsiteY3" fmla="*/ 315686 h 2352675"/>
              <a:gd name="connsiteX4" fmla="*/ 0 w 962025"/>
              <a:gd name="connsiteY4" fmla="*/ 685800 h 2352675"/>
              <a:gd name="connsiteX5" fmla="*/ 38100 w 962025"/>
              <a:gd name="connsiteY5" fmla="*/ 1047750 h 2352675"/>
              <a:gd name="connsiteX6" fmla="*/ 23813 w 962025"/>
              <a:gd name="connsiteY6" fmla="*/ 1243013 h 2352675"/>
              <a:gd name="connsiteX7" fmla="*/ 28575 w 962025"/>
              <a:gd name="connsiteY7" fmla="*/ 1485900 h 2352675"/>
              <a:gd name="connsiteX8" fmla="*/ 323850 w 962025"/>
              <a:gd name="connsiteY8" fmla="*/ 2352675 h 2352675"/>
              <a:gd name="connsiteX9" fmla="*/ 962025 w 962025"/>
              <a:gd name="connsiteY9" fmla="*/ 1928813 h 2352675"/>
              <a:gd name="connsiteX10" fmla="*/ 947738 w 962025"/>
              <a:gd name="connsiteY10" fmla="*/ 1109663 h 2352675"/>
              <a:gd name="connsiteX11" fmla="*/ 685800 w 962025"/>
              <a:gd name="connsiteY11" fmla="*/ 642938 h 2352675"/>
              <a:gd name="connsiteX12" fmla="*/ 481013 w 962025"/>
              <a:gd name="connsiteY12" fmla="*/ 590550 h 2352675"/>
              <a:gd name="connsiteX13" fmla="*/ 466725 w 962025"/>
              <a:gd name="connsiteY13" fmla="*/ 247650 h 2352675"/>
              <a:gd name="connsiteX14" fmla="*/ 538163 w 962025"/>
              <a:gd name="connsiteY14" fmla="*/ 71438 h 2352675"/>
              <a:gd name="connsiteX15" fmla="*/ 728663 w 962025"/>
              <a:gd name="connsiteY15" fmla="*/ 28575 h 2352675"/>
              <a:gd name="connsiteX16" fmla="*/ 457200 w 962025"/>
              <a:gd name="connsiteY16" fmla="*/ 0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62025" h="2352675">
                <a:moveTo>
                  <a:pt x="457200" y="0"/>
                </a:moveTo>
                <a:lnTo>
                  <a:pt x="476250" y="4763"/>
                </a:lnTo>
                <a:lnTo>
                  <a:pt x="347663" y="52388"/>
                </a:lnTo>
                <a:cubicBezTo>
                  <a:pt x="290853" y="104209"/>
                  <a:pt x="193336" y="210117"/>
                  <a:pt x="135392" y="315686"/>
                </a:cubicBezTo>
                <a:cubicBezTo>
                  <a:pt x="77448" y="421255"/>
                  <a:pt x="16215" y="563789"/>
                  <a:pt x="0" y="685800"/>
                </a:cubicBezTo>
                <a:lnTo>
                  <a:pt x="38100" y="1047750"/>
                </a:lnTo>
                <a:lnTo>
                  <a:pt x="23813" y="1243013"/>
                </a:lnTo>
                <a:cubicBezTo>
                  <a:pt x="25400" y="1323975"/>
                  <a:pt x="26988" y="1404938"/>
                  <a:pt x="28575" y="1485900"/>
                </a:cubicBezTo>
                <a:lnTo>
                  <a:pt x="323850" y="2352675"/>
                </a:lnTo>
                <a:lnTo>
                  <a:pt x="962025" y="1928813"/>
                </a:lnTo>
                <a:lnTo>
                  <a:pt x="947738" y="1109663"/>
                </a:lnTo>
                <a:lnTo>
                  <a:pt x="685800" y="642938"/>
                </a:lnTo>
                <a:lnTo>
                  <a:pt x="481013" y="590550"/>
                </a:lnTo>
                <a:cubicBezTo>
                  <a:pt x="438150" y="485775"/>
                  <a:pt x="471488" y="361950"/>
                  <a:pt x="466725" y="247650"/>
                </a:cubicBezTo>
                <a:lnTo>
                  <a:pt x="538163" y="71438"/>
                </a:lnTo>
                <a:lnTo>
                  <a:pt x="728663" y="28575"/>
                </a:lnTo>
                <a:lnTo>
                  <a:pt x="457200" y="0"/>
                </a:lnTo>
                <a:close/>
              </a:path>
            </a:pathLst>
          </a:custGeom>
          <a:solidFill>
            <a:srgbClr val="A39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1AB8A1-39B4-4771-B6DE-4C27219FF6B0}"/>
              </a:ext>
            </a:extLst>
          </p:cNvPr>
          <p:cNvSpPr/>
          <p:nvPr/>
        </p:nvSpPr>
        <p:spPr>
          <a:xfrm>
            <a:off x="6250185" y="2267088"/>
            <a:ext cx="419100" cy="2095500"/>
          </a:xfrm>
          <a:custGeom>
            <a:avLst/>
            <a:gdLst>
              <a:gd name="connsiteX0" fmla="*/ 335280 w 419100"/>
              <a:gd name="connsiteY0" fmla="*/ 0 h 2095500"/>
              <a:gd name="connsiteX1" fmla="*/ 419100 w 419100"/>
              <a:gd name="connsiteY1" fmla="*/ 198120 h 2095500"/>
              <a:gd name="connsiteX2" fmla="*/ 381000 w 419100"/>
              <a:gd name="connsiteY2" fmla="*/ 541020 h 2095500"/>
              <a:gd name="connsiteX3" fmla="*/ 411480 w 419100"/>
              <a:gd name="connsiteY3" fmla="*/ 723900 h 2095500"/>
              <a:gd name="connsiteX4" fmla="*/ 358140 w 419100"/>
              <a:gd name="connsiteY4" fmla="*/ 1546860 h 2095500"/>
              <a:gd name="connsiteX5" fmla="*/ 419100 w 419100"/>
              <a:gd name="connsiteY5" fmla="*/ 1859280 h 2095500"/>
              <a:gd name="connsiteX6" fmla="*/ 243840 w 419100"/>
              <a:gd name="connsiteY6" fmla="*/ 2095500 h 2095500"/>
              <a:gd name="connsiteX7" fmla="*/ 121920 w 419100"/>
              <a:gd name="connsiteY7" fmla="*/ 2065020 h 2095500"/>
              <a:gd name="connsiteX8" fmla="*/ 106680 w 419100"/>
              <a:gd name="connsiteY8" fmla="*/ 1897380 h 2095500"/>
              <a:gd name="connsiteX9" fmla="*/ 38100 w 419100"/>
              <a:gd name="connsiteY9" fmla="*/ 1722120 h 2095500"/>
              <a:gd name="connsiteX10" fmla="*/ 83820 w 419100"/>
              <a:gd name="connsiteY10" fmla="*/ 1478280 h 2095500"/>
              <a:gd name="connsiteX11" fmla="*/ 30480 w 419100"/>
              <a:gd name="connsiteY11" fmla="*/ 693420 h 2095500"/>
              <a:gd name="connsiteX12" fmla="*/ 45720 w 419100"/>
              <a:gd name="connsiteY12" fmla="*/ 617220 h 2095500"/>
              <a:gd name="connsiteX13" fmla="*/ 0 w 419100"/>
              <a:gd name="connsiteY13" fmla="*/ 220980 h 2095500"/>
              <a:gd name="connsiteX14" fmla="*/ 22860 w 419100"/>
              <a:gd name="connsiteY14" fmla="*/ 45720 h 2095500"/>
              <a:gd name="connsiteX15" fmla="*/ 335280 w 419100"/>
              <a:gd name="connsiteY15" fmla="*/ 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9100" h="2095500">
                <a:moveTo>
                  <a:pt x="335280" y="0"/>
                </a:moveTo>
                <a:lnTo>
                  <a:pt x="419100" y="198120"/>
                </a:lnTo>
                <a:lnTo>
                  <a:pt x="381000" y="541020"/>
                </a:lnTo>
                <a:lnTo>
                  <a:pt x="411480" y="723900"/>
                </a:lnTo>
                <a:lnTo>
                  <a:pt x="358140" y="1546860"/>
                </a:lnTo>
                <a:lnTo>
                  <a:pt x="419100" y="1859280"/>
                </a:lnTo>
                <a:lnTo>
                  <a:pt x="243840" y="2095500"/>
                </a:lnTo>
                <a:lnTo>
                  <a:pt x="121920" y="2065020"/>
                </a:lnTo>
                <a:lnTo>
                  <a:pt x="106680" y="1897380"/>
                </a:lnTo>
                <a:lnTo>
                  <a:pt x="38100" y="1722120"/>
                </a:lnTo>
                <a:lnTo>
                  <a:pt x="83820" y="1478280"/>
                </a:lnTo>
                <a:lnTo>
                  <a:pt x="30480" y="693420"/>
                </a:lnTo>
                <a:lnTo>
                  <a:pt x="45720" y="617220"/>
                </a:lnTo>
                <a:lnTo>
                  <a:pt x="0" y="220980"/>
                </a:lnTo>
                <a:lnTo>
                  <a:pt x="22860" y="45720"/>
                </a:lnTo>
                <a:lnTo>
                  <a:pt x="335280" y="0"/>
                </a:lnTo>
                <a:close/>
              </a:path>
            </a:pathLst>
          </a:custGeom>
          <a:solidFill>
            <a:srgbClr val="F7A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1FAFCB-67CF-4328-8288-6A0CD25167BB}"/>
              </a:ext>
            </a:extLst>
          </p:cNvPr>
          <p:cNvSpPr/>
          <p:nvPr/>
        </p:nvSpPr>
        <p:spPr>
          <a:xfrm>
            <a:off x="6364872" y="3520970"/>
            <a:ext cx="205740" cy="358140"/>
          </a:xfrm>
          <a:custGeom>
            <a:avLst/>
            <a:gdLst>
              <a:gd name="connsiteX0" fmla="*/ 205740 w 205740"/>
              <a:gd name="connsiteY0" fmla="*/ 358140 h 358140"/>
              <a:gd name="connsiteX1" fmla="*/ 91440 w 205740"/>
              <a:gd name="connsiteY1" fmla="*/ 358140 h 358140"/>
              <a:gd name="connsiteX2" fmla="*/ 7620 w 205740"/>
              <a:gd name="connsiteY2" fmla="*/ 320040 h 358140"/>
              <a:gd name="connsiteX3" fmla="*/ 0 w 205740"/>
              <a:gd name="connsiteY3" fmla="*/ 0 h 358140"/>
              <a:gd name="connsiteX4" fmla="*/ 68580 w 205740"/>
              <a:gd name="connsiteY4" fmla="*/ 213360 h 358140"/>
              <a:gd name="connsiteX5" fmla="*/ 152400 w 205740"/>
              <a:gd name="connsiteY5" fmla="*/ 53340 h 358140"/>
              <a:gd name="connsiteX6" fmla="*/ 175260 w 205740"/>
              <a:gd name="connsiteY6" fmla="*/ 281940 h 358140"/>
              <a:gd name="connsiteX7" fmla="*/ 205740 w 205740"/>
              <a:gd name="connsiteY7" fmla="*/ 358140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740" h="358140">
                <a:moveTo>
                  <a:pt x="205740" y="358140"/>
                </a:moveTo>
                <a:lnTo>
                  <a:pt x="91440" y="358140"/>
                </a:lnTo>
                <a:lnTo>
                  <a:pt x="7620" y="320040"/>
                </a:lnTo>
                <a:lnTo>
                  <a:pt x="0" y="0"/>
                </a:lnTo>
                <a:lnTo>
                  <a:pt x="68580" y="213360"/>
                </a:lnTo>
                <a:lnTo>
                  <a:pt x="152400" y="53340"/>
                </a:lnTo>
                <a:lnTo>
                  <a:pt x="175260" y="281940"/>
                </a:lnTo>
                <a:lnTo>
                  <a:pt x="205740" y="358140"/>
                </a:lnTo>
                <a:close/>
              </a:path>
            </a:pathLst>
          </a:custGeom>
          <a:solidFill>
            <a:srgbClr val="F47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A6870E1-47B5-4152-A77C-94CD678E5F1C}"/>
              </a:ext>
            </a:extLst>
          </p:cNvPr>
          <p:cNvSpPr/>
          <p:nvPr/>
        </p:nvSpPr>
        <p:spPr>
          <a:xfrm>
            <a:off x="6386692" y="3888370"/>
            <a:ext cx="236220" cy="312420"/>
          </a:xfrm>
          <a:custGeom>
            <a:avLst/>
            <a:gdLst>
              <a:gd name="connsiteX0" fmla="*/ 76200 w 236220"/>
              <a:gd name="connsiteY0" fmla="*/ 0 h 312420"/>
              <a:gd name="connsiteX1" fmla="*/ 83820 w 236220"/>
              <a:gd name="connsiteY1" fmla="*/ 114300 h 312420"/>
              <a:gd name="connsiteX2" fmla="*/ 0 w 236220"/>
              <a:gd name="connsiteY2" fmla="*/ 175260 h 312420"/>
              <a:gd name="connsiteX3" fmla="*/ 53340 w 236220"/>
              <a:gd name="connsiteY3" fmla="*/ 312420 h 312420"/>
              <a:gd name="connsiteX4" fmla="*/ 175260 w 236220"/>
              <a:gd name="connsiteY4" fmla="*/ 220980 h 312420"/>
              <a:gd name="connsiteX5" fmla="*/ 228600 w 236220"/>
              <a:gd name="connsiteY5" fmla="*/ 259080 h 312420"/>
              <a:gd name="connsiteX6" fmla="*/ 144780 w 236220"/>
              <a:gd name="connsiteY6" fmla="*/ 182880 h 312420"/>
              <a:gd name="connsiteX7" fmla="*/ 236220 w 236220"/>
              <a:gd name="connsiteY7" fmla="*/ 152400 h 312420"/>
              <a:gd name="connsiteX8" fmla="*/ 160020 w 236220"/>
              <a:gd name="connsiteY8" fmla="*/ 152400 h 312420"/>
              <a:gd name="connsiteX9" fmla="*/ 121920 w 236220"/>
              <a:gd name="connsiteY9" fmla="*/ 121920 h 312420"/>
              <a:gd name="connsiteX10" fmla="*/ 76200 w 236220"/>
              <a:gd name="connsiteY10" fmla="*/ 0 h 3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220" h="312420">
                <a:moveTo>
                  <a:pt x="76200" y="0"/>
                </a:moveTo>
                <a:lnTo>
                  <a:pt x="83820" y="114300"/>
                </a:lnTo>
                <a:lnTo>
                  <a:pt x="0" y="175260"/>
                </a:lnTo>
                <a:lnTo>
                  <a:pt x="53340" y="312420"/>
                </a:lnTo>
                <a:lnTo>
                  <a:pt x="175260" y="220980"/>
                </a:lnTo>
                <a:lnTo>
                  <a:pt x="228600" y="259080"/>
                </a:lnTo>
                <a:lnTo>
                  <a:pt x="144780" y="182880"/>
                </a:lnTo>
                <a:lnTo>
                  <a:pt x="236220" y="152400"/>
                </a:lnTo>
                <a:lnTo>
                  <a:pt x="160020" y="152400"/>
                </a:lnTo>
                <a:lnTo>
                  <a:pt x="121920" y="121920"/>
                </a:lnTo>
                <a:lnTo>
                  <a:pt x="76200" y="0"/>
                </a:lnTo>
                <a:close/>
              </a:path>
            </a:pathLst>
          </a:custGeom>
          <a:solidFill>
            <a:srgbClr val="F47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30860E5-6A91-4A42-89A1-877C49D1302C}"/>
              </a:ext>
            </a:extLst>
          </p:cNvPr>
          <p:cNvSpPr/>
          <p:nvPr/>
        </p:nvSpPr>
        <p:spPr>
          <a:xfrm>
            <a:off x="5713161" y="4906239"/>
            <a:ext cx="293914" cy="87086"/>
          </a:xfrm>
          <a:custGeom>
            <a:avLst/>
            <a:gdLst>
              <a:gd name="connsiteX0" fmla="*/ 0 w 293914"/>
              <a:gd name="connsiteY0" fmla="*/ 10886 h 87086"/>
              <a:gd name="connsiteX1" fmla="*/ 54428 w 293914"/>
              <a:gd name="connsiteY1" fmla="*/ 65315 h 87086"/>
              <a:gd name="connsiteX2" fmla="*/ 130628 w 293914"/>
              <a:gd name="connsiteY2" fmla="*/ 87086 h 87086"/>
              <a:gd name="connsiteX3" fmla="*/ 293914 w 293914"/>
              <a:gd name="connsiteY3" fmla="*/ 0 h 87086"/>
              <a:gd name="connsiteX4" fmla="*/ 119743 w 293914"/>
              <a:gd name="connsiteY4" fmla="*/ 32657 h 87086"/>
              <a:gd name="connsiteX5" fmla="*/ 0 w 293914"/>
              <a:gd name="connsiteY5" fmla="*/ 10886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914" h="87086">
                <a:moveTo>
                  <a:pt x="0" y="10886"/>
                </a:moveTo>
                <a:lnTo>
                  <a:pt x="54428" y="65315"/>
                </a:lnTo>
                <a:lnTo>
                  <a:pt x="130628" y="87086"/>
                </a:lnTo>
                <a:lnTo>
                  <a:pt x="293914" y="0"/>
                </a:lnTo>
                <a:lnTo>
                  <a:pt x="119743" y="32657"/>
                </a:lnTo>
                <a:lnTo>
                  <a:pt x="0" y="10886"/>
                </a:lnTo>
                <a:close/>
              </a:path>
            </a:pathLst>
          </a:custGeom>
          <a:solidFill>
            <a:srgbClr val="F47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CAE9A19-5909-4B22-8B16-4DED550F3ADF}"/>
              </a:ext>
            </a:extLst>
          </p:cNvPr>
          <p:cNvSpPr/>
          <p:nvPr/>
        </p:nvSpPr>
        <p:spPr>
          <a:xfrm>
            <a:off x="6162625" y="1294160"/>
            <a:ext cx="376238" cy="481013"/>
          </a:xfrm>
          <a:custGeom>
            <a:avLst/>
            <a:gdLst>
              <a:gd name="connsiteX0" fmla="*/ 381000 w 381000"/>
              <a:gd name="connsiteY0" fmla="*/ 9525 h 481013"/>
              <a:gd name="connsiteX1" fmla="*/ 271463 w 381000"/>
              <a:gd name="connsiteY1" fmla="*/ 0 h 481013"/>
              <a:gd name="connsiteX2" fmla="*/ 138113 w 381000"/>
              <a:gd name="connsiteY2" fmla="*/ 42863 h 481013"/>
              <a:gd name="connsiteX3" fmla="*/ 57150 w 381000"/>
              <a:gd name="connsiteY3" fmla="*/ 152400 h 481013"/>
              <a:gd name="connsiteX4" fmla="*/ 0 w 381000"/>
              <a:gd name="connsiteY4" fmla="*/ 481013 h 481013"/>
              <a:gd name="connsiteX5" fmla="*/ 123825 w 381000"/>
              <a:gd name="connsiteY5" fmla="*/ 395288 h 481013"/>
              <a:gd name="connsiteX6" fmla="*/ 180975 w 381000"/>
              <a:gd name="connsiteY6" fmla="*/ 276225 h 481013"/>
              <a:gd name="connsiteX7" fmla="*/ 142875 w 381000"/>
              <a:gd name="connsiteY7" fmla="*/ 228600 h 481013"/>
              <a:gd name="connsiteX8" fmla="*/ 204788 w 381000"/>
              <a:gd name="connsiteY8" fmla="*/ 128588 h 481013"/>
              <a:gd name="connsiteX9" fmla="*/ 242888 w 381000"/>
              <a:gd name="connsiteY9" fmla="*/ 157163 h 481013"/>
              <a:gd name="connsiteX10" fmla="*/ 381000 w 381000"/>
              <a:gd name="connsiteY10" fmla="*/ 9525 h 481013"/>
              <a:gd name="connsiteX0" fmla="*/ 381000 w 381000"/>
              <a:gd name="connsiteY0" fmla="*/ 9525 h 481013"/>
              <a:gd name="connsiteX1" fmla="*/ 271463 w 381000"/>
              <a:gd name="connsiteY1" fmla="*/ 0 h 481013"/>
              <a:gd name="connsiteX2" fmla="*/ 138113 w 381000"/>
              <a:gd name="connsiteY2" fmla="*/ 42863 h 481013"/>
              <a:gd name="connsiteX3" fmla="*/ 57150 w 381000"/>
              <a:gd name="connsiteY3" fmla="*/ 152400 h 481013"/>
              <a:gd name="connsiteX4" fmla="*/ 0 w 381000"/>
              <a:gd name="connsiteY4" fmla="*/ 481013 h 481013"/>
              <a:gd name="connsiteX5" fmla="*/ 123825 w 381000"/>
              <a:gd name="connsiteY5" fmla="*/ 395288 h 481013"/>
              <a:gd name="connsiteX6" fmla="*/ 180975 w 381000"/>
              <a:gd name="connsiteY6" fmla="*/ 276225 h 481013"/>
              <a:gd name="connsiteX7" fmla="*/ 142875 w 381000"/>
              <a:gd name="connsiteY7" fmla="*/ 228600 h 481013"/>
              <a:gd name="connsiteX8" fmla="*/ 204788 w 381000"/>
              <a:gd name="connsiteY8" fmla="*/ 128588 h 481013"/>
              <a:gd name="connsiteX9" fmla="*/ 257175 w 381000"/>
              <a:gd name="connsiteY9" fmla="*/ 190501 h 481013"/>
              <a:gd name="connsiteX10" fmla="*/ 381000 w 381000"/>
              <a:gd name="connsiteY10" fmla="*/ 9525 h 481013"/>
              <a:gd name="connsiteX0" fmla="*/ 381000 w 381000"/>
              <a:gd name="connsiteY0" fmla="*/ 9525 h 481013"/>
              <a:gd name="connsiteX1" fmla="*/ 271463 w 381000"/>
              <a:gd name="connsiteY1" fmla="*/ 0 h 481013"/>
              <a:gd name="connsiteX2" fmla="*/ 138113 w 381000"/>
              <a:gd name="connsiteY2" fmla="*/ 42863 h 481013"/>
              <a:gd name="connsiteX3" fmla="*/ 57150 w 381000"/>
              <a:gd name="connsiteY3" fmla="*/ 152400 h 481013"/>
              <a:gd name="connsiteX4" fmla="*/ 0 w 381000"/>
              <a:gd name="connsiteY4" fmla="*/ 481013 h 481013"/>
              <a:gd name="connsiteX5" fmla="*/ 123825 w 381000"/>
              <a:gd name="connsiteY5" fmla="*/ 395288 h 481013"/>
              <a:gd name="connsiteX6" fmla="*/ 180975 w 381000"/>
              <a:gd name="connsiteY6" fmla="*/ 276225 h 481013"/>
              <a:gd name="connsiteX7" fmla="*/ 142875 w 381000"/>
              <a:gd name="connsiteY7" fmla="*/ 228600 h 481013"/>
              <a:gd name="connsiteX8" fmla="*/ 204788 w 381000"/>
              <a:gd name="connsiteY8" fmla="*/ 128588 h 481013"/>
              <a:gd name="connsiteX9" fmla="*/ 252412 w 381000"/>
              <a:gd name="connsiteY9" fmla="*/ 207170 h 481013"/>
              <a:gd name="connsiteX10" fmla="*/ 381000 w 381000"/>
              <a:gd name="connsiteY10" fmla="*/ 9525 h 481013"/>
              <a:gd name="connsiteX0" fmla="*/ 381000 w 381000"/>
              <a:gd name="connsiteY0" fmla="*/ 9525 h 481013"/>
              <a:gd name="connsiteX1" fmla="*/ 271463 w 381000"/>
              <a:gd name="connsiteY1" fmla="*/ 0 h 481013"/>
              <a:gd name="connsiteX2" fmla="*/ 138113 w 381000"/>
              <a:gd name="connsiteY2" fmla="*/ 42863 h 481013"/>
              <a:gd name="connsiteX3" fmla="*/ 57150 w 381000"/>
              <a:gd name="connsiteY3" fmla="*/ 152400 h 481013"/>
              <a:gd name="connsiteX4" fmla="*/ 0 w 381000"/>
              <a:gd name="connsiteY4" fmla="*/ 481013 h 481013"/>
              <a:gd name="connsiteX5" fmla="*/ 123825 w 381000"/>
              <a:gd name="connsiteY5" fmla="*/ 395288 h 481013"/>
              <a:gd name="connsiteX6" fmla="*/ 180975 w 381000"/>
              <a:gd name="connsiteY6" fmla="*/ 276225 h 481013"/>
              <a:gd name="connsiteX7" fmla="*/ 142875 w 381000"/>
              <a:gd name="connsiteY7" fmla="*/ 228600 h 481013"/>
              <a:gd name="connsiteX8" fmla="*/ 204788 w 381000"/>
              <a:gd name="connsiteY8" fmla="*/ 142875 h 481013"/>
              <a:gd name="connsiteX9" fmla="*/ 252412 w 381000"/>
              <a:gd name="connsiteY9" fmla="*/ 207170 h 481013"/>
              <a:gd name="connsiteX10" fmla="*/ 381000 w 381000"/>
              <a:gd name="connsiteY10" fmla="*/ 9525 h 481013"/>
              <a:gd name="connsiteX0" fmla="*/ 381000 w 381000"/>
              <a:gd name="connsiteY0" fmla="*/ 9525 h 481013"/>
              <a:gd name="connsiteX1" fmla="*/ 271463 w 381000"/>
              <a:gd name="connsiteY1" fmla="*/ 0 h 481013"/>
              <a:gd name="connsiteX2" fmla="*/ 138113 w 381000"/>
              <a:gd name="connsiteY2" fmla="*/ 42863 h 481013"/>
              <a:gd name="connsiteX3" fmla="*/ 57150 w 381000"/>
              <a:gd name="connsiteY3" fmla="*/ 152400 h 481013"/>
              <a:gd name="connsiteX4" fmla="*/ 0 w 381000"/>
              <a:gd name="connsiteY4" fmla="*/ 481013 h 481013"/>
              <a:gd name="connsiteX5" fmla="*/ 123825 w 381000"/>
              <a:gd name="connsiteY5" fmla="*/ 395288 h 481013"/>
              <a:gd name="connsiteX6" fmla="*/ 180975 w 381000"/>
              <a:gd name="connsiteY6" fmla="*/ 276225 h 481013"/>
              <a:gd name="connsiteX7" fmla="*/ 152400 w 381000"/>
              <a:gd name="connsiteY7" fmla="*/ 247650 h 481013"/>
              <a:gd name="connsiteX8" fmla="*/ 204788 w 381000"/>
              <a:gd name="connsiteY8" fmla="*/ 142875 h 481013"/>
              <a:gd name="connsiteX9" fmla="*/ 252412 w 381000"/>
              <a:gd name="connsiteY9" fmla="*/ 207170 h 481013"/>
              <a:gd name="connsiteX10" fmla="*/ 381000 w 381000"/>
              <a:gd name="connsiteY10" fmla="*/ 9525 h 481013"/>
              <a:gd name="connsiteX0" fmla="*/ 381000 w 381000"/>
              <a:gd name="connsiteY0" fmla="*/ 9525 h 481013"/>
              <a:gd name="connsiteX1" fmla="*/ 271463 w 381000"/>
              <a:gd name="connsiteY1" fmla="*/ 0 h 481013"/>
              <a:gd name="connsiteX2" fmla="*/ 138113 w 381000"/>
              <a:gd name="connsiteY2" fmla="*/ 42863 h 481013"/>
              <a:gd name="connsiteX3" fmla="*/ 57150 w 381000"/>
              <a:gd name="connsiteY3" fmla="*/ 152400 h 481013"/>
              <a:gd name="connsiteX4" fmla="*/ 0 w 381000"/>
              <a:gd name="connsiteY4" fmla="*/ 481013 h 481013"/>
              <a:gd name="connsiteX5" fmla="*/ 123825 w 381000"/>
              <a:gd name="connsiteY5" fmla="*/ 395288 h 481013"/>
              <a:gd name="connsiteX6" fmla="*/ 261938 w 381000"/>
              <a:gd name="connsiteY6" fmla="*/ 307181 h 481013"/>
              <a:gd name="connsiteX7" fmla="*/ 152400 w 381000"/>
              <a:gd name="connsiteY7" fmla="*/ 247650 h 481013"/>
              <a:gd name="connsiteX8" fmla="*/ 204788 w 381000"/>
              <a:gd name="connsiteY8" fmla="*/ 142875 h 481013"/>
              <a:gd name="connsiteX9" fmla="*/ 252412 w 381000"/>
              <a:gd name="connsiteY9" fmla="*/ 207170 h 481013"/>
              <a:gd name="connsiteX10" fmla="*/ 381000 w 381000"/>
              <a:gd name="connsiteY10" fmla="*/ 9525 h 481013"/>
              <a:gd name="connsiteX0" fmla="*/ 381000 w 381000"/>
              <a:gd name="connsiteY0" fmla="*/ 9525 h 481013"/>
              <a:gd name="connsiteX1" fmla="*/ 271463 w 381000"/>
              <a:gd name="connsiteY1" fmla="*/ 0 h 481013"/>
              <a:gd name="connsiteX2" fmla="*/ 138113 w 381000"/>
              <a:gd name="connsiteY2" fmla="*/ 42863 h 481013"/>
              <a:gd name="connsiteX3" fmla="*/ 57150 w 381000"/>
              <a:gd name="connsiteY3" fmla="*/ 152400 h 481013"/>
              <a:gd name="connsiteX4" fmla="*/ 0 w 381000"/>
              <a:gd name="connsiteY4" fmla="*/ 481013 h 481013"/>
              <a:gd name="connsiteX5" fmla="*/ 123825 w 381000"/>
              <a:gd name="connsiteY5" fmla="*/ 395288 h 481013"/>
              <a:gd name="connsiteX6" fmla="*/ 173832 w 381000"/>
              <a:gd name="connsiteY6" fmla="*/ 292893 h 481013"/>
              <a:gd name="connsiteX7" fmla="*/ 152400 w 381000"/>
              <a:gd name="connsiteY7" fmla="*/ 247650 h 481013"/>
              <a:gd name="connsiteX8" fmla="*/ 204788 w 381000"/>
              <a:gd name="connsiteY8" fmla="*/ 142875 h 481013"/>
              <a:gd name="connsiteX9" fmla="*/ 252412 w 381000"/>
              <a:gd name="connsiteY9" fmla="*/ 207170 h 481013"/>
              <a:gd name="connsiteX10" fmla="*/ 381000 w 381000"/>
              <a:gd name="connsiteY10" fmla="*/ 9525 h 481013"/>
              <a:gd name="connsiteX0" fmla="*/ 369094 w 369094"/>
              <a:gd name="connsiteY0" fmla="*/ 19050 h 481013"/>
              <a:gd name="connsiteX1" fmla="*/ 271463 w 369094"/>
              <a:gd name="connsiteY1" fmla="*/ 0 h 481013"/>
              <a:gd name="connsiteX2" fmla="*/ 138113 w 369094"/>
              <a:gd name="connsiteY2" fmla="*/ 42863 h 481013"/>
              <a:gd name="connsiteX3" fmla="*/ 57150 w 369094"/>
              <a:gd name="connsiteY3" fmla="*/ 152400 h 481013"/>
              <a:gd name="connsiteX4" fmla="*/ 0 w 369094"/>
              <a:gd name="connsiteY4" fmla="*/ 481013 h 481013"/>
              <a:gd name="connsiteX5" fmla="*/ 123825 w 369094"/>
              <a:gd name="connsiteY5" fmla="*/ 395288 h 481013"/>
              <a:gd name="connsiteX6" fmla="*/ 173832 w 369094"/>
              <a:gd name="connsiteY6" fmla="*/ 292893 h 481013"/>
              <a:gd name="connsiteX7" fmla="*/ 152400 w 369094"/>
              <a:gd name="connsiteY7" fmla="*/ 247650 h 481013"/>
              <a:gd name="connsiteX8" fmla="*/ 204788 w 369094"/>
              <a:gd name="connsiteY8" fmla="*/ 142875 h 481013"/>
              <a:gd name="connsiteX9" fmla="*/ 252412 w 369094"/>
              <a:gd name="connsiteY9" fmla="*/ 207170 h 481013"/>
              <a:gd name="connsiteX10" fmla="*/ 369094 w 369094"/>
              <a:gd name="connsiteY10" fmla="*/ 19050 h 481013"/>
              <a:gd name="connsiteX0" fmla="*/ 373857 w 373857"/>
              <a:gd name="connsiteY0" fmla="*/ 11906 h 481013"/>
              <a:gd name="connsiteX1" fmla="*/ 271463 w 373857"/>
              <a:gd name="connsiteY1" fmla="*/ 0 h 481013"/>
              <a:gd name="connsiteX2" fmla="*/ 138113 w 373857"/>
              <a:gd name="connsiteY2" fmla="*/ 42863 h 481013"/>
              <a:gd name="connsiteX3" fmla="*/ 57150 w 373857"/>
              <a:gd name="connsiteY3" fmla="*/ 152400 h 481013"/>
              <a:gd name="connsiteX4" fmla="*/ 0 w 373857"/>
              <a:gd name="connsiteY4" fmla="*/ 481013 h 481013"/>
              <a:gd name="connsiteX5" fmla="*/ 123825 w 373857"/>
              <a:gd name="connsiteY5" fmla="*/ 395288 h 481013"/>
              <a:gd name="connsiteX6" fmla="*/ 173832 w 373857"/>
              <a:gd name="connsiteY6" fmla="*/ 292893 h 481013"/>
              <a:gd name="connsiteX7" fmla="*/ 152400 w 373857"/>
              <a:gd name="connsiteY7" fmla="*/ 247650 h 481013"/>
              <a:gd name="connsiteX8" fmla="*/ 204788 w 373857"/>
              <a:gd name="connsiteY8" fmla="*/ 142875 h 481013"/>
              <a:gd name="connsiteX9" fmla="*/ 252412 w 373857"/>
              <a:gd name="connsiteY9" fmla="*/ 207170 h 481013"/>
              <a:gd name="connsiteX10" fmla="*/ 373857 w 373857"/>
              <a:gd name="connsiteY10" fmla="*/ 11906 h 481013"/>
              <a:gd name="connsiteX0" fmla="*/ 373857 w 373857"/>
              <a:gd name="connsiteY0" fmla="*/ 19050 h 481013"/>
              <a:gd name="connsiteX1" fmla="*/ 271463 w 373857"/>
              <a:gd name="connsiteY1" fmla="*/ 0 h 481013"/>
              <a:gd name="connsiteX2" fmla="*/ 138113 w 373857"/>
              <a:gd name="connsiteY2" fmla="*/ 42863 h 481013"/>
              <a:gd name="connsiteX3" fmla="*/ 57150 w 373857"/>
              <a:gd name="connsiteY3" fmla="*/ 152400 h 481013"/>
              <a:gd name="connsiteX4" fmla="*/ 0 w 373857"/>
              <a:gd name="connsiteY4" fmla="*/ 481013 h 481013"/>
              <a:gd name="connsiteX5" fmla="*/ 123825 w 373857"/>
              <a:gd name="connsiteY5" fmla="*/ 395288 h 481013"/>
              <a:gd name="connsiteX6" fmla="*/ 173832 w 373857"/>
              <a:gd name="connsiteY6" fmla="*/ 292893 h 481013"/>
              <a:gd name="connsiteX7" fmla="*/ 152400 w 373857"/>
              <a:gd name="connsiteY7" fmla="*/ 247650 h 481013"/>
              <a:gd name="connsiteX8" fmla="*/ 204788 w 373857"/>
              <a:gd name="connsiteY8" fmla="*/ 142875 h 481013"/>
              <a:gd name="connsiteX9" fmla="*/ 252412 w 373857"/>
              <a:gd name="connsiteY9" fmla="*/ 207170 h 481013"/>
              <a:gd name="connsiteX10" fmla="*/ 373857 w 373857"/>
              <a:gd name="connsiteY10" fmla="*/ 19050 h 481013"/>
              <a:gd name="connsiteX0" fmla="*/ 376238 w 376238"/>
              <a:gd name="connsiteY0" fmla="*/ 14288 h 481013"/>
              <a:gd name="connsiteX1" fmla="*/ 271463 w 376238"/>
              <a:gd name="connsiteY1" fmla="*/ 0 h 481013"/>
              <a:gd name="connsiteX2" fmla="*/ 138113 w 376238"/>
              <a:gd name="connsiteY2" fmla="*/ 42863 h 481013"/>
              <a:gd name="connsiteX3" fmla="*/ 57150 w 376238"/>
              <a:gd name="connsiteY3" fmla="*/ 152400 h 481013"/>
              <a:gd name="connsiteX4" fmla="*/ 0 w 376238"/>
              <a:gd name="connsiteY4" fmla="*/ 481013 h 481013"/>
              <a:gd name="connsiteX5" fmla="*/ 123825 w 376238"/>
              <a:gd name="connsiteY5" fmla="*/ 395288 h 481013"/>
              <a:gd name="connsiteX6" fmla="*/ 173832 w 376238"/>
              <a:gd name="connsiteY6" fmla="*/ 292893 h 481013"/>
              <a:gd name="connsiteX7" fmla="*/ 152400 w 376238"/>
              <a:gd name="connsiteY7" fmla="*/ 247650 h 481013"/>
              <a:gd name="connsiteX8" fmla="*/ 204788 w 376238"/>
              <a:gd name="connsiteY8" fmla="*/ 142875 h 481013"/>
              <a:gd name="connsiteX9" fmla="*/ 252412 w 376238"/>
              <a:gd name="connsiteY9" fmla="*/ 207170 h 481013"/>
              <a:gd name="connsiteX10" fmla="*/ 376238 w 376238"/>
              <a:gd name="connsiteY10" fmla="*/ 14288 h 4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6238" h="481013">
                <a:moveTo>
                  <a:pt x="376238" y="14288"/>
                </a:moveTo>
                <a:lnTo>
                  <a:pt x="271463" y="0"/>
                </a:lnTo>
                <a:lnTo>
                  <a:pt x="138113" y="42863"/>
                </a:lnTo>
                <a:lnTo>
                  <a:pt x="57150" y="152400"/>
                </a:lnTo>
                <a:lnTo>
                  <a:pt x="0" y="481013"/>
                </a:lnTo>
                <a:lnTo>
                  <a:pt x="123825" y="395288"/>
                </a:lnTo>
                <a:lnTo>
                  <a:pt x="173832" y="292893"/>
                </a:lnTo>
                <a:lnTo>
                  <a:pt x="152400" y="247650"/>
                </a:lnTo>
                <a:lnTo>
                  <a:pt x="204788" y="142875"/>
                </a:lnTo>
                <a:lnTo>
                  <a:pt x="252412" y="207170"/>
                </a:lnTo>
                <a:lnTo>
                  <a:pt x="376238" y="1428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97" y="1237024"/>
            <a:ext cx="2408855" cy="415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17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937916" y="4036242"/>
            <a:ext cx="18000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Digital Analytics </a:t>
            </a:r>
          </a:p>
          <a:p>
            <a:pPr algn="ctr"/>
            <a:r>
              <a:rPr lang="en-GB" sz="1600" b="1" dirty="0">
                <a:solidFill>
                  <a:srgbClr val="F46E22"/>
                </a:solidFill>
              </a:rPr>
              <a:t>= </a:t>
            </a:r>
          </a:p>
          <a:p>
            <a:pPr algn="ctr"/>
            <a:r>
              <a:rPr lang="en-GB" sz="1600" b="1" dirty="0">
                <a:solidFill>
                  <a:srgbClr val="F46E22"/>
                </a:solidFill>
              </a:rPr>
              <a:t>Desire</a:t>
            </a:r>
          </a:p>
        </p:txBody>
      </p:sp>
      <p:sp>
        <p:nvSpPr>
          <p:cNvPr id="7" name="Oval 6"/>
          <p:cNvSpPr/>
          <p:nvPr/>
        </p:nvSpPr>
        <p:spPr>
          <a:xfrm>
            <a:off x="1324237" y="2795451"/>
            <a:ext cx="1027359" cy="10273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54084" y="4036242"/>
            <a:ext cx="180000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Execution </a:t>
            </a:r>
          </a:p>
          <a:p>
            <a:pPr algn="ctr"/>
            <a:r>
              <a:rPr lang="en-GB" sz="1600" b="1" dirty="0">
                <a:solidFill>
                  <a:srgbClr val="F46E22"/>
                </a:solidFill>
              </a:rPr>
              <a:t>= </a:t>
            </a:r>
          </a:p>
          <a:p>
            <a:pPr algn="ctr"/>
            <a:r>
              <a:rPr lang="en-GB" sz="1600" b="1" dirty="0">
                <a:solidFill>
                  <a:srgbClr val="F46E22"/>
                </a:solidFill>
              </a:rPr>
              <a:t>ITTT</a:t>
            </a:r>
          </a:p>
        </p:txBody>
      </p:sp>
      <p:sp>
        <p:nvSpPr>
          <p:cNvPr id="22" name="Oval 21"/>
          <p:cNvSpPr/>
          <p:nvPr/>
        </p:nvSpPr>
        <p:spPr>
          <a:xfrm>
            <a:off x="9840404" y="2795451"/>
            <a:ext cx="1027361" cy="10273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&lt;/&gt;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47616" y="2795451"/>
            <a:ext cx="1800000" cy="2071789"/>
            <a:chOff x="6047616" y="2795451"/>
            <a:chExt cx="1800000" cy="2071789"/>
          </a:xfrm>
        </p:grpSpPr>
        <p:sp>
          <p:nvSpPr>
            <p:cNvPr id="15" name="Rectangle 14"/>
            <p:cNvSpPr/>
            <p:nvPr/>
          </p:nvSpPr>
          <p:spPr>
            <a:xfrm>
              <a:off x="6047616" y="4036243"/>
              <a:ext cx="1800000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Transaction </a:t>
              </a:r>
            </a:p>
            <a:p>
              <a:pPr algn="ctr"/>
              <a:r>
                <a:rPr lang="en-GB" sz="1600" b="1" dirty="0">
                  <a:solidFill>
                    <a:srgbClr val="F46E22"/>
                  </a:solidFill>
                </a:rPr>
                <a:t>= </a:t>
              </a:r>
            </a:p>
            <a:p>
              <a:pPr algn="ctr"/>
              <a:r>
                <a:rPr lang="en-GB" sz="1600" b="1" dirty="0">
                  <a:solidFill>
                    <a:srgbClr val="F46E22"/>
                  </a:solidFill>
                </a:rPr>
                <a:t>Triggers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433936" y="2795451"/>
              <a:ext cx="1027359" cy="10273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778496" y="3148997"/>
              <a:ext cx="320268" cy="320268"/>
              <a:chOff x="9086392" y="2319611"/>
              <a:chExt cx="320268" cy="320268"/>
            </a:xfrm>
          </p:grpSpPr>
          <p:cxnSp>
            <p:nvCxnSpPr>
              <p:cNvPr id="34" name="Straight Arrow Connector 33"/>
              <p:cNvCxnSpPr>
                <a:cxnSpLocks/>
              </p:cNvCxnSpPr>
              <p:nvPr/>
            </p:nvCxnSpPr>
            <p:spPr>
              <a:xfrm>
                <a:off x="9255460" y="2488679"/>
                <a:ext cx="151200" cy="15120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cxnSpLocks/>
              </p:cNvCxnSpPr>
              <p:nvPr/>
            </p:nvCxnSpPr>
            <p:spPr>
              <a:xfrm flipH="1" flipV="1">
                <a:off x="9086392" y="2319611"/>
                <a:ext cx="152401" cy="152401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7750849" y="2795451"/>
            <a:ext cx="1800000" cy="2071787"/>
            <a:chOff x="7750849" y="2795451"/>
            <a:chExt cx="1800000" cy="2071787"/>
          </a:xfrm>
        </p:grpSpPr>
        <p:sp>
          <p:nvSpPr>
            <p:cNvPr id="18" name="Rectangle 17"/>
            <p:cNvSpPr/>
            <p:nvPr/>
          </p:nvSpPr>
          <p:spPr>
            <a:xfrm>
              <a:off x="7750849" y="4036241"/>
              <a:ext cx="1800000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Design Data </a:t>
              </a:r>
            </a:p>
            <a:p>
              <a:pPr algn="ctr"/>
              <a:r>
                <a:rPr lang="en-GB" sz="1600" b="1" dirty="0">
                  <a:solidFill>
                    <a:srgbClr val="F46E22"/>
                  </a:solidFill>
                </a:rPr>
                <a:t>= </a:t>
              </a:r>
            </a:p>
            <a:p>
              <a:pPr algn="ctr"/>
              <a:r>
                <a:rPr lang="en-GB" sz="1600" b="1" dirty="0">
                  <a:solidFill>
                    <a:srgbClr val="F46E22"/>
                  </a:solidFill>
                </a:rPr>
                <a:t>Product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137169" y="2795451"/>
              <a:ext cx="1027359" cy="10273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chemeClr val="tx1"/>
                </a:solidFill>
              </a:endParaRPr>
            </a:p>
          </p:txBody>
        </p:sp>
        <p:sp>
          <p:nvSpPr>
            <p:cNvPr id="44" name="Freeform 9"/>
            <p:cNvSpPr>
              <a:spLocks noEditPoints="1"/>
            </p:cNvSpPr>
            <p:nvPr/>
          </p:nvSpPr>
          <p:spPr bwMode="auto">
            <a:xfrm>
              <a:off x="8425016" y="3058361"/>
              <a:ext cx="451664" cy="501541"/>
            </a:xfrm>
            <a:custGeom>
              <a:avLst/>
              <a:gdLst>
                <a:gd name="T0" fmla="*/ 157 w 178"/>
                <a:gd name="T1" fmla="*/ 53 h 197"/>
                <a:gd name="T2" fmla="*/ 125 w 178"/>
                <a:gd name="T3" fmla="*/ 21 h 197"/>
                <a:gd name="T4" fmla="*/ 141 w 178"/>
                <a:gd name="T5" fmla="*/ 5 h 197"/>
                <a:gd name="T6" fmla="*/ 160 w 178"/>
                <a:gd name="T7" fmla="*/ 5 h 197"/>
                <a:gd name="T8" fmla="*/ 173 w 178"/>
                <a:gd name="T9" fmla="*/ 18 h 197"/>
                <a:gd name="T10" fmla="*/ 173 w 178"/>
                <a:gd name="T11" fmla="*/ 37 h 197"/>
                <a:gd name="T12" fmla="*/ 157 w 178"/>
                <a:gd name="T13" fmla="*/ 53 h 197"/>
                <a:gd name="T14" fmla="*/ 65 w 178"/>
                <a:gd name="T15" fmla="*/ 144 h 197"/>
                <a:gd name="T16" fmla="*/ 33 w 178"/>
                <a:gd name="T17" fmla="*/ 113 h 197"/>
                <a:gd name="T18" fmla="*/ 119 w 178"/>
                <a:gd name="T19" fmla="*/ 28 h 197"/>
                <a:gd name="T20" fmla="*/ 151 w 178"/>
                <a:gd name="T21" fmla="*/ 59 h 197"/>
                <a:gd name="T22" fmla="*/ 65 w 178"/>
                <a:gd name="T23" fmla="*/ 144 h 197"/>
                <a:gd name="T24" fmla="*/ 8 w 178"/>
                <a:gd name="T25" fmla="*/ 170 h 197"/>
                <a:gd name="T26" fmla="*/ 27 w 178"/>
                <a:gd name="T27" fmla="*/ 119 h 197"/>
                <a:gd name="T28" fmla="*/ 59 w 178"/>
                <a:gd name="T29" fmla="*/ 150 h 197"/>
                <a:gd name="T30" fmla="*/ 8 w 178"/>
                <a:gd name="T31" fmla="*/ 170 h 197"/>
                <a:gd name="T32" fmla="*/ 150 w 178"/>
                <a:gd name="T33" fmla="*/ 181 h 197"/>
                <a:gd name="T34" fmla="*/ 158 w 178"/>
                <a:gd name="T35" fmla="*/ 189 h 197"/>
                <a:gd name="T36" fmla="*/ 150 w 178"/>
                <a:gd name="T37" fmla="*/ 197 h 197"/>
                <a:gd name="T38" fmla="*/ 8 w 178"/>
                <a:gd name="T39" fmla="*/ 197 h 197"/>
                <a:gd name="T40" fmla="*/ 0 w 178"/>
                <a:gd name="T41" fmla="*/ 189 h 197"/>
                <a:gd name="T42" fmla="*/ 8 w 178"/>
                <a:gd name="T43" fmla="*/ 181 h 197"/>
                <a:gd name="T44" fmla="*/ 150 w 178"/>
                <a:gd name="T45" fmla="*/ 18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197">
                  <a:moveTo>
                    <a:pt x="157" y="53"/>
                  </a:moveTo>
                  <a:cubicBezTo>
                    <a:pt x="125" y="21"/>
                    <a:pt x="125" y="21"/>
                    <a:pt x="125" y="21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6" y="0"/>
                    <a:pt x="155" y="0"/>
                    <a:pt x="160" y="5"/>
                  </a:cubicBezTo>
                  <a:cubicBezTo>
                    <a:pt x="173" y="18"/>
                    <a:pt x="173" y="18"/>
                    <a:pt x="173" y="18"/>
                  </a:cubicBezTo>
                  <a:cubicBezTo>
                    <a:pt x="178" y="23"/>
                    <a:pt x="178" y="32"/>
                    <a:pt x="173" y="37"/>
                  </a:cubicBezTo>
                  <a:lnTo>
                    <a:pt x="157" y="53"/>
                  </a:lnTo>
                  <a:close/>
                  <a:moveTo>
                    <a:pt x="65" y="144"/>
                  </a:moveTo>
                  <a:cubicBezTo>
                    <a:pt x="33" y="113"/>
                    <a:pt x="33" y="113"/>
                    <a:pt x="33" y="113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51" y="59"/>
                    <a:pt x="151" y="59"/>
                    <a:pt x="151" y="59"/>
                  </a:cubicBezTo>
                  <a:lnTo>
                    <a:pt x="65" y="144"/>
                  </a:lnTo>
                  <a:close/>
                  <a:moveTo>
                    <a:pt x="8" y="170"/>
                  </a:moveTo>
                  <a:cubicBezTo>
                    <a:pt x="27" y="119"/>
                    <a:pt x="27" y="119"/>
                    <a:pt x="27" y="119"/>
                  </a:cubicBezTo>
                  <a:cubicBezTo>
                    <a:pt x="59" y="150"/>
                    <a:pt x="59" y="150"/>
                    <a:pt x="59" y="150"/>
                  </a:cubicBezTo>
                  <a:lnTo>
                    <a:pt x="8" y="170"/>
                  </a:lnTo>
                  <a:close/>
                  <a:moveTo>
                    <a:pt x="150" y="181"/>
                  </a:moveTo>
                  <a:cubicBezTo>
                    <a:pt x="154" y="181"/>
                    <a:pt x="158" y="185"/>
                    <a:pt x="158" y="189"/>
                  </a:cubicBezTo>
                  <a:cubicBezTo>
                    <a:pt x="158" y="194"/>
                    <a:pt x="154" y="197"/>
                    <a:pt x="150" y="197"/>
                  </a:cubicBezTo>
                  <a:cubicBezTo>
                    <a:pt x="8" y="197"/>
                    <a:pt x="8" y="197"/>
                    <a:pt x="8" y="197"/>
                  </a:cubicBezTo>
                  <a:cubicBezTo>
                    <a:pt x="4" y="197"/>
                    <a:pt x="0" y="194"/>
                    <a:pt x="0" y="189"/>
                  </a:cubicBezTo>
                  <a:cubicBezTo>
                    <a:pt x="0" y="185"/>
                    <a:pt x="4" y="181"/>
                    <a:pt x="8" y="181"/>
                  </a:cubicBezTo>
                  <a:lnTo>
                    <a:pt x="150" y="18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44383" y="2795451"/>
            <a:ext cx="1800000" cy="2071788"/>
            <a:chOff x="4344383" y="2795451"/>
            <a:chExt cx="1800000" cy="2071788"/>
          </a:xfrm>
        </p:grpSpPr>
        <p:sp>
          <p:nvSpPr>
            <p:cNvPr id="12" name="Rectangle 11"/>
            <p:cNvSpPr/>
            <p:nvPr/>
          </p:nvSpPr>
          <p:spPr>
            <a:xfrm>
              <a:off x="4344383" y="4036242"/>
              <a:ext cx="1800000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Wallet Share </a:t>
              </a:r>
            </a:p>
            <a:p>
              <a:pPr algn="ctr"/>
              <a:r>
                <a:rPr lang="en-GB" sz="1600" b="1" dirty="0">
                  <a:solidFill>
                    <a:srgbClr val="F46E22"/>
                  </a:solidFill>
                </a:rPr>
                <a:t>= </a:t>
              </a:r>
            </a:p>
            <a:p>
              <a:pPr algn="ctr"/>
              <a:r>
                <a:rPr lang="en-GB" sz="1600" b="1" dirty="0">
                  <a:solidFill>
                    <a:srgbClr val="F46E22"/>
                  </a:solidFill>
                </a:rPr>
                <a:t>Depth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730703" y="2795451"/>
              <a:ext cx="1027359" cy="10273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</a:rPr>
                <a:t>`</a:t>
              </a:r>
            </a:p>
          </p:txBody>
        </p:sp>
        <p:sp>
          <p:nvSpPr>
            <p:cNvPr id="47" name="Freeform 13"/>
            <p:cNvSpPr>
              <a:spLocks noEditPoints="1"/>
            </p:cNvSpPr>
            <p:nvPr/>
          </p:nvSpPr>
          <p:spPr bwMode="auto">
            <a:xfrm>
              <a:off x="5006286" y="3075715"/>
              <a:ext cx="466833" cy="466833"/>
            </a:xfrm>
            <a:custGeom>
              <a:avLst/>
              <a:gdLst>
                <a:gd name="T0" fmla="*/ 193 w 200"/>
                <a:gd name="T1" fmla="*/ 148 h 200"/>
                <a:gd name="T2" fmla="*/ 158 w 200"/>
                <a:gd name="T3" fmla="*/ 148 h 200"/>
                <a:gd name="T4" fmla="*/ 134 w 200"/>
                <a:gd name="T5" fmla="*/ 126 h 200"/>
                <a:gd name="T6" fmla="*/ 159 w 200"/>
                <a:gd name="T7" fmla="*/ 104 h 200"/>
                <a:gd name="T8" fmla="*/ 193 w 200"/>
                <a:gd name="T9" fmla="*/ 104 h 200"/>
                <a:gd name="T10" fmla="*/ 200 w 200"/>
                <a:gd name="T11" fmla="*/ 110 h 200"/>
                <a:gd name="T12" fmla="*/ 200 w 200"/>
                <a:gd name="T13" fmla="*/ 141 h 200"/>
                <a:gd name="T14" fmla="*/ 193 w 200"/>
                <a:gd name="T15" fmla="*/ 148 h 200"/>
                <a:gd name="T16" fmla="*/ 152 w 200"/>
                <a:gd name="T17" fmla="*/ 117 h 200"/>
                <a:gd name="T18" fmla="*/ 143 w 200"/>
                <a:gd name="T19" fmla="*/ 126 h 200"/>
                <a:gd name="T20" fmla="*/ 152 w 200"/>
                <a:gd name="T21" fmla="*/ 136 h 200"/>
                <a:gd name="T22" fmla="*/ 162 w 200"/>
                <a:gd name="T23" fmla="*/ 126 h 200"/>
                <a:gd name="T24" fmla="*/ 152 w 200"/>
                <a:gd name="T25" fmla="*/ 117 h 200"/>
                <a:gd name="T26" fmla="*/ 134 w 200"/>
                <a:gd name="T27" fmla="*/ 152 h 200"/>
                <a:gd name="T28" fmla="*/ 192 w 200"/>
                <a:gd name="T29" fmla="*/ 152 h 200"/>
                <a:gd name="T30" fmla="*/ 192 w 200"/>
                <a:gd name="T31" fmla="*/ 166 h 200"/>
                <a:gd name="T32" fmla="*/ 160 w 200"/>
                <a:gd name="T33" fmla="*/ 200 h 200"/>
                <a:gd name="T34" fmla="*/ 33 w 200"/>
                <a:gd name="T35" fmla="*/ 200 h 200"/>
                <a:gd name="T36" fmla="*/ 0 w 200"/>
                <a:gd name="T37" fmla="*/ 166 h 200"/>
                <a:gd name="T38" fmla="*/ 0 w 200"/>
                <a:gd name="T39" fmla="*/ 87 h 200"/>
                <a:gd name="T40" fmla="*/ 33 w 200"/>
                <a:gd name="T41" fmla="*/ 52 h 200"/>
                <a:gd name="T42" fmla="*/ 160 w 200"/>
                <a:gd name="T43" fmla="*/ 52 h 200"/>
                <a:gd name="T44" fmla="*/ 192 w 200"/>
                <a:gd name="T45" fmla="*/ 87 h 200"/>
                <a:gd name="T46" fmla="*/ 192 w 200"/>
                <a:gd name="T47" fmla="*/ 100 h 200"/>
                <a:gd name="T48" fmla="*/ 133 w 200"/>
                <a:gd name="T49" fmla="*/ 100 h 200"/>
                <a:gd name="T50" fmla="*/ 134 w 200"/>
                <a:gd name="T51" fmla="*/ 152 h 200"/>
                <a:gd name="T52" fmla="*/ 117 w 200"/>
                <a:gd name="T53" fmla="*/ 21 h 200"/>
                <a:gd name="T54" fmla="*/ 60 w 200"/>
                <a:gd name="T55" fmla="*/ 44 h 200"/>
                <a:gd name="T56" fmla="*/ 27 w 200"/>
                <a:gd name="T57" fmla="*/ 44 h 200"/>
                <a:gd name="T58" fmla="*/ 121 w 200"/>
                <a:gd name="T59" fmla="*/ 0 h 200"/>
                <a:gd name="T60" fmla="*/ 155 w 200"/>
                <a:gd name="T61" fmla="*/ 44 h 200"/>
                <a:gd name="T62" fmla="*/ 134 w 200"/>
                <a:gd name="T63" fmla="*/ 44 h 200"/>
                <a:gd name="T64" fmla="*/ 117 w 200"/>
                <a:gd name="T65" fmla="*/ 2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200">
                  <a:moveTo>
                    <a:pt x="193" y="148"/>
                  </a:moveTo>
                  <a:cubicBezTo>
                    <a:pt x="193" y="148"/>
                    <a:pt x="177" y="148"/>
                    <a:pt x="158" y="148"/>
                  </a:cubicBezTo>
                  <a:cubicBezTo>
                    <a:pt x="144" y="148"/>
                    <a:pt x="134" y="144"/>
                    <a:pt x="134" y="126"/>
                  </a:cubicBezTo>
                  <a:cubicBezTo>
                    <a:pt x="134" y="110"/>
                    <a:pt x="144" y="104"/>
                    <a:pt x="159" y="104"/>
                  </a:cubicBezTo>
                  <a:cubicBezTo>
                    <a:pt x="193" y="104"/>
                    <a:pt x="193" y="104"/>
                    <a:pt x="193" y="104"/>
                  </a:cubicBezTo>
                  <a:cubicBezTo>
                    <a:pt x="197" y="104"/>
                    <a:pt x="200" y="107"/>
                    <a:pt x="200" y="110"/>
                  </a:cubicBezTo>
                  <a:cubicBezTo>
                    <a:pt x="200" y="141"/>
                    <a:pt x="200" y="141"/>
                    <a:pt x="200" y="141"/>
                  </a:cubicBezTo>
                  <a:cubicBezTo>
                    <a:pt x="200" y="145"/>
                    <a:pt x="197" y="148"/>
                    <a:pt x="193" y="148"/>
                  </a:cubicBezTo>
                  <a:close/>
                  <a:moveTo>
                    <a:pt x="152" y="117"/>
                  </a:moveTo>
                  <a:cubicBezTo>
                    <a:pt x="147" y="117"/>
                    <a:pt x="143" y="121"/>
                    <a:pt x="143" y="126"/>
                  </a:cubicBezTo>
                  <a:cubicBezTo>
                    <a:pt x="143" y="132"/>
                    <a:pt x="147" y="136"/>
                    <a:pt x="152" y="136"/>
                  </a:cubicBezTo>
                  <a:cubicBezTo>
                    <a:pt x="158" y="136"/>
                    <a:pt x="162" y="132"/>
                    <a:pt x="162" y="126"/>
                  </a:cubicBezTo>
                  <a:cubicBezTo>
                    <a:pt x="162" y="121"/>
                    <a:pt x="158" y="117"/>
                    <a:pt x="152" y="117"/>
                  </a:cubicBezTo>
                  <a:close/>
                  <a:moveTo>
                    <a:pt x="134" y="152"/>
                  </a:moveTo>
                  <a:cubicBezTo>
                    <a:pt x="135" y="152"/>
                    <a:pt x="180" y="152"/>
                    <a:pt x="192" y="152"/>
                  </a:cubicBezTo>
                  <a:cubicBezTo>
                    <a:pt x="192" y="160"/>
                    <a:pt x="192" y="166"/>
                    <a:pt x="192" y="166"/>
                  </a:cubicBezTo>
                  <a:cubicBezTo>
                    <a:pt x="192" y="185"/>
                    <a:pt x="178" y="200"/>
                    <a:pt x="160" y="200"/>
                  </a:cubicBezTo>
                  <a:cubicBezTo>
                    <a:pt x="33" y="200"/>
                    <a:pt x="33" y="200"/>
                    <a:pt x="33" y="200"/>
                  </a:cubicBezTo>
                  <a:cubicBezTo>
                    <a:pt x="15" y="200"/>
                    <a:pt x="0" y="185"/>
                    <a:pt x="0" y="16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68"/>
                    <a:pt x="15" y="52"/>
                    <a:pt x="33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78" y="52"/>
                    <a:pt x="192" y="68"/>
                    <a:pt x="192" y="87"/>
                  </a:cubicBezTo>
                  <a:cubicBezTo>
                    <a:pt x="192" y="87"/>
                    <a:pt x="192" y="92"/>
                    <a:pt x="192" y="100"/>
                  </a:cubicBezTo>
                  <a:cubicBezTo>
                    <a:pt x="179" y="100"/>
                    <a:pt x="150" y="100"/>
                    <a:pt x="133" y="100"/>
                  </a:cubicBezTo>
                  <a:cubicBezTo>
                    <a:pt x="120" y="100"/>
                    <a:pt x="120" y="152"/>
                    <a:pt x="134" y="152"/>
                  </a:cubicBezTo>
                  <a:close/>
                  <a:moveTo>
                    <a:pt x="117" y="21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55" y="44"/>
                    <a:pt x="155" y="44"/>
                    <a:pt x="155" y="44"/>
                  </a:cubicBezTo>
                  <a:cubicBezTo>
                    <a:pt x="134" y="44"/>
                    <a:pt x="134" y="44"/>
                    <a:pt x="134" y="44"/>
                  </a:cubicBezTo>
                  <a:lnTo>
                    <a:pt x="117" y="2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Freeform 17"/>
          <p:cNvSpPr>
            <a:spLocks noEditPoints="1"/>
          </p:cNvSpPr>
          <p:nvPr/>
        </p:nvSpPr>
        <p:spPr bwMode="auto">
          <a:xfrm>
            <a:off x="1542317" y="3072633"/>
            <a:ext cx="476983" cy="472997"/>
          </a:xfrm>
          <a:custGeom>
            <a:avLst/>
            <a:gdLst>
              <a:gd name="T0" fmla="*/ 190 w 196"/>
              <a:gd name="T1" fmla="*/ 166 h 194"/>
              <a:gd name="T2" fmla="*/ 143 w 196"/>
              <a:gd name="T3" fmla="*/ 120 h 194"/>
              <a:gd name="T4" fmla="*/ 142 w 196"/>
              <a:gd name="T5" fmla="*/ 118 h 194"/>
              <a:gd name="T6" fmla="*/ 154 w 196"/>
              <a:gd name="T7" fmla="*/ 76 h 194"/>
              <a:gd name="T8" fmla="*/ 77 w 196"/>
              <a:gd name="T9" fmla="*/ 0 h 194"/>
              <a:gd name="T10" fmla="*/ 0 w 196"/>
              <a:gd name="T11" fmla="*/ 76 h 194"/>
              <a:gd name="T12" fmla="*/ 77 w 196"/>
              <a:gd name="T13" fmla="*/ 153 h 194"/>
              <a:gd name="T14" fmla="*/ 119 w 196"/>
              <a:gd name="T15" fmla="*/ 141 h 194"/>
              <a:gd name="T16" fmla="*/ 120 w 196"/>
              <a:gd name="T17" fmla="*/ 143 h 194"/>
              <a:gd name="T18" fmla="*/ 167 w 196"/>
              <a:gd name="T19" fmla="*/ 189 h 194"/>
              <a:gd name="T20" fmla="*/ 178 w 196"/>
              <a:gd name="T21" fmla="*/ 194 h 194"/>
              <a:gd name="T22" fmla="*/ 190 w 196"/>
              <a:gd name="T23" fmla="*/ 189 h 194"/>
              <a:gd name="T24" fmla="*/ 190 w 196"/>
              <a:gd name="T25" fmla="*/ 166 h 194"/>
              <a:gd name="T26" fmla="*/ 77 w 196"/>
              <a:gd name="T27" fmla="*/ 129 h 194"/>
              <a:gd name="T28" fmla="*/ 25 w 196"/>
              <a:gd name="T29" fmla="*/ 76 h 194"/>
              <a:gd name="T30" fmla="*/ 77 w 196"/>
              <a:gd name="T31" fmla="*/ 24 h 194"/>
              <a:gd name="T32" fmla="*/ 130 w 196"/>
              <a:gd name="T33" fmla="*/ 76 h 194"/>
              <a:gd name="T34" fmla="*/ 77 w 196"/>
              <a:gd name="T35" fmla="*/ 12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6" h="194">
                <a:moveTo>
                  <a:pt x="190" y="166"/>
                </a:moveTo>
                <a:cubicBezTo>
                  <a:pt x="143" y="120"/>
                  <a:pt x="143" y="120"/>
                  <a:pt x="143" y="120"/>
                </a:cubicBezTo>
                <a:cubicBezTo>
                  <a:pt x="143" y="119"/>
                  <a:pt x="142" y="119"/>
                  <a:pt x="142" y="118"/>
                </a:cubicBezTo>
                <a:cubicBezTo>
                  <a:pt x="149" y="106"/>
                  <a:pt x="154" y="92"/>
                  <a:pt x="154" y="76"/>
                </a:cubicBezTo>
                <a:cubicBezTo>
                  <a:pt x="154" y="34"/>
                  <a:pt x="120" y="0"/>
                  <a:pt x="77" y="0"/>
                </a:cubicBezTo>
                <a:cubicBezTo>
                  <a:pt x="35" y="0"/>
                  <a:pt x="0" y="34"/>
                  <a:pt x="0" y="76"/>
                </a:cubicBezTo>
                <a:cubicBezTo>
                  <a:pt x="0" y="119"/>
                  <a:pt x="35" y="153"/>
                  <a:pt x="77" y="153"/>
                </a:cubicBezTo>
                <a:cubicBezTo>
                  <a:pt x="93" y="153"/>
                  <a:pt x="107" y="149"/>
                  <a:pt x="119" y="141"/>
                </a:cubicBezTo>
                <a:cubicBezTo>
                  <a:pt x="119" y="141"/>
                  <a:pt x="120" y="142"/>
                  <a:pt x="120" y="143"/>
                </a:cubicBezTo>
                <a:cubicBezTo>
                  <a:pt x="167" y="189"/>
                  <a:pt x="167" y="189"/>
                  <a:pt x="167" y="189"/>
                </a:cubicBezTo>
                <a:cubicBezTo>
                  <a:pt x="170" y="192"/>
                  <a:pt x="174" y="194"/>
                  <a:pt x="178" y="194"/>
                </a:cubicBezTo>
                <a:cubicBezTo>
                  <a:pt x="182" y="194"/>
                  <a:pt x="187" y="192"/>
                  <a:pt x="190" y="189"/>
                </a:cubicBezTo>
                <a:cubicBezTo>
                  <a:pt x="196" y="183"/>
                  <a:pt x="196" y="172"/>
                  <a:pt x="190" y="166"/>
                </a:cubicBezTo>
                <a:moveTo>
                  <a:pt x="77" y="129"/>
                </a:moveTo>
                <a:cubicBezTo>
                  <a:pt x="48" y="129"/>
                  <a:pt x="25" y="105"/>
                  <a:pt x="25" y="76"/>
                </a:cubicBezTo>
                <a:cubicBezTo>
                  <a:pt x="25" y="48"/>
                  <a:pt x="48" y="24"/>
                  <a:pt x="77" y="24"/>
                </a:cubicBezTo>
                <a:cubicBezTo>
                  <a:pt x="106" y="24"/>
                  <a:pt x="130" y="48"/>
                  <a:pt x="130" y="76"/>
                </a:cubicBezTo>
                <a:cubicBezTo>
                  <a:pt x="130" y="105"/>
                  <a:pt x="106" y="129"/>
                  <a:pt x="77" y="12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641149" y="2795451"/>
            <a:ext cx="1800000" cy="2071787"/>
            <a:chOff x="2641149" y="2795451"/>
            <a:chExt cx="1800000" cy="2071787"/>
          </a:xfrm>
        </p:grpSpPr>
        <p:sp>
          <p:nvSpPr>
            <p:cNvPr id="9" name="Rectangle 8"/>
            <p:cNvSpPr/>
            <p:nvPr/>
          </p:nvSpPr>
          <p:spPr>
            <a:xfrm>
              <a:off x="2641149" y="4036241"/>
              <a:ext cx="1800000" cy="8309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Profitability </a:t>
              </a:r>
            </a:p>
            <a:p>
              <a:pPr algn="ctr"/>
              <a:r>
                <a:rPr lang="en-GB" sz="1600" b="1" dirty="0">
                  <a:solidFill>
                    <a:srgbClr val="F46E22"/>
                  </a:solidFill>
                </a:rPr>
                <a:t>= </a:t>
              </a:r>
            </a:p>
            <a:p>
              <a:pPr algn="ctr"/>
              <a:r>
                <a:rPr lang="en-GB" sz="1600" b="1" dirty="0">
                  <a:solidFill>
                    <a:srgbClr val="F46E22"/>
                  </a:solidFill>
                </a:rPr>
                <a:t>Fit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027470" y="2795451"/>
              <a:ext cx="1027359" cy="10273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4" name="Freeform 21"/>
            <p:cNvSpPr>
              <a:spLocks noEditPoints="1"/>
            </p:cNvSpPr>
            <p:nvPr/>
          </p:nvSpPr>
          <p:spPr bwMode="auto">
            <a:xfrm>
              <a:off x="3400373" y="3032182"/>
              <a:ext cx="281551" cy="553898"/>
            </a:xfrm>
            <a:custGeom>
              <a:avLst/>
              <a:gdLst>
                <a:gd name="T0" fmla="*/ 252 w 277"/>
                <a:gd name="T1" fmla="*/ 261 h 534"/>
                <a:gd name="T2" fmla="*/ 165 w 277"/>
                <a:gd name="T3" fmla="*/ 213 h 534"/>
                <a:gd name="T4" fmla="*/ 165 w 277"/>
                <a:gd name="T5" fmla="*/ 103 h 534"/>
                <a:gd name="T6" fmla="*/ 193 w 277"/>
                <a:gd name="T7" fmla="*/ 148 h 534"/>
                <a:gd name="T8" fmla="*/ 265 w 277"/>
                <a:gd name="T9" fmla="*/ 139 h 534"/>
                <a:gd name="T10" fmla="*/ 231 w 277"/>
                <a:gd name="T11" fmla="*/ 71 h 534"/>
                <a:gd name="T12" fmla="*/ 165 w 277"/>
                <a:gd name="T13" fmla="*/ 40 h 534"/>
                <a:gd name="T14" fmla="*/ 165 w 277"/>
                <a:gd name="T15" fmla="*/ 0 h 534"/>
                <a:gd name="T16" fmla="*/ 115 w 277"/>
                <a:gd name="T17" fmla="*/ 0 h 534"/>
                <a:gd name="T18" fmla="*/ 115 w 277"/>
                <a:gd name="T19" fmla="*/ 40 h 534"/>
                <a:gd name="T20" fmla="*/ 40 w 277"/>
                <a:gd name="T21" fmla="*/ 76 h 534"/>
                <a:gd name="T22" fmla="*/ 11 w 277"/>
                <a:gd name="T23" fmla="*/ 154 h 534"/>
                <a:gd name="T24" fmla="*/ 37 w 277"/>
                <a:gd name="T25" fmla="*/ 232 h 534"/>
                <a:gd name="T26" fmla="*/ 115 w 277"/>
                <a:gd name="T27" fmla="*/ 280 h 534"/>
                <a:gd name="T28" fmla="*/ 115 w 277"/>
                <a:gd name="T29" fmla="*/ 399 h 534"/>
                <a:gd name="T30" fmla="*/ 91 w 277"/>
                <a:gd name="T31" fmla="*/ 375 h 534"/>
                <a:gd name="T32" fmla="*/ 74 w 277"/>
                <a:gd name="T33" fmla="*/ 336 h 534"/>
                <a:gd name="T34" fmla="*/ 0 w 277"/>
                <a:gd name="T35" fmla="*/ 344 h 534"/>
                <a:gd name="T36" fmla="*/ 39 w 277"/>
                <a:gd name="T37" fmla="*/ 430 h 534"/>
                <a:gd name="T38" fmla="*/ 115 w 277"/>
                <a:gd name="T39" fmla="*/ 467 h 534"/>
                <a:gd name="T40" fmla="*/ 115 w 277"/>
                <a:gd name="T41" fmla="*/ 534 h 534"/>
                <a:gd name="T42" fmla="*/ 165 w 277"/>
                <a:gd name="T43" fmla="*/ 534 h 534"/>
                <a:gd name="T44" fmla="*/ 165 w 277"/>
                <a:gd name="T45" fmla="*/ 466 h 534"/>
                <a:gd name="T46" fmla="*/ 246 w 277"/>
                <a:gd name="T47" fmla="*/ 422 h 534"/>
                <a:gd name="T48" fmla="*/ 277 w 277"/>
                <a:gd name="T49" fmla="*/ 336 h 534"/>
                <a:gd name="T50" fmla="*/ 252 w 277"/>
                <a:gd name="T51" fmla="*/ 261 h 534"/>
                <a:gd name="T52" fmla="*/ 115 w 277"/>
                <a:gd name="T53" fmla="*/ 200 h 534"/>
                <a:gd name="T54" fmla="*/ 91 w 277"/>
                <a:gd name="T55" fmla="*/ 179 h 534"/>
                <a:gd name="T56" fmla="*/ 82 w 277"/>
                <a:gd name="T57" fmla="*/ 151 h 534"/>
                <a:gd name="T58" fmla="*/ 92 w 277"/>
                <a:gd name="T59" fmla="*/ 121 h 534"/>
                <a:gd name="T60" fmla="*/ 115 w 277"/>
                <a:gd name="T61" fmla="*/ 102 h 534"/>
                <a:gd name="T62" fmla="*/ 115 w 277"/>
                <a:gd name="T63" fmla="*/ 200 h 534"/>
                <a:gd name="T64" fmla="*/ 194 w 277"/>
                <a:gd name="T65" fmla="*/ 383 h 534"/>
                <a:gd name="T66" fmla="*/ 165 w 277"/>
                <a:gd name="T67" fmla="*/ 403 h 534"/>
                <a:gd name="T68" fmla="*/ 165 w 277"/>
                <a:gd name="T69" fmla="*/ 293 h 534"/>
                <a:gd name="T70" fmla="*/ 196 w 277"/>
                <a:gd name="T71" fmla="*/ 314 h 534"/>
                <a:gd name="T72" fmla="*/ 207 w 277"/>
                <a:gd name="T73" fmla="*/ 346 h 534"/>
                <a:gd name="T74" fmla="*/ 194 w 277"/>
                <a:gd name="T75" fmla="*/ 383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7" h="534">
                  <a:moveTo>
                    <a:pt x="252" y="261"/>
                  </a:moveTo>
                  <a:cubicBezTo>
                    <a:pt x="235" y="242"/>
                    <a:pt x="211" y="226"/>
                    <a:pt x="165" y="213"/>
                  </a:cubicBezTo>
                  <a:cubicBezTo>
                    <a:pt x="165" y="103"/>
                    <a:pt x="165" y="103"/>
                    <a:pt x="165" y="103"/>
                  </a:cubicBezTo>
                  <a:cubicBezTo>
                    <a:pt x="184" y="111"/>
                    <a:pt x="189" y="126"/>
                    <a:pt x="193" y="148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60" y="110"/>
                    <a:pt x="249" y="88"/>
                    <a:pt x="231" y="71"/>
                  </a:cubicBezTo>
                  <a:cubicBezTo>
                    <a:pt x="213" y="54"/>
                    <a:pt x="195" y="44"/>
                    <a:pt x="165" y="4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83" y="43"/>
                    <a:pt x="60" y="55"/>
                    <a:pt x="40" y="76"/>
                  </a:cubicBezTo>
                  <a:cubicBezTo>
                    <a:pt x="21" y="98"/>
                    <a:pt x="11" y="124"/>
                    <a:pt x="11" y="154"/>
                  </a:cubicBezTo>
                  <a:cubicBezTo>
                    <a:pt x="11" y="185"/>
                    <a:pt x="20" y="211"/>
                    <a:pt x="37" y="232"/>
                  </a:cubicBezTo>
                  <a:cubicBezTo>
                    <a:pt x="54" y="254"/>
                    <a:pt x="78" y="270"/>
                    <a:pt x="115" y="280"/>
                  </a:cubicBezTo>
                  <a:cubicBezTo>
                    <a:pt x="115" y="399"/>
                    <a:pt x="115" y="399"/>
                    <a:pt x="115" y="399"/>
                  </a:cubicBezTo>
                  <a:cubicBezTo>
                    <a:pt x="105" y="394"/>
                    <a:pt x="99" y="386"/>
                    <a:pt x="91" y="375"/>
                  </a:cubicBezTo>
                  <a:cubicBezTo>
                    <a:pt x="82" y="364"/>
                    <a:pt x="77" y="351"/>
                    <a:pt x="74" y="336"/>
                  </a:cubicBezTo>
                  <a:cubicBezTo>
                    <a:pt x="0" y="344"/>
                    <a:pt x="0" y="344"/>
                    <a:pt x="0" y="344"/>
                  </a:cubicBezTo>
                  <a:cubicBezTo>
                    <a:pt x="5" y="381"/>
                    <a:pt x="18" y="410"/>
                    <a:pt x="39" y="430"/>
                  </a:cubicBezTo>
                  <a:cubicBezTo>
                    <a:pt x="59" y="451"/>
                    <a:pt x="83" y="463"/>
                    <a:pt x="115" y="467"/>
                  </a:cubicBezTo>
                  <a:cubicBezTo>
                    <a:pt x="115" y="534"/>
                    <a:pt x="115" y="534"/>
                    <a:pt x="115" y="534"/>
                  </a:cubicBezTo>
                  <a:cubicBezTo>
                    <a:pt x="165" y="534"/>
                    <a:pt x="165" y="534"/>
                    <a:pt x="165" y="534"/>
                  </a:cubicBezTo>
                  <a:cubicBezTo>
                    <a:pt x="165" y="466"/>
                    <a:pt x="165" y="466"/>
                    <a:pt x="165" y="466"/>
                  </a:cubicBezTo>
                  <a:cubicBezTo>
                    <a:pt x="202" y="460"/>
                    <a:pt x="225" y="446"/>
                    <a:pt x="246" y="422"/>
                  </a:cubicBezTo>
                  <a:cubicBezTo>
                    <a:pt x="266" y="399"/>
                    <a:pt x="277" y="370"/>
                    <a:pt x="277" y="336"/>
                  </a:cubicBezTo>
                  <a:cubicBezTo>
                    <a:pt x="277" y="306"/>
                    <a:pt x="268" y="281"/>
                    <a:pt x="252" y="261"/>
                  </a:cubicBezTo>
                  <a:close/>
                  <a:moveTo>
                    <a:pt x="115" y="200"/>
                  </a:moveTo>
                  <a:cubicBezTo>
                    <a:pt x="103" y="194"/>
                    <a:pt x="97" y="188"/>
                    <a:pt x="91" y="179"/>
                  </a:cubicBezTo>
                  <a:cubicBezTo>
                    <a:pt x="85" y="170"/>
                    <a:pt x="82" y="161"/>
                    <a:pt x="82" y="151"/>
                  </a:cubicBezTo>
                  <a:cubicBezTo>
                    <a:pt x="82" y="140"/>
                    <a:pt x="85" y="130"/>
                    <a:pt x="92" y="121"/>
                  </a:cubicBezTo>
                  <a:cubicBezTo>
                    <a:pt x="98" y="112"/>
                    <a:pt x="104" y="106"/>
                    <a:pt x="115" y="102"/>
                  </a:cubicBezTo>
                  <a:lnTo>
                    <a:pt x="115" y="200"/>
                  </a:lnTo>
                  <a:close/>
                  <a:moveTo>
                    <a:pt x="194" y="383"/>
                  </a:moveTo>
                  <a:cubicBezTo>
                    <a:pt x="185" y="394"/>
                    <a:pt x="180" y="400"/>
                    <a:pt x="165" y="403"/>
                  </a:cubicBezTo>
                  <a:cubicBezTo>
                    <a:pt x="165" y="293"/>
                    <a:pt x="165" y="293"/>
                    <a:pt x="165" y="293"/>
                  </a:cubicBezTo>
                  <a:cubicBezTo>
                    <a:pt x="182" y="297"/>
                    <a:pt x="189" y="305"/>
                    <a:pt x="196" y="314"/>
                  </a:cubicBezTo>
                  <a:cubicBezTo>
                    <a:pt x="203" y="323"/>
                    <a:pt x="207" y="334"/>
                    <a:pt x="207" y="346"/>
                  </a:cubicBezTo>
                  <a:cubicBezTo>
                    <a:pt x="207" y="361"/>
                    <a:pt x="203" y="373"/>
                    <a:pt x="194" y="383"/>
                  </a:cubicBez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8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a CU to do?</a:t>
            </a:r>
          </a:p>
        </p:txBody>
      </p:sp>
      <p:pic>
        <p:nvPicPr>
          <p:cNvPr id="4098" name="Picture 2" descr="Slikovni rezult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41" y="3085162"/>
            <a:ext cx="5715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74277" y="1625338"/>
            <a:ext cx="4521723" cy="545420"/>
            <a:chOff x="1586976" y="1955538"/>
            <a:chExt cx="4521723" cy="584200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Differentiate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4277" y="2204482"/>
            <a:ext cx="4480073" cy="545420"/>
            <a:chOff x="1586976" y="1955538"/>
            <a:chExt cx="4521723" cy="584200"/>
          </a:xfrm>
          <a:noFill/>
        </p:grpSpPr>
        <p:sp>
          <p:nvSpPr>
            <p:cNvPr id="10" name="Rectangle 9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sz="3200" dirty="0"/>
                <a:t>R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>
                <a:lnSpc>
                  <a:spcPts val="3300"/>
                </a:lnSpc>
              </a:pPr>
              <a:r>
                <a:rPr lang="en-GB" sz="3200" spc="20" dirty="0">
                  <a:solidFill>
                    <a:schemeClr val="tx1"/>
                  </a:solidFill>
                </a:rPr>
                <a:t>Repeat and Reinforce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4277" y="2783626"/>
            <a:ext cx="4521723" cy="545420"/>
            <a:chOff x="1586976" y="1955538"/>
            <a:chExt cx="4521723" cy="584200"/>
          </a:xfrm>
          <a:noFill/>
        </p:grpSpPr>
        <p:sp>
          <p:nvSpPr>
            <p:cNvPr id="13" name="Rectangle 12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Excite &amp; Educate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74277" y="3362770"/>
            <a:ext cx="4521723" cy="545420"/>
            <a:chOff x="1586976" y="1955538"/>
            <a:chExt cx="4521723" cy="584200"/>
          </a:xfrm>
          <a:noFill/>
        </p:grpSpPr>
        <p:sp>
          <p:nvSpPr>
            <p:cNvPr id="16" name="Rectangle 15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Automate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74277" y="3941913"/>
            <a:ext cx="4521723" cy="545420"/>
            <a:chOff x="1586976" y="1955538"/>
            <a:chExt cx="4521723" cy="584200"/>
          </a:xfrm>
          <a:noFill/>
        </p:grpSpPr>
        <p:sp>
          <p:nvSpPr>
            <p:cNvPr id="19" name="Rectangle 18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Motivate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 and Reinforce </a:t>
            </a:r>
          </a:p>
        </p:txBody>
      </p:sp>
      <p:sp>
        <p:nvSpPr>
          <p:cNvPr id="14" name="Freeform: Shape 13"/>
          <p:cNvSpPr/>
          <p:nvPr/>
        </p:nvSpPr>
        <p:spPr>
          <a:xfrm>
            <a:off x="4237034" y="2201356"/>
            <a:ext cx="546100" cy="501390"/>
          </a:xfrm>
          <a:custGeom>
            <a:avLst/>
            <a:gdLst>
              <a:gd name="connsiteX0" fmla="*/ 1968500 w 2171700"/>
              <a:gd name="connsiteY0" fmla="*/ 1219200 h 1993900"/>
              <a:gd name="connsiteX1" fmla="*/ 1955800 w 2171700"/>
              <a:gd name="connsiteY1" fmla="*/ 1574800 h 1993900"/>
              <a:gd name="connsiteX2" fmla="*/ 1117600 w 2171700"/>
              <a:gd name="connsiteY2" fmla="*/ 1955800 h 1993900"/>
              <a:gd name="connsiteX3" fmla="*/ 1079500 w 2171700"/>
              <a:gd name="connsiteY3" fmla="*/ 1244600 h 1993900"/>
              <a:gd name="connsiteX4" fmla="*/ 1244600 w 2171700"/>
              <a:gd name="connsiteY4" fmla="*/ 1587500 h 1993900"/>
              <a:gd name="connsiteX5" fmla="*/ 177800 w 2171700"/>
              <a:gd name="connsiteY5" fmla="*/ 1219200 h 1993900"/>
              <a:gd name="connsiteX6" fmla="*/ 952500 w 2171700"/>
              <a:gd name="connsiteY6" fmla="*/ 1549400 h 1993900"/>
              <a:gd name="connsiteX7" fmla="*/ 1041400 w 2171700"/>
              <a:gd name="connsiteY7" fmla="*/ 1257300 h 1993900"/>
              <a:gd name="connsiteX8" fmla="*/ 1054100 w 2171700"/>
              <a:gd name="connsiteY8" fmla="*/ 1993900 h 1993900"/>
              <a:gd name="connsiteX9" fmla="*/ 228600 w 2171700"/>
              <a:gd name="connsiteY9" fmla="*/ 1625600 h 1993900"/>
              <a:gd name="connsiteX10" fmla="*/ 1930400 w 2171700"/>
              <a:gd name="connsiteY10" fmla="*/ 736600 h 1993900"/>
              <a:gd name="connsiteX11" fmla="*/ 2070100 w 2171700"/>
              <a:gd name="connsiteY11" fmla="*/ 1092200 h 1993900"/>
              <a:gd name="connsiteX12" fmla="*/ 1295400 w 2171700"/>
              <a:gd name="connsiteY12" fmla="*/ 1498600 h 1993900"/>
              <a:gd name="connsiteX13" fmla="*/ 1104900 w 2171700"/>
              <a:gd name="connsiteY13" fmla="*/ 1117600 h 1993900"/>
              <a:gd name="connsiteX14" fmla="*/ 1079500 w 2171700"/>
              <a:gd name="connsiteY14" fmla="*/ 1066800 h 1993900"/>
              <a:gd name="connsiteX15" fmla="*/ 241300 w 2171700"/>
              <a:gd name="connsiteY15" fmla="*/ 736600 h 1993900"/>
              <a:gd name="connsiteX16" fmla="*/ 1104900 w 2171700"/>
              <a:gd name="connsiteY16" fmla="*/ 1117600 h 1993900"/>
              <a:gd name="connsiteX17" fmla="*/ 927100 w 2171700"/>
              <a:gd name="connsiteY17" fmla="*/ 1498600 h 1993900"/>
              <a:gd name="connsiteX18" fmla="*/ 127000 w 2171700"/>
              <a:gd name="connsiteY18" fmla="*/ 1117600 h 1993900"/>
              <a:gd name="connsiteX19" fmla="*/ 1358900 w 2171700"/>
              <a:gd name="connsiteY19" fmla="*/ 0 h 1993900"/>
              <a:gd name="connsiteX20" fmla="*/ 2171700 w 2171700"/>
              <a:gd name="connsiteY20" fmla="*/ 406400 h 1993900"/>
              <a:gd name="connsiteX21" fmla="*/ 1917700 w 2171700"/>
              <a:gd name="connsiteY21" fmla="*/ 673100 h 1993900"/>
              <a:gd name="connsiteX22" fmla="*/ 1104900 w 2171700"/>
              <a:gd name="connsiteY22" fmla="*/ 279400 h 1993900"/>
              <a:gd name="connsiteX23" fmla="*/ 838200 w 2171700"/>
              <a:gd name="connsiteY23" fmla="*/ 0 h 1993900"/>
              <a:gd name="connsiteX24" fmla="*/ 1066800 w 2171700"/>
              <a:gd name="connsiteY24" fmla="*/ 304800 h 1993900"/>
              <a:gd name="connsiteX25" fmla="*/ 266700 w 2171700"/>
              <a:gd name="connsiteY25" fmla="*/ 711200 h 1993900"/>
              <a:gd name="connsiteX26" fmla="*/ 0 w 2171700"/>
              <a:gd name="connsiteY26" fmla="*/ 4191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171700" h="1993900">
                <a:moveTo>
                  <a:pt x="1968500" y="1219200"/>
                </a:moveTo>
                <a:lnTo>
                  <a:pt x="1955800" y="1574800"/>
                </a:lnTo>
                <a:lnTo>
                  <a:pt x="1117600" y="1955800"/>
                </a:lnTo>
                <a:lnTo>
                  <a:pt x="1079500" y="1244600"/>
                </a:lnTo>
                <a:lnTo>
                  <a:pt x="1244600" y="1587500"/>
                </a:lnTo>
                <a:close/>
                <a:moveTo>
                  <a:pt x="177800" y="1219200"/>
                </a:moveTo>
                <a:lnTo>
                  <a:pt x="952500" y="1549400"/>
                </a:lnTo>
                <a:lnTo>
                  <a:pt x="1041400" y="1257300"/>
                </a:lnTo>
                <a:lnTo>
                  <a:pt x="1054100" y="1993900"/>
                </a:lnTo>
                <a:lnTo>
                  <a:pt x="228600" y="1625600"/>
                </a:lnTo>
                <a:close/>
                <a:moveTo>
                  <a:pt x="1930400" y="736600"/>
                </a:moveTo>
                <a:lnTo>
                  <a:pt x="2070100" y="1092200"/>
                </a:lnTo>
                <a:lnTo>
                  <a:pt x="1295400" y="1498600"/>
                </a:lnTo>
                <a:lnTo>
                  <a:pt x="1104900" y="1117600"/>
                </a:lnTo>
                <a:lnTo>
                  <a:pt x="1079500" y="1066800"/>
                </a:lnTo>
                <a:close/>
                <a:moveTo>
                  <a:pt x="241300" y="736600"/>
                </a:moveTo>
                <a:lnTo>
                  <a:pt x="1104900" y="1117600"/>
                </a:lnTo>
                <a:lnTo>
                  <a:pt x="927100" y="1498600"/>
                </a:lnTo>
                <a:lnTo>
                  <a:pt x="127000" y="1117600"/>
                </a:lnTo>
                <a:close/>
                <a:moveTo>
                  <a:pt x="1358900" y="0"/>
                </a:moveTo>
                <a:lnTo>
                  <a:pt x="2171700" y="406400"/>
                </a:lnTo>
                <a:lnTo>
                  <a:pt x="1917700" y="673100"/>
                </a:lnTo>
                <a:lnTo>
                  <a:pt x="1104900" y="279400"/>
                </a:lnTo>
                <a:close/>
                <a:moveTo>
                  <a:pt x="838200" y="0"/>
                </a:moveTo>
                <a:lnTo>
                  <a:pt x="1066800" y="304800"/>
                </a:lnTo>
                <a:lnTo>
                  <a:pt x="266700" y="711200"/>
                </a:lnTo>
                <a:lnTo>
                  <a:pt x="0" y="419100"/>
                </a:lnTo>
                <a:close/>
              </a:path>
            </a:pathLst>
          </a:custGeom>
          <a:solidFill>
            <a:srgbClr val="F46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956849" y="1908969"/>
            <a:ext cx="1505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Repeat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6849" y="2455148"/>
            <a:ext cx="24975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Create a unique and personalized member experience.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00971" y="268562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content</a:t>
            </a:r>
          </a:p>
        </p:txBody>
      </p:sp>
      <p:sp>
        <p:nvSpPr>
          <p:cNvPr id="21" name="Freeform 6"/>
          <p:cNvSpPr>
            <a:spLocks noEditPoints="1"/>
          </p:cNvSpPr>
          <p:nvPr/>
        </p:nvSpPr>
        <p:spPr bwMode="auto">
          <a:xfrm>
            <a:off x="4221159" y="3241042"/>
            <a:ext cx="577850" cy="581025"/>
          </a:xfrm>
          <a:custGeom>
            <a:avLst/>
            <a:gdLst>
              <a:gd name="T0" fmla="*/ 186 w 199"/>
              <a:gd name="T1" fmla="*/ 80 h 200"/>
              <a:gd name="T2" fmla="*/ 170 w 199"/>
              <a:gd name="T3" fmla="*/ 80 h 200"/>
              <a:gd name="T4" fmla="*/ 163 w 199"/>
              <a:gd name="T5" fmla="*/ 64 h 200"/>
              <a:gd name="T6" fmla="*/ 175 w 199"/>
              <a:gd name="T7" fmla="*/ 52 h 200"/>
              <a:gd name="T8" fmla="*/ 175 w 199"/>
              <a:gd name="T9" fmla="*/ 33 h 200"/>
              <a:gd name="T10" fmla="*/ 165 w 199"/>
              <a:gd name="T11" fmla="*/ 24 h 200"/>
              <a:gd name="T12" fmla="*/ 146 w 199"/>
              <a:gd name="T13" fmla="*/ 24 h 200"/>
              <a:gd name="T14" fmla="*/ 135 w 199"/>
              <a:gd name="T15" fmla="*/ 36 h 200"/>
              <a:gd name="T16" fmla="*/ 120 w 199"/>
              <a:gd name="T17" fmla="*/ 30 h 200"/>
              <a:gd name="T18" fmla="*/ 120 w 199"/>
              <a:gd name="T19" fmla="*/ 13 h 200"/>
              <a:gd name="T20" fmla="*/ 106 w 199"/>
              <a:gd name="T21" fmla="*/ 0 h 200"/>
              <a:gd name="T22" fmla="*/ 93 w 199"/>
              <a:gd name="T23" fmla="*/ 0 h 200"/>
              <a:gd name="T24" fmla="*/ 80 w 199"/>
              <a:gd name="T25" fmla="*/ 13 h 200"/>
              <a:gd name="T26" fmla="*/ 80 w 199"/>
              <a:gd name="T27" fmla="*/ 30 h 200"/>
              <a:gd name="T28" fmla="*/ 64 w 199"/>
              <a:gd name="T29" fmla="*/ 36 h 200"/>
              <a:gd name="T30" fmla="*/ 52 w 199"/>
              <a:gd name="T31" fmla="*/ 24 h 200"/>
              <a:gd name="T32" fmla="*/ 33 w 199"/>
              <a:gd name="T33" fmla="*/ 24 h 200"/>
              <a:gd name="T34" fmla="*/ 24 w 199"/>
              <a:gd name="T35" fmla="*/ 33 h 200"/>
              <a:gd name="T36" fmla="*/ 24 w 199"/>
              <a:gd name="T37" fmla="*/ 52 h 200"/>
              <a:gd name="T38" fmla="*/ 36 w 199"/>
              <a:gd name="T39" fmla="*/ 64 h 200"/>
              <a:gd name="T40" fmla="*/ 29 w 199"/>
              <a:gd name="T41" fmla="*/ 80 h 200"/>
              <a:gd name="T42" fmla="*/ 13 w 199"/>
              <a:gd name="T43" fmla="*/ 80 h 200"/>
              <a:gd name="T44" fmla="*/ 0 w 199"/>
              <a:gd name="T45" fmla="*/ 93 h 200"/>
              <a:gd name="T46" fmla="*/ 0 w 199"/>
              <a:gd name="T47" fmla="*/ 107 h 200"/>
              <a:gd name="T48" fmla="*/ 13 w 199"/>
              <a:gd name="T49" fmla="*/ 120 h 200"/>
              <a:gd name="T50" fmla="*/ 29 w 199"/>
              <a:gd name="T51" fmla="*/ 120 h 200"/>
              <a:gd name="T52" fmla="*/ 35 w 199"/>
              <a:gd name="T53" fmla="*/ 135 h 200"/>
              <a:gd name="T54" fmla="*/ 24 w 199"/>
              <a:gd name="T55" fmla="*/ 147 h 200"/>
              <a:gd name="T56" fmla="*/ 24 w 199"/>
              <a:gd name="T57" fmla="*/ 166 h 200"/>
              <a:gd name="T58" fmla="*/ 33 w 199"/>
              <a:gd name="T59" fmla="*/ 175 h 200"/>
              <a:gd name="T60" fmla="*/ 52 w 199"/>
              <a:gd name="T61" fmla="*/ 175 h 200"/>
              <a:gd name="T62" fmla="*/ 63 w 199"/>
              <a:gd name="T63" fmla="*/ 163 h 200"/>
              <a:gd name="T64" fmla="*/ 80 w 199"/>
              <a:gd name="T65" fmla="*/ 170 h 200"/>
              <a:gd name="T66" fmla="*/ 80 w 199"/>
              <a:gd name="T67" fmla="*/ 186 h 200"/>
              <a:gd name="T68" fmla="*/ 93 w 199"/>
              <a:gd name="T69" fmla="*/ 200 h 200"/>
              <a:gd name="T70" fmla="*/ 106 w 199"/>
              <a:gd name="T71" fmla="*/ 200 h 200"/>
              <a:gd name="T72" fmla="*/ 120 w 199"/>
              <a:gd name="T73" fmla="*/ 186 h 200"/>
              <a:gd name="T74" fmla="*/ 120 w 199"/>
              <a:gd name="T75" fmla="*/ 170 h 200"/>
              <a:gd name="T76" fmla="*/ 135 w 199"/>
              <a:gd name="T77" fmla="*/ 164 h 200"/>
              <a:gd name="T78" fmla="*/ 146 w 199"/>
              <a:gd name="T79" fmla="*/ 175 h 200"/>
              <a:gd name="T80" fmla="*/ 165 w 199"/>
              <a:gd name="T81" fmla="*/ 175 h 200"/>
              <a:gd name="T82" fmla="*/ 175 w 199"/>
              <a:gd name="T83" fmla="*/ 166 h 200"/>
              <a:gd name="T84" fmla="*/ 175 w 199"/>
              <a:gd name="T85" fmla="*/ 147 h 200"/>
              <a:gd name="T86" fmla="*/ 163 w 199"/>
              <a:gd name="T87" fmla="*/ 135 h 200"/>
              <a:gd name="T88" fmla="*/ 170 w 199"/>
              <a:gd name="T89" fmla="*/ 120 h 200"/>
              <a:gd name="T90" fmla="*/ 186 w 199"/>
              <a:gd name="T91" fmla="*/ 120 h 200"/>
              <a:gd name="T92" fmla="*/ 199 w 199"/>
              <a:gd name="T93" fmla="*/ 107 h 200"/>
              <a:gd name="T94" fmla="*/ 199 w 199"/>
              <a:gd name="T95" fmla="*/ 93 h 200"/>
              <a:gd name="T96" fmla="*/ 186 w 199"/>
              <a:gd name="T97" fmla="*/ 80 h 200"/>
              <a:gd name="T98" fmla="*/ 100 w 199"/>
              <a:gd name="T99" fmla="*/ 140 h 200"/>
              <a:gd name="T100" fmla="*/ 60 w 199"/>
              <a:gd name="T101" fmla="*/ 100 h 200"/>
              <a:gd name="T102" fmla="*/ 100 w 199"/>
              <a:gd name="T103" fmla="*/ 60 h 200"/>
              <a:gd name="T104" fmla="*/ 139 w 199"/>
              <a:gd name="T105" fmla="*/ 100 h 200"/>
              <a:gd name="T106" fmla="*/ 100 w 199"/>
              <a:gd name="T107" fmla="*/ 140 h 200"/>
              <a:gd name="T108" fmla="*/ 100 w 199"/>
              <a:gd name="T109" fmla="*/ 80 h 200"/>
              <a:gd name="T110" fmla="*/ 80 w 199"/>
              <a:gd name="T111" fmla="*/ 100 h 200"/>
              <a:gd name="T112" fmla="*/ 100 w 199"/>
              <a:gd name="T113" fmla="*/ 120 h 200"/>
              <a:gd name="T114" fmla="*/ 120 w 199"/>
              <a:gd name="T115" fmla="*/ 100 h 200"/>
              <a:gd name="T116" fmla="*/ 100 w 199"/>
              <a:gd name="T117" fmla="*/ 8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9" h="200">
                <a:moveTo>
                  <a:pt x="186" y="80"/>
                </a:moveTo>
                <a:cubicBezTo>
                  <a:pt x="170" y="80"/>
                  <a:pt x="170" y="80"/>
                  <a:pt x="170" y="80"/>
                </a:cubicBezTo>
                <a:cubicBezTo>
                  <a:pt x="168" y="74"/>
                  <a:pt x="166" y="69"/>
                  <a:pt x="163" y="64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80" y="47"/>
                  <a:pt x="180" y="38"/>
                  <a:pt x="175" y="3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0" y="19"/>
                  <a:pt x="152" y="19"/>
                  <a:pt x="146" y="24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0" y="33"/>
                  <a:pt x="125" y="31"/>
                  <a:pt x="120" y="30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20" y="6"/>
                  <a:pt x="114" y="0"/>
                  <a:pt x="106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6" y="0"/>
                  <a:pt x="80" y="6"/>
                  <a:pt x="80" y="13"/>
                </a:cubicBezTo>
                <a:cubicBezTo>
                  <a:pt x="80" y="30"/>
                  <a:pt x="80" y="30"/>
                  <a:pt x="80" y="30"/>
                </a:cubicBezTo>
                <a:cubicBezTo>
                  <a:pt x="74" y="31"/>
                  <a:pt x="69" y="33"/>
                  <a:pt x="64" y="36"/>
                </a:cubicBezTo>
                <a:cubicBezTo>
                  <a:pt x="52" y="24"/>
                  <a:pt x="52" y="24"/>
                  <a:pt x="52" y="24"/>
                </a:cubicBezTo>
                <a:cubicBezTo>
                  <a:pt x="47" y="19"/>
                  <a:pt x="38" y="19"/>
                  <a:pt x="33" y="24"/>
                </a:cubicBezTo>
                <a:cubicBezTo>
                  <a:pt x="24" y="33"/>
                  <a:pt x="24" y="33"/>
                  <a:pt x="24" y="33"/>
                </a:cubicBezTo>
                <a:cubicBezTo>
                  <a:pt x="18" y="38"/>
                  <a:pt x="18" y="47"/>
                  <a:pt x="24" y="52"/>
                </a:cubicBezTo>
                <a:cubicBezTo>
                  <a:pt x="36" y="64"/>
                  <a:pt x="36" y="64"/>
                  <a:pt x="36" y="64"/>
                </a:cubicBezTo>
                <a:cubicBezTo>
                  <a:pt x="33" y="69"/>
                  <a:pt x="31" y="74"/>
                  <a:pt x="29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6" y="80"/>
                  <a:pt x="0" y="86"/>
                  <a:pt x="0" y="93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31" y="125"/>
                  <a:pt x="33" y="130"/>
                  <a:pt x="35" y="135"/>
                </a:cubicBezTo>
                <a:cubicBezTo>
                  <a:pt x="24" y="147"/>
                  <a:pt x="24" y="147"/>
                  <a:pt x="24" y="147"/>
                </a:cubicBezTo>
                <a:cubicBezTo>
                  <a:pt x="18" y="152"/>
                  <a:pt x="18" y="160"/>
                  <a:pt x="24" y="166"/>
                </a:cubicBezTo>
                <a:cubicBezTo>
                  <a:pt x="33" y="175"/>
                  <a:pt x="33" y="175"/>
                  <a:pt x="33" y="175"/>
                </a:cubicBezTo>
                <a:cubicBezTo>
                  <a:pt x="38" y="180"/>
                  <a:pt x="47" y="180"/>
                  <a:pt x="52" y="175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9" y="166"/>
                  <a:pt x="74" y="169"/>
                  <a:pt x="80" y="170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0" y="194"/>
                  <a:pt x="86" y="200"/>
                  <a:pt x="93" y="200"/>
                </a:cubicBezTo>
                <a:cubicBezTo>
                  <a:pt x="106" y="200"/>
                  <a:pt x="106" y="200"/>
                  <a:pt x="106" y="200"/>
                </a:cubicBezTo>
                <a:cubicBezTo>
                  <a:pt x="114" y="200"/>
                  <a:pt x="120" y="194"/>
                  <a:pt x="120" y="186"/>
                </a:cubicBezTo>
                <a:cubicBezTo>
                  <a:pt x="120" y="170"/>
                  <a:pt x="120" y="170"/>
                  <a:pt x="120" y="170"/>
                </a:cubicBezTo>
                <a:cubicBezTo>
                  <a:pt x="125" y="169"/>
                  <a:pt x="130" y="166"/>
                  <a:pt x="135" y="164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2" y="180"/>
                  <a:pt x="160" y="180"/>
                  <a:pt x="165" y="175"/>
                </a:cubicBezTo>
                <a:cubicBezTo>
                  <a:pt x="175" y="166"/>
                  <a:pt x="175" y="166"/>
                  <a:pt x="175" y="166"/>
                </a:cubicBezTo>
                <a:cubicBezTo>
                  <a:pt x="180" y="160"/>
                  <a:pt x="180" y="152"/>
                  <a:pt x="175" y="147"/>
                </a:cubicBezTo>
                <a:cubicBezTo>
                  <a:pt x="163" y="135"/>
                  <a:pt x="163" y="135"/>
                  <a:pt x="163" y="135"/>
                </a:cubicBezTo>
                <a:cubicBezTo>
                  <a:pt x="166" y="131"/>
                  <a:pt x="168" y="125"/>
                  <a:pt x="170" y="120"/>
                </a:cubicBezTo>
                <a:cubicBezTo>
                  <a:pt x="186" y="120"/>
                  <a:pt x="186" y="120"/>
                  <a:pt x="186" y="120"/>
                </a:cubicBezTo>
                <a:cubicBezTo>
                  <a:pt x="193" y="120"/>
                  <a:pt x="199" y="114"/>
                  <a:pt x="199" y="107"/>
                </a:cubicBezTo>
                <a:cubicBezTo>
                  <a:pt x="199" y="93"/>
                  <a:pt x="199" y="93"/>
                  <a:pt x="199" y="93"/>
                </a:cubicBezTo>
                <a:cubicBezTo>
                  <a:pt x="199" y="86"/>
                  <a:pt x="193" y="80"/>
                  <a:pt x="186" y="80"/>
                </a:cubicBezTo>
                <a:close/>
                <a:moveTo>
                  <a:pt x="100" y="140"/>
                </a:moveTo>
                <a:cubicBezTo>
                  <a:pt x="78" y="140"/>
                  <a:pt x="60" y="122"/>
                  <a:pt x="60" y="100"/>
                </a:cubicBezTo>
                <a:cubicBezTo>
                  <a:pt x="60" y="78"/>
                  <a:pt x="78" y="60"/>
                  <a:pt x="100" y="60"/>
                </a:cubicBezTo>
                <a:cubicBezTo>
                  <a:pt x="122" y="60"/>
                  <a:pt x="139" y="78"/>
                  <a:pt x="139" y="100"/>
                </a:cubicBezTo>
                <a:cubicBezTo>
                  <a:pt x="139" y="122"/>
                  <a:pt x="122" y="140"/>
                  <a:pt x="100" y="140"/>
                </a:cubicBezTo>
                <a:close/>
                <a:moveTo>
                  <a:pt x="100" y="80"/>
                </a:moveTo>
                <a:cubicBezTo>
                  <a:pt x="89" y="80"/>
                  <a:pt x="80" y="89"/>
                  <a:pt x="80" y="100"/>
                </a:cubicBezTo>
                <a:cubicBezTo>
                  <a:pt x="80" y="111"/>
                  <a:pt x="89" y="120"/>
                  <a:pt x="100" y="120"/>
                </a:cubicBezTo>
                <a:cubicBezTo>
                  <a:pt x="111" y="120"/>
                  <a:pt x="120" y="111"/>
                  <a:pt x="120" y="100"/>
                </a:cubicBezTo>
                <a:cubicBezTo>
                  <a:pt x="120" y="89"/>
                  <a:pt x="111" y="80"/>
                  <a:pt x="100" y="80"/>
                </a:cubicBezTo>
                <a:close/>
              </a:path>
            </a:pathLst>
          </a:custGeom>
          <a:solidFill>
            <a:srgbClr val="F46E2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988146" y="3804949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triggers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92272" y="1908969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Reinforce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92272" y="2455148"/>
            <a:ext cx="2777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Use social media to digitally Reinforce decisions.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906" y="2131311"/>
            <a:ext cx="1726044" cy="6443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665" y="3023760"/>
            <a:ext cx="1736285" cy="775127"/>
          </a:xfrm>
          <a:prstGeom prst="rect">
            <a:avLst/>
          </a:prstGeom>
        </p:spPr>
      </p:pic>
      <p:cxnSp>
        <p:nvCxnSpPr>
          <p:cNvPr id="29" name="Connector: Elbow 28"/>
          <p:cNvCxnSpPr>
            <a:cxnSpLocks/>
            <a:stCxn id="27" idx="2"/>
            <a:endCxn id="30" idx="0"/>
          </p:cNvCxnSpPr>
          <p:nvPr/>
        </p:nvCxnSpPr>
        <p:spPr>
          <a:xfrm rot="5400000">
            <a:off x="8760874" y="3851813"/>
            <a:ext cx="1537860" cy="1432008"/>
          </a:xfrm>
          <a:prstGeom prst="bentConnector3">
            <a:avLst/>
          </a:prstGeom>
          <a:ln w="38100">
            <a:solidFill>
              <a:schemeClr val="bg1">
                <a:lumMod val="8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6985000" y="5336747"/>
            <a:ext cx="3657600" cy="657653"/>
            <a:chOff x="6985000" y="5336747"/>
            <a:chExt cx="3657600" cy="657653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6985000" y="5336747"/>
              <a:ext cx="3657600" cy="6576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254986" y="5478784"/>
              <a:ext cx="3117629" cy="373579"/>
              <a:chOff x="7225839" y="5478784"/>
              <a:chExt cx="3117629" cy="373579"/>
            </a:xfrm>
          </p:grpSpPr>
          <p:sp>
            <p:nvSpPr>
              <p:cNvPr id="31" name="Star: 5 Points 30"/>
              <p:cNvSpPr/>
              <p:nvPr/>
            </p:nvSpPr>
            <p:spPr>
              <a:xfrm>
                <a:off x="7225839" y="5478784"/>
                <a:ext cx="373579" cy="373579"/>
              </a:xfrm>
              <a:prstGeom prst="star5">
                <a:avLst>
                  <a:gd name="adj" fmla="val 29670"/>
                  <a:gd name="hf" fmla="val 105146"/>
                  <a:gd name="vf" fmla="val 110557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Star: 5 Points 31"/>
              <p:cNvSpPr/>
              <p:nvPr/>
            </p:nvSpPr>
            <p:spPr>
              <a:xfrm>
                <a:off x="7774649" y="5478784"/>
                <a:ext cx="373579" cy="373579"/>
              </a:xfrm>
              <a:prstGeom prst="star5">
                <a:avLst>
                  <a:gd name="adj" fmla="val 29670"/>
                  <a:gd name="hf" fmla="val 105146"/>
                  <a:gd name="vf" fmla="val 110557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Star: 5 Points 32"/>
              <p:cNvSpPr/>
              <p:nvPr/>
            </p:nvSpPr>
            <p:spPr>
              <a:xfrm>
                <a:off x="8323459" y="5478784"/>
                <a:ext cx="373579" cy="373579"/>
              </a:xfrm>
              <a:prstGeom prst="star5">
                <a:avLst>
                  <a:gd name="adj" fmla="val 29670"/>
                  <a:gd name="hf" fmla="val 105146"/>
                  <a:gd name="vf" fmla="val 110557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Star: 5 Points 33"/>
              <p:cNvSpPr/>
              <p:nvPr/>
            </p:nvSpPr>
            <p:spPr>
              <a:xfrm>
                <a:off x="9969889" y="5478784"/>
                <a:ext cx="373579" cy="373579"/>
              </a:xfrm>
              <a:prstGeom prst="star5">
                <a:avLst>
                  <a:gd name="adj" fmla="val 29670"/>
                  <a:gd name="hf" fmla="val 105146"/>
                  <a:gd name="vf" fmla="val 110557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Star: 5 Points 34"/>
              <p:cNvSpPr/>
              <p:nvPr/>
            </p:nvSpPr>
            <p:spPr>
              <a:xfrm>
                <a:off x="8872269" y="5478784"/>
                <a:ext cx="373579" cy="373579"/>
              </a:xfrm>
              <a:prstGeom prst="star5">
                <a:avLst>
                  <a:gd name="adj" fmla="val 29670"/>
                  <a:gd name="hf" fmla="val 105146"/>
                  <a:gd name="vf" fmla="val 110557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Star: 5 Points 35"/>
              <p:cNvSpPr/>
              <p:nvPr/>
            </p:nvSpPr>
            <p:spPr>
              <a:xfrm>
                <a:off x="9421079" y="5478784"/>
                <a:ext cx="373579" cy="373579"/>
              </a:xfrm>
              <a:prstGeom prst="star5">
                <a:avLst>
                  <a:gd name="adj" fmla="val 29670"/>
                  <a:gd name="hf" fmla="val 105146"/>
                  <a:gd name="vf" fmla="val 110557"/>
                </a:avLst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885210" y="4360363"/>
            <a:ext cx="1249748" cy="643779"/>
            <a:chOff x="1562032" y="5267140"/>
            <a:chExt cx="1546928" cy="796864"/>
          </a:xfrm>
        </p:grpSpPr>
        <p:sp>
          <p:nvSpPr>
            <p:cNvPr id="40" name="Arrow: Chevron 39"/>
            <p:cNvSpPr/>
            <p:nvPr/>
          </p:nvSpPr>
          <p:spPr>
            <a:xfrm>
              <a:off x="1562032" y="5478784"/>
              <a:ext cx="784156" cy="373579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40"/>
            <p:cNvSpPr/>
            <p:nvPr/>
          </p:nvSpPr>
          <p:spPr>
            <a:xfrm flipH="1">
              <a:off x="2324804" y="5478783"/>
              <a:ext cx="784156" cy="373579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937064" y="5267140"/>
              <a:ext cx="796864" cy="796864"/>
              <a:chOff x="2205624" y="5267140"/>
              <a:chExt cx="796864" cy="796864"/>
            </a:xfrm>
          </p:grpSpPr>
          <p:sp>
            <p:nvSpPr>
              <p:cNvPr id="42" name="Star: 12 Points 41"/>
              <p:cNvSpPr/>
              <p:nvPr/>
            </p:nvSpPr>
            <p:spPr>
              <a:xfrm>
                <a:off x="2205624" y="5267140"/>
                <a:ext cx="796864" cy="796864"/>
              </a:xfrm>
              <a:prstGeom prst="star12">
                <a:avLst>
                  <a:gd name="adj" fmla="val 4515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b="1" dirty="0"/>
                  <a:t>1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331937" y="5393453"/>
                <a:ext cx="544239" cy="544239"/>
              </a:xfrm>
              <a:prstGeom prst="ellipse">
                <a:avLst/>
              </a:prstGeom>
              <a:solidFill>
                <a:srgbClr val="F46E22"/>
              </a:solidFill>
              <a:ln>
                <a:noFill/>
              </a:ln>
              <a:effectLst>
                <a:outerShdw blurRad="127000" sx="102000" sy="102000" algn="ctr" rotWithShape="0">
                  <a:srgbClr val="E3370F">
                    <a:alpha val="8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/>
                  <a:t>1</a:t>
                </a:r>
              </a:p>
            </p:txBody>
          </p:sp>
        </p:grpSp>
      </p:grpSp>
      <p:sp>
        <p:nvSpPr>
          <p:cNvPr id="46" name="Rectangle 45"/>
          <p:cNvSpPr/>
          <p:nvPr/>
        </p:nvSpPr>
        <p:spPr>
          <a:xfrm>
            <a:off x="3975322" y="5012425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75000"/>
                  </a:schemeClr>
                </a:solidFill>
              </a:rPr>
              <a:t>rewards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2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b="17547"/>
          <a:stretch/>
        </p:blipFill>
        <p:spPr>
          <a:xfrm>
            <a:off x="0" y="0"/>
            <a:ext cx="12191999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67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646" cy="68611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0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</p:spPr>
      </p:pic>
    </p:spTree>
    <p:extLst>
      <p:ext uri="{BB962C8B-B14F-4D97-AF65-F5344CB8AC3E}">
        <p14:creationId xmlns:p14="http://schemas.microsoft.com/office/powerpoint/2010/main" val="159590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26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99994" y="2646412"/>
            <a:ext cx="10515600" cy="1120775"/>
          </a:xfrm>
        </p:spPr>
        <p:txBody>
          <a:bodyPr/>
          <a:lstStyle/>
          <a:p>
            <a:r>
              <a:rPr lang="en-US" dirty="0"/>
              <a:t>Which would you pick?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4" y="114300"/>
            <a:ext cx="3314700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4" y="3553761"/>
            <a:ext cx="3324439" cy="29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3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69" y="118986"/>
            <a:ext cx="6477169" cy="435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91" y="4643984"/>
            <a:ext cx="6395524" cy="143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7487DF-FA8C-4A0D-ADEB-4196F09DA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4" y="114300"/>
            <a:ext cx="3314700" cy="331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E1150-C2CB-4C90-AAE5-284DA6AA9E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4" y="3553761"/>
            <a:ext cx="3324439" cy="29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58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a CU to do?</a:t>
            </a:r>
          </a:p>
        </p:txBody>
      </p:sp>
      <p:pic>
        <p:nvPicPr>
          <p:cNvPr id="5" name="Picture 2" descr="Slikovni rezult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41" y="3085162"/>
            <a:ext cx="5715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74277" y="1625338"/>
            <a:ext cx="4521723" cy="545420"/>
            <a:chOff x="1586976" y="1955538"/>
            <a:chExt cx="4521723" cy="584200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Differentiate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4277" y="2204482"/>
            <a:ext cx="4521723" cy="545420"/>
            <a:chOff x="1586976" y="1955538"/>
            <a:chExt cx="4521723" cy="584200"/>
          </a:xfrm>
          <a:noFill/>
        </p:grpSpPr>
        <p:sp>
          <p:nvSpPr>
            <p:cNvPr id="10" name="Rectangle 9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R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Repeat and Reinforce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4277" y="2783626"/>
            <a:ext cx="4521723" cy="545420"/>
            <a:chOff x="1586976" y="1955538"/>
            <a:chExt cx="4521723" cy="584200"/>
          </a:xfrm>
          <a:noFill/>
        </p:grpSpPr>
        <p:sp>
          <p:nvSpPr>
            <p:cNvPr id="13" name="Rectangle 12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sz="3200" dirty="0"/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sz="3200" dirty="0">
                  <a:solidFill>
                    <a:schemeClr val="tx1"/>
                  </a:solidFill>
                </a:rPr>
                <a:t>Excite &amp; Educate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74277" y="3362770"/>
            <a:ext cx="4521723" cy="545420"/>
            <a:chOff x="1586976" y="1955538"/>
            <a:chExt cx="4521723" cy="584200"/>
          </a:xfrm>
          <a:noFill/>
        </p:grpSpPr>
        <p:sp>
          <p:nvSpPr>
            <p:cNvPr id="16" name="Rectangle 15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Automate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74277" y="3941913"/>
            <a:ext cx="4521723" cy="545420"/>
            <a:chOff x="1586976" y="1955538"/>
            <a:chExt cx="4521723" cy="584200"/>
          </a:xfrm>
          <a:noFill/>
        </p:grpSpPr>
        <p:sp>
          <p:nvSpPr>
            <p:cNvPr id="19" name="Rectangle 18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Motivate</a:t>
              </a:r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26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Excite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114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638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162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686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21078" y="2106083"/>
            <a:ext cx="90000" cy="9031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873478" y="2106083"/>
            <a:ext cx="90000" cy="9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025878" y="2106083"/>
            <a:ext cx="90000" cy="903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6" name="Group 75"/>
          <p:cNvGrpSpPr/>
          <p:nvPr/>
        </p:nvGrpSpPr>
        <p:grpSpPr>
          <a:xfrm>
            <a:off x="1213997" y="1570213"/>
            <a:ext cx="1162050" cy="1162050"/>
            <a:chOff x="1213997" y="1570213"/>
            <a:chExt cx="1162050" cy="1162050"/>
          </a:xfrm>
        </p:grpSpPr>
        <p:sp>
          <p:nvSpPr>
            <p:cNvPr id="12" name="Circle: Hollow 11"/>
            <p:cNvSpPr/>
            <p:nvPr/>
          </p:nvSpPr>
          <p:spPr>
            <a:xfrm>
              <a:off x="1213997" y="1570213"/>
              <a:ext cx="1162050" cy="1162050"/>
            </a:xfrm>
            <a:prstGeom prst="donut">
              <a:avLst>
                <a:gd name="adj" fmla="val 5709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40%</a:t>
              </a:r>
            </a:p>
          </p:txBody>
        </p:sp>
        <p:sp>
          <p:nvSpPr>
            <p:cNvPr id="13" name="Block Arc 12"/>
            <p:cNvSpPr/>
            <p:nvPr/>
          </p:nvSpPr>
          <p:spPr>
            <a:xfrm>
              <a:off x="1213997" y="1570213"/>
              <a:ext cx="1162050" cy="1162050"/>
            </a:xfrm>
            <a:prstGeom prst="blockArc">
              <a:avLst>
                <a:gd name="adj1" fmla="val 16164191"/>
                <a:gd name="adj2" fmla="val 2133481"/>
                <a:gd name="adj3" fmla="val 583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74166" y="1966572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of members close new accounts in first 100 days</a:t>
            </a:r>
          </a:p>
        </p:txBody>
      </p:sp>
    </p:spTree>
    <p:extLst>
      <p:ext uri="{BB962C8B-B14F-4D97-AF65-F5344CB8AC3E}">
        <p14:creationId xmlns:p14="http://schemas.microsoft.com/office/powerpoint/2010/main" val="21540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54" y="1"/>
            <a:ext cx="5141893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6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79" y="0"/>
            <a:ext cx="6290821" cy="6853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9095" y="5184028"/>
            <a:ext cx="5315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100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1177" y="1243989"/>
            <a:ext cx="4760424" cy="3037725"/>
          </a:xfrm>
        </p:spPr>
        <p:txBody>
          <a:bodyPr/>
          <a:lstStyle/>
          <a:p>
            <a:r>
              <a:rPr lang="en-US" dirty="0"/>
              <a:t>We are not delivering…</a:t>
            </a:r>
          </a:p>
        </p:txBody>
      </p:sp>
    </p:spTree>
    <p:extLst>
      <p:ext uri="{BB962C8B-B14F-4D97-AF65-F5344CB8AC3E}">
        <p14:creationId xmlns:p14="http://schemas.microsoft.com/office/powerpoint/2010/main" val="250690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57" y="0"/>
            <a:ext cx="5903486" cy="6858000"/>
          </a:xfrm>
        </p:spPr>
      </p:pic>
      <p:pic>
        <p:nvPicPr>
          <p:cNvPr id="2" name="Amy Downs - new member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5986" y="1714085"/>
            <a:ext cx="4120027" cy="30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Two people sitting on a couch&#10;&#10;Description generated with high confidence">
            <a:extLst>
              <a:ext uri="{FF2B5EF4-FFF2-40B4-BE49-F238E27FC236}">
                <a16:creationId xmlns:a16="http://schemas.microsoft.com/office/drawing/2014/main" id="{E32B9407-D8AD-45A6-8B0C-0E1C2DAB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73" y="0"/>
            <a:ext cx="9158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5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Educate</a:t>
            </a:r>
          </a:p>
        </p:txBody>
      </p:sp>
      <p:pic>
        <p:nvPicPr>
          <p:cNvPr id="6146" name="Picture 2" descr="Slikovni rezulta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6750"/>
          <a:stretch/>
        </p:blipFill>
        <p:spPr bwMode="auto">
          <a:xfrm>
            <a:off x="2772105" y="2535950"/>
            <a:ext cx="2526676" cy="25266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75" name="Group 6174"/>
          <p:cNvGrpSpPr/>
          <p:nvPr/>
        </p:nvGrpSpPr>
        <p:grpSpPr>
          <a:xfrm>
            <a:off x="4936775" y="4980619"/>
            <a:ext cx="3877985" cy="929121"/>
            <a:chOff x="3004458" y="5062627"/>
            <a:chExt cx="3877985" cy="929121"/>
          </a:xfrm>
        </p:grpSpPr>
        <p:cxnSp>
          <p:nvCxnSpPr>
            <p:cNvPr id="7" name="Connector: Elbow 6"/>
            <p:cNvCxnSpPr>
              <a:cxnSpLocks/>
              <a:stCxn id="6146" idx="4"/>
              <a:endCxn id="8" idx="1"/>
            </p:cNvCxnSpPr>
            <p:nvPr/>
          </p:nvCxnSpPr>
          <p:spPr>
            <a:xfrm rot="5400000">
              <a:off x="3147723" y="4919362"/>
              <a:ext cx="744456" cy="1030985"/>
            </a:xfrm>
            <a:prstGeom prst="bentConnector4">
              <a:avLst>
                <a:gd name="adj1" fmla="val 37597"/>
                <a:gd name="adj2" fmla="val 122173"/>
              </a:avLst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004458" y="5622416"/>
              <a:ext cx="38779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Members want to be knowledgeable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33214" y="2269456"/>
            <a:ext cx="4806835" cy="3059664"/>
            <a:chOff x="600897" y="2351464"/>
            <a:chExt cx="4806835" cy="3059664"/>
          </a:xfrm>
        </p:grpSpPr>
        <p:sp>
          <p:nvSpPr>
            <p:cNvPr id="5" name="Oval 4"/>
            <p:cNvSpPr/>
            <p:nvPr/>
          </p:nvSpPr>
          <p:spPr>
            <a:xfrm>
              <a:off x="600897" y="2379067"/>
              <a:ext cx="3004458" cy="3004458"/>
            </a:xfrm>
            <a:prstGeom prst="ellipse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765263" y="2351464"/>
              <a:ext cx="2642469" cy="479940"/>
              <a:chOff x="2765263" y="2351464"/>
              <a:chExt cx="2642469" cy="4799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248166" y="2351464"/>
                <a:ext cx="21595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Buyer beware now 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765263" y="2353283"/>
                <a:ext cx="478121" cy="478121"/>
                <a:chOff x="2765263" y="2353283"/>
                <a:chExt cx="478121" cy="478121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765263" y="2353283"/>
                  <a:ext cx="478121" cy="478121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Freeform 6"/>
                <p:cNvSpPr>
                  <a:spLocks noEditPoints="1"/>
                </p:cNvSpPr>
                <p:nvPr/>
              </p:nvSpPr>
              <p:spPr bwMode="auto">
                <a:xfrm>
                  <a:off x="2878598" y="2434160"/>
                  <a:ext cx="261576" cy="316366"/>
                </a:xfrm>
                <a:custGeom>
                  <a:avLst/>
                  <a:gdLst>
                    <a:gd name="T0" fmla="*/ 0 w 161"/>
                    <a:gd name="T1" fmla="*/ 196 h 196"/>
                    <a:gd name="T2" fmla="*/ 20 w 161"/>
                    <a:gd name="T3" fmla="*/ 148 h 196"/>
                    <a:gd name="T4" fmla="*/ 41 w 161"/>
                    <a:gd name="T5" fmla="*/ 132 h 196"/>
                    <a:gd name="T6" fmla="*/ 124 w 161"/>
                    <a:gd name="T7" fmla="*/ 132 h 196"/>
                    <a:gd name="T8" fmla="*/ 144 w 161"/>
                    <a:gd name="T9" fmla="*/ 148 h 196"/>
                    <a:gd name="T10" fmla="*/ 161 w 161"/>
                    <a:gd name="T11" fmla="*/ 196 h 196"/>
                    <a:gd name="T12" fmla="*/ 0 w 161"/>
                    <a:gd name="T13" fmla="*/ 196 h 196"/>
                    <a:gd name="T14" fmla="*/ 80 w 161"/>
                    <a:gd name="T15" fmla="*/ 128 h 196"/>
                    <a:gd name="T16" fmla="*/ 16 w 161"/>
                    <a:gd name="T17" fmla="*/ 64 h 196"/>
                    <a:gd name="T18" fmla="*/ 80 w 161"/>
                    <a:gd name="T19" fmla="*/ 0 h 196"/>
                    <a:gd name="T20" fmla="*/ 144 w 161"/>
                    <a:gd name="T21" fmla="*/ 64 h 196"/>
                    <a:gd name="T22" fmla="*/ 80 w 161"/>
                    <a:gd name="T23" fmla="*/ 128 h 196"/>
                    <a:gd name="T24" fmla="*/ 70 w 161"/>
                    <a:gd name="T25" fmla="*/ 17 h 196"/>
                    <a:gd name="T26" fmla="*/ 31 w 161"/>
                    <a:gd name="T27" fmla="*/ 64 h 196"/>
                    <a:gd name="T28" fmla="*/ 80 w 161"/>
                    <a:gd name="T29" fmla="*/ 113 h 196"/>
                    <a:gd name="T30" fmla="*/ 129 w 161"/>
                    <a:gd name="T31" fmla="*/ 64 h 196"/>
                    <a:gd name="T32" fmla="*/ 70 w 161"/>
                    <a:gd name="T33" fmla="*/ 1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1" h="196">
                      <a:moveTo>
                        <a:pt x="0" y="196"/>
                      </a:moveTo>
                      <a:cubicBezTo>
                        <a:pt x="20" y="148"/>
                        <a:pt x="20" y="148"/>
                        <a:pt x="20" y="148"/>
                      </a:cubicBezTo>
                      <a:cubicBezTo>
                        <a:pt x="20" y="148"/>
                        <a:pt x="25" y="132"/>
                        <a:pt x="41" y="132"/>
                      </a:cubicBezTo>
                      <a:cubicBezTo>
                        <a:pt x="124" y="132"/>
                        <a:pt x="124" y="132"/>
                        <a:pt x="124" y="132"/>
                      </a:cubicBezTo>
                      <a:cubicBezTo>
                        <a:pt x="139" y="132"/>
                        <a:pt x="144" y="148"/>
                        <a:pt x="144" y="148"/>
                      </a:cubicBezTo>
                      <a:cubicBezTo>
                        <a:pt x="161" y="196"/>
                        <a:pt x="161" y="196"/>
                        <a:pt x="161" y="196"/>
                      </a:cubicBezTo>
                      <a:lnTo>
                        <a:pt x="0" y="196"/>
                      </a:lnTo>
                      <a:close/>
                      <a:moveTo>
                        <a:pt x="80" y="128"/>
                      </a:moveTo>
                      <a:cubicBezTo>
                        <a:pt x="45" y="128"/>
                        <a:pt x="16" y="99"/>
                        <a:pt x="16" y="64"/>
                      </a:cubicBezTo>
                      <a:cubicBezTo>
                        <a:pt x="16" y="29"/>
                        <a:pt x="45" y="0"/>
                        <a:pt x="80" y="0"/>
                      </a:cubicBezTo>
                      <a:cubicBezTo>
                        <a:pt x="116" y="0"/>
                        <a:pt x="144" y="29"/>
                        <a:pt x="144" y="64"/>
                      </a:cubicBezTo>
                      <a:cubicBezTo>
                        <a:pt x="144" y="99"/>
                        <a:pt x="116" y="128"/>
                        <a:pt x="80" y="128"/>
                      </a:cubicBezTo>
                      <a:close/>
                      <a:moveTo>
                        <a:pt x="70" y="17"/>
                      </a:moveTo>
                      <a:cubicBezTo>
                        <a:pt x="50" y="24"/>
                        <a:pt x="74" y="49"/>
                        <a:pt x="31" y="64"/>
                      </a:cubicBezTo>
                      <a:cubicBezTo>
                        <a:pt x="31" y="91"/>
                        <a:pt x="53" y="113"/>
                        <a:pt x="80" y="113"/>
                      </a:cubicBezTo>
                      <a:cubicBezTo>
                        <a:pt x="107" y="113"/>
                        <a:pt x="129" y="91"/>
                        <a:pt x="129" y="64"/>
                      </a:cubicBezTo>
                      <a:cubicBezTo>
                        <a:pt x="104" y="43"/>
                        <a:pt x="62" y="53"/>
                        <a:pt x="70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33" name="Group 32"/>
            <p:cNvGrpSpPr/>
            <p:nvPr/>
          </p:nvGrpSpPr>
          <p:grpSpPr>
            <a:xfrm>
              <a:off x="2765263" y="4933007"/>
              <a:ext cx="2039739" cy="478121"/>
              <a:chOff x="2765263" y="4933007"/>
              <a:chExt cx="2039739" cy="47812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248166" y="5001915"/>
                <a:ext cx="1556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seller beware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2765263" y="4933007"/>
                <a:ext cx="478121" cy="478121"/>
                <a:chOff x="2320207" y="2952827"/>
                <a:chExt cx="478121" cy="478121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2320207" y="2952827"/>
                  <a:ext cx="478121" cy="47812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6"/>
                <p:cNvSpPr>
                  <a:spLocks noEditPoints="1"/>
                </p:cNvSpPr>
                <p:nvPr/>
              </p:nvSpPr>
              <p:spPr bwMode="auto">
                <a:xfrm>
                  <a:off x="2428479" y="3033704"/>
                  <a:ext cx="261576" cy="316366"/>
                </a:xfrm>
                <a:custGeom>
                  <a:avLst/>
                  <a:gdLst>
                    <a:gd name="T0" fmla="*/ 0 w 161"/>
                    <a:gd name="T1" fmla="*/ 196 h 196"/>
                    <a:gd name="T2" fmla="*/ 20 w 161"/>
                    <a:gd name="T3" fmla="*/ 148 h 196"/>
                    <a:gd name="T4" fmla="*/ 41 w 161"/>
                    <a:gd name="T5" fmla="*/ 132 h 196"/>
                    <a:gd name="T6" fmla="*/ 124 w 161"/>
                    <a:gd name="T7" fmla="*/ 132 h 196"/>
                    <a:gd name="T8" fmla="*/ 144 w 161"/>
                    <a:gd name="T9" fmla="*/ 148 h 196"/>
                    <a:gd name="T10" fmla="*/ 161 w 161"/>
                    <a:gd name="T11" fmla="*/ 196 h 196"/>
                    <a:gd name="T12" fmla="*/ 0 w 161"/>
                    <a:gd name="T13" fmla="*/ 196 h 196"/>
                    <a:gd name="T14" fmla="*/ 80 w 161"/>
                    <a:gd name="T15" fmla="*/ 128 h 196"/>
                    <a:gd name="T16" fmla="*/ 16 w 161"/>
                    <a:gd name="T17" fmla="*/ 64 h 196"/>
                    <a:gd name="T18" fmla="*/ 80 w 161"/>
                    <a:gd name="T19" fmla="*/ 0 h 196"/>
                    <a:gd name="T20" fmla="*/ 144 w 161"/>
                    <a:gd name="T21" fmla="*/ 64 h 196"/>
                    <a:gd name="T22" fmla="*/ 80 w 161"/>
                    <a:gd name="T23" fmla="*/ 128 h 196"/>
                    <a:gd name="T24" fmla="*/ 70 w 161"/>
                    <a:gd name="T25" fmla="*/ 17 h 196"/>
                    <a:gd name="T26" fmla="*/ 31 w 161"/>
                    <a:gd name="T27" fmla="*/ 64 h 196"/>
                    <a:gd name="T28" fmla="*/ 80 w 161"/>
                    <a:gd name="T29" fmla="*/ 113 h 196"/>
                    <a:gd name="T30" fmla="*/ 129 w 161"/>
                    <a:gd name="T31" fmla="*/ 64 h 196"/>
                    <a:gd name="T32" fmla="*/ 70 w 161"/>
                    <a:gd name="T33" fmla="*/ 1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1" h="196">
                      <a:moveTo>
                        <a:pt x="0" y="196"/>
                      </a:moveTo>
                      <a:cubicBezTo>
                        <a:pt x="20" y="148"/>
                        <a:pt x="20" y="148"/>
                        <a:pt x="20" y="148"/>
                      </a:cubicBezTo>
                      <a:cubicBezTo>
                        <a:pt x="20" y="148"/>
                        <a:pt x="25" y="132"/>
                        <a:pt x="41" y="132"/>
                      </a:cubicBezTo>
                      <a:cubicBezTo>
                        <a:pt x="124" y="132"/>
                        <a:pt x="124" y="132"/>
                        <a:pt x="124" y="132"/>
                      </a:cubicBezTo>
                      <a:cubicBezTo>
                        <a:pt x="139" y="132"/>
                        <a:pt x="144" y="148"/>
                        <a:pt x="144" y="148"/>
                      </a:cubicBezTo>
                      <a:cubicBezTo>
                        <a:pt x="161" y="196"/>
                        <a:pt x="161" y="196"/>
                        <a:pt x="161" y="196"/>
                      </a:cubicBezTo>
                      <a:lnTo>
                        <a:pt x="0" y="196"/>
                      </a:lnTo>
                      <a:close/>
                      <a:moveTo>
                        <a:pt x="80" y="128"/>
                      </a:moveTo>
                      <a:cubicBezTo>
                        <a:pt x="45" y="128"/>
                        <a:pt x="16" y="99"/>
                        <a:pt x="16" y="64"/>
                      </a:cubicBezTo>
                      <a:cubicBezTo>
                        <a:pt x="16" y="29"/>
                        <a:pt x="45" y="0"/>
                        <a:pt x="80" y="0"/>
                      </a:cubicBezTo>
                      <a:cubicBezTo>
                        <a:pt x="116" y="0"/>
                        <a:pt x="144" y="29"/>
                        <a:pt x="144" y="64"/>
                      </a:cubicBezTo>
                      <a:cubicBezTo>
                        <a:pt x="144" y="99"/>
                        <a:pt x="116" y="128"/>
                        <a:pt x="80" y="128"/>
                      </a:cubicBezTo>
                      <a:close/>
                      <a:moveTo>
                        <a:pt x="70" y="17"/>
                      </a:moveTo>
                      <a:cubicBezTo>
                        <a:pt x="50" y="24"/>
                        <a:pt x="74" y="49"/>
                        <a:pt x="31" y="64"/>
                      </a:cubicBezTo>
                      <a:cubicBezTo>
                        <a:pt x="31" y="91"/>
                        <a:pt x="53" y="113"/>
                        <a:pt x="80" y="113"/>
                      </a:cubicBezTo>
                      <a:cubicBezTo>
                        <a:pt x="107" y="113"/>
                        <a:pt x="129" y="91"/>
                        <a:pt x="129" y="64"/>
                      </a:cubicBezTo>
                      <a:cubicBezTo>
                        <a:pt x="104" y="43"/>
                        <a:pt x="62" y="53"/>
                        <a:pt x="70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cxnSp>
        <p:nvCxnSpPr>
          <p:cNvPr id="24" name="Straight Connector 23"/>
          <p:cNvCxnSpPr>
            <a:cxnSpLocks/>
            <a:stCxn id="27" idx="1"/>
            <a:endCxn id="5" idx="6"/>
          </p:cNvCxnSpPr>
          <p:nvPr/>
        </p:nvCxnSpPr>
        <p:spPr>
          <a:xfrm flipH="1">
            <a:off x="5537672" y="3799288"/>
            <a:ext cx="82841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324956" y="3037288"/>
            <a:ext cx="1606265" cy="1524000"/>
            <a:chOff x="5862485" y="3088708"/>
            <a:chExt cx="1606265" cy="15240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3617" y="3088708"/>
              <a:ext cx="1524000" cy="15240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862485" y="3112044"/>
              <a:ext cx="160626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In all things </a:t>
              </a:r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r>
                <a:rPr lang="en-GB" dirty="0"/>
                <a:t> we trust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967919" y="3319196"/>
            <a:ext cx="1601212" cy="1918727"/>
            <a:chOff x="6035602" y="3401204"/>
            <a:chExt cx="1601212" cy="1918727"/>
          </a:xfrm>
        </p:grpSpPr>
        <p:sp>
          <p:nvSpPr>
            <p:cNvPr id="49" name="Oval 48"/>
            <p:cNvSpPr/>
            <p:nvPr/>
          </p:nvSpPr>
          <p:spPr>
            <a:xfrm>
              <a:off x="6402350" y="3401204"/>
              <a:ext cx="960185" cy="9601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 24"/>
            <p:cNvSpPr>
              <a:spLocks noEditPoints="1"/>
            </p:cNvSpPr>
            <p:nvPr/>
          </p:nvSpPr>
          <p:spPr bwMode="auto">
            <a:xfrm>
              <a:off x="6643523" y="3559420"/>
              <a:ext cx="477837" cy="573088"/>
            </a:xfrm>
            <a:custGeom>
              <a:avLst/>
              <a:gdLst>
                <a:gd name="T0" fmla="*/ 87 w 164"/>
                <a:gd name="T1" fmla="*/ 102 h 197"/>
                <a:gd name="T2" fmla="*/ 87 w 164"/>
                <a:gd name="T3" fmla="*/ 69 h 197"/>
                <a:gd name="T4" fmla="*/ 75 w 164"/>
                <a:gd name="T5" fmla="*/ 69 h 197"/>
                <a:gd name="T6" fmla="*/ 75 w 164"/>
                <a:gd name="T7" fmla="*/ 102 h 197"/>
                <a:gd name="T8" fmla="*/ 67 w 164"/>
                <a:gd name="T9" fmla="*/ 115 h 197"/>
                <a:gd name="T10" fmla="*/ 74 w 164"/>
                <a:gd name="T11" fmla="*/ 127 h 197"/>
                <a:gd name="T12" fmla="*/ 74 w 164"/>
                <a:gd name="T13" fmla="*/ 136 h 197"/>
                <a:gd name="T14" fmla="*/ 87 w 164"/>
                <a:gd name="T15" fmla="*/ 136 h 197"/>
                <a:gd name="T16" fmla="*/ 87 w 164"/>
                <a:gd name="T17" fmla="*/ 127 h 197"/>
                <a:gd name="T18" fmla="*/ 97 w 164"/>
                <a:gd name="T19" fmla="*/ 115 h 197"/>
                <a:gd name="T20" fmla="*/ 87 w 164"/>
                <a:gd name="T21" fmla="*/ 102 h 197"/>
                <a:gd name="T22" fmla="*/ 147 w 164"/>
                <a:gd name="T23" fmla="*/ 65 h 197"/>
                <a:gd name="T24" fmla="*/ 163 w 164"/>
                <a:gd name="T25" fmla="*/ 49 h 197"/>
                <a:gd name="T26" fmla="*/ 147 w 164"/>
                <a:gd name="T27" fmla="*/ 33 h 197"/>
                <a:gd name="T28" fmla="*/ 131 w 164"/>
                <a:gd name="T29" fmla="*/ 49 h 197"/>
                <a:gd name="T30" fmla="*/ 87 w 164"/>
                <a:gd name="T31" fmla="*/ 33 h 197"/>
                <a:gd name="T32" fmla="*/ 87 w 164"/>
                <a:gd name="T33" fmla="*/ 16 h 197"/>
                <a:gd name="T34" fmla="*/ 99 w 164"/>
                <a:gd name="T35" fmla="*/ 16 h 197"/>
                <a:gd name="T36" fmla="*/ 99 w 164"/>
                <a:gd name="T37" fmla="*/ 0 h 197"/>
                <a:gd name="T38" fmla="*/ 63 w 164"/>
                <a:gd name="T39" fmla="*/ 0 h 197"/>
                <a:gd name="T40" fmla="*/ 63 w 164"/>
                <a:gd name="T41" fmla="*/ 16 h 197"/>
                <a:gd name="T42" fmla="*/ 75 w 164"/>
                <a:gd name="T43" fmla="*/ 16 h 197"/>
                <a:gd name="T44" fmla="*/ 75 w 164"/>
                <a:gd name="T45" fmla="*/ 33 h 197"/>
                <a:gd name="T46" fmla="*/ 0 w 164"/>
                <a:gd name="T47" fmla="*/ 115 h 197"/>
                <a:gd name="T48" fmla="*/ 82 w 164"/>
                <a:gd name="T49" fmla="*/ 197 h 197"/>
                <a:gd name="T50" fmla="*/ 164 w 164"/>
                <a:gd name="T51" fmla="*/ 115 h 197"/>
                <a:gd name="T52" fmla="*/ 147 w 164"/>
                <a:gd name="T53" fmla="*/ 65 h 197"/>
                <a:gd name="T54" fmla="*/ 82 w 164"/>
                <a:gd name="T55" fmla="*/ 182 h 197"/>
                <a:gd name="T56" fmla="*/ 15 w 164"/>
                <a:gd name="T57" fmla="*/ 115 h 197"/>
                <a:gd name="T58" fmla="*/ 82 w 164"/>
                <a:gd name="T59" fmla="*/ 48 h 197"/>
                <a:gd name="T60" fmla="*/ 149 w 164"/>
                <a:gd name="T61" fmla="*/ 115 h 197"/>
                <a:gd name="T62" fmla="*/ 82 w 164"/>
                <a:gd name="T63" fmla="*/ 18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97">
                  <a:moveTo>
                    <a:pt x="87" y="102"/>
                  </a:moveTo>
                  <a:cubicBezTo>
                    <a:pt x="87" y="69"/>
                    <a:pt x="87" y="69"/>
                    <a:pt x="87" y="69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70" y="104"/>
                    <a:pt x="67" y="109"/>
                    <a:pt x="67" y="115"/>
                  </a:cubicBezTo>
                  <a:cubicBezTo>
                    <a:pt x="67" y="120"/>
                    <a:pt x="70" y="125"/>
                    <a:pt x="74" y="127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87" y="136"/>
                    <a:pt x="87" y="136"/>
                    <a:pt x="87" y="136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92" y="125"/>
                    <a:pt x="97" y="120"/>
                    <a:pt x="97" y="115"/>
                  </a:cubicBezTo>
                  <a:cubicBezTo>
                    <a:pt x="97" y="109"/>
                    <a:pt x="92" y="104"/>
                    <a:pt x="87" y="102"/>
                  </a:cubicBezTo>
                  <a:close/>
                  <a:moveTo>
                    <a:pt x="147" y="65"/>
                  </a:moveTo>
                  <a:cubicBezTo>
                    <a:pt x="163" y="49"/>
                    <a:pt x="163" y="49"/>
                    <a:pt x="163" y="49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31" y="49"/>
                    <a:pt x="131" y="49"/>
                    <a:pt x="131" y="49"/>
                  </a:cubicBezTo>
                  <a:cubicBezTo>
                    <a:pt x="119" y="40"/>
                    <a:pt x="103" y="35"/>
                    <a:pt x="87" y="33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33" y="37"/>
                    <a:pt x="0" y="72"/>
                    <a:pt x="0" y="115"/>
                  </a:cubicBezTo>
                  <a:cubicBezTo>
                    <a:pt x="0" y="160"/>
                    <a:pt x="36" y="197"/>
                    <a:pt x="82" y="197"/>
                  </a:cubicBezTo>
                  <a:cubicBezTo>
                    <a:pt x="127" y="197"/>
                    <a:pt x="164" y="160"/>
                    <a:pt x="164" y="115"/>
                  </a:cubicBezTo>
                  <a:cubicBezTo>
                    <a:pt x="164" y="96"/>
                    <a:pt x="157" y="79"/>
                    <a:pt x="147" y="65"/>
                  </a:cubicBezTo>
                  <a:close/>
                  <a:moveTo>
                    <a:pt x="82" y="182"/>
                  </a:moveTo>
                  <a:cubicBezTo>
                    <a:pt x="45" y="182"/>
                    <a:pt x="15" y="152"/>
                    <a:pt x="15" y="115"/>
                  </a:cubicBezTo>
                  <a:cubicBezTo>
                    <a:pt x="15" y="78"/>
                    <a:pt x="45" y="48"/>
                    <a:pt x="82" y="48"/>
                  </a:cubicBezTo>
                  <a:cubicBezTo>
                    <a:pt x="119" y="48"/>
                    <a:pt x="149" y="78"/>
                    <a:pt x="149" y="115"/>
                  </a:cubicBezTo>
                  <a:cubicBezTo>
                    <a:pt x="149" y="152"/>
                    <a:pt x="119" y="182"/>
                    <a:pt x="82" y="182"/>
                  </a:cubicBezTo>
                  <a:close/>
                </a:path>
              </a:pathLst>
            </a:custGeom>
            <a:solidFill>
              <a:srgbClr val="F46E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035602" y="4396601"/>
              <a:ext cx="160121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We don’t want to waste our time</a:t>
              </a:r>
            </a:p>
          </p:txBody>
        </p:sp>
      </p:grpSp>
      <p:cxnSp>
        <p:nvCxnSpPr>
          <p:cNvPr id="86" name="Straight Connector 85"/>
          <p:cNvCxnSpPr>
            <a:cxnSpLocks/>
            <a:stCxn id="25" idx="3"/>
            <a:endCxn id="49" idx="2"/>
          </p:cNvCxnSpPr>
          <p:nvPr/>
        </p:nvCxnSpPr>
        <p:spPr>
          <a:xfrm>
            <a:off x="7931221" y="3799288"/>
            <a:ext cx="403446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7856378" y="3370518"/>
            <a:ext cx="1220856" cy="1079021"/>
            <a:chOff x="7856378" y="3370518"/>
            <a:chExt cx="1220856" cy="1079021"/>
          </a:xfrm>
        </p:grpSpPr>
        <p:sp>
          <p:nvSpPr>
            <p:cNvPr id="6145" name="Rectangle: Top Corners Rounded 6144"/>
            <p:cNvSpPr/>
            <p:nvPr/>
          </p:nvSpPr>
          <p:spPr>
            <a:xfrm>
              <a:off x="7856378" y="3370518"/>
              <a:ext cx="1220856" cy="387191"/>
            </a:xfrm>
            <a:prstGeom prst="round2SameRect">
              <a:avLst/>
            </a:prstGeom>
            <a:solidFill>
              <a:schemeClr val="bg1">
                <a:lumMod val="85000"/>
              </a:schemeClr>
            </a:solidFill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Educate</a:t>
              </a:r>
            </a:p>
          </p:txBody>
        </p:sp>
        <p:sp>
          <p:nvSpPr>
            <p:cNvPr id="36" name="Rectangle: Top Corners Rounded 35"/>
            <p:cNvSpPr/>
            <p:nvPr/>
          </p:nvSpPr>
          <p:spPr>
            <a:xfrm>
              <a:off x="7856378" y="3778205"/>
              <a:ext cx="1220856" cy="671334"/>
            </a:xfrm>
            <a:prstGeom prst="round2SameRect">
              <a:avLst>
                <a:gd name="adj1" fmla="val 0"/>
                <a:gd name="adj2" fmla="val 15286"/>
              </a:avLst>
            </a:prstGeom>
            <a:solidFill>
              <a:srgbClr val="F46E22"/>
            </a:solidFill>
            <a:effectLst>
              <a:outerShdw blurRad="63500" sx="102000" sy="102000" algn="ctr" rotWithShape="0">
                <a:schemeClr val="bg1">
                  <a:lumMod val="75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lvl="0"/>
              <a:r>
                <a:rPr lang="en-GB" b="1" dirty="0">
                  <a:solidFill>
                    <a:prstClr val="white"/>
                  </a:solidFill>
                </a:rPr>
                <a:t>= Trust </a:t>
              </a:r>
            </a:p>
            <a:p>
              <a:pPr lvl="0"/>
              <a:r>
                <a:rPr lang="en-GB" b="1" dirty="0">
                  <a:solidFill>
                    <a:prstClr val="white"/>
                  </a:solidFill>
                </a:rPr>
                <a:t>= Sales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39" name="Connector: Elbow 38"/>
          <p:cNvCxnSpPr>
            <a:cxnSpLocks/>
            <a:stCxn id="6145" idx="3"/>
            <a:endCxn id="6148" idx="1"/>
          </p:cNvCxnSpPr>
          <p:nvPr/>
        </p:nvCxnSpPr>
        <p:spPr>
          <a:xfrm rot="5400000" flipH="1" flipV="1">
            <a:off x="8372995" y="2217405"/>
            <a:ext cx="1246925" cy="1059303"/>
          </a:xfrm>
          <a:prstGeom prst="bentConnector2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9526109" y="1800427"/>
            <a:ext cx="1791179" cy="3846631"/>
            <a:chOff x="9526109" y="1800427"/>
            <a:chExt cx="1791179" cy="3846631"/>
          </a:xfrm>
        </p:grpSpPr>
        <p:sp>
          <p:nvSpPr>
            <p:cNvPr id="6148" name="Rectangle 6147"/>
            <p:cNvSpPr/>
            <p:nvPr/>
          </p:nvSpPr>
          <p:spPr>
            <a:xfrm>
              <a:off x="9526109" y="1800427"/>
              <a:ext cx="17911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in a one to many approach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526109" y="2494828"/>
              <a:ext cx="1791179" cy="3152230"/>
              <a:chOff x="9526109" y="2494828"/>
              <a:chExt cx="1791179" cy="3152230"/>
            </a:xfrm>
          </p:grpSpPr>
          <p:sp>
            <p:nvSpPr>
              <p:cNvPr id="38" name="Rectangle: Top Corners Rounded 37"/>
              <p:cNvSpPr/>
              <p:nvPr/>
            </p:nvSpPr>
            <p:spPr>
              <a:xfrm>
                <a:off x="9762192" y="2494828"/>
                <a:ext cx="1555096" cy="671334"/>
              </a:xfrm>
              <a:prstGeom prst="round2SameRect">
                <a:avLst>
                  <a:gd name="adj1" fmla="val 0"/>
                  <a:gd name="adj2" fmla="val 15286"/>
                </a:avLst>
              </a:prstGeom>
              <a:solidFill>
                <a:srgbClr val="F46E22"/>
              </a:solidFill>
              <a:effectLst>
                <a:outerShdw blurRad="63500" sx="102000" sy="102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GB" b="1" dirty="0">
                    <a:solidFill>
                      <a:prstClr val="white"/>
                    </a:solidFill>
                  </a:rPr>
                  <a:t>= Content Marketing</a:t>
                </a:r>
                <a:endParaRPr lang="en-GB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158" name="Straight Connector 6157"/>
              <p:cNvCxnSpPr/>
              <p:nvPr/>
            </p:nvCxnSpPr>
            <p:spPr>
              <a:xfrm>
                <a:off x="9526109" y="2617958"/>
                <a:ext cx="0" cy="3029100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65" name="Freeform 12"/>
              <p:cNvSpPr>
                <a:spLocks noEditPoints="1"/>
              </p:cNvSpPr>
              <p:nvPr/>
            </p:nvSpPr>
            <p:spPr bwMode="auto">
              <a:xfrm>
                <a:off x="9797926" y="4790059"/>
                <a:ext cx="364813" cy="366835"/>
              </a:xfrm>
              <a:custGeom>
                <a:avLst/>
                <a:gdLst>
                  <a:gd name="T0" fmla="*/ 99 w 197"/>
                  <a:gd name="T1" fmla="*/ 198 h 198"/>
                  <a:gd name="T2" fmla="*/ 0 w 197"/>
                  <a:gd name="T3" fmla="*/ 99 h 198"/>
                  <a:gd name="T4" fmla="*/ 99 w 197"/>
                  <a:gd name="T5" fmla="*/ 0 h 198"/>
                  <a:gd name="T6" fmla="*/ 197 w 197"/>
                  <a:gd name="T7" fmla="*/ 99 h 198"/>
                  <a:gd name="T8" fmla="*/ 99 w 197"/>
                  <a:gd name="T9" fmla="*/ 198 h 198"/>
                  <a:gd name="T10" fmla="*/ 74 w 197"/>
                  <a:gd name="T11" fmla="*/ 80 h 198"/>
                  <a:gd name="T12" fmla="*/ 62 w 197"/>
                  <a:gd name="T13" fmla="*/ 95 h 198"/>
                  <a:gd name="T14" fmla="*/ 65 w 197"/>
                  <a:gd name="T15" fmla="*/ 98 h 198"/>
                  <a:gd name="T16" fmla="*/ 87 w 197"/>
                  <a:gd name="T17" fmla="*/ 79 h 198"/>
                  <a:gd name="T18" fmla="*/ 89 w 197"/>
                  <a:gd name="T19" fmla="*/ 85 h 198"/>
                  <a:gd name="T20" fmla="*/ 74 w 197"/>
                  <a:gd name="T21" fmla="*/ 122 h 198"/>
                  <a:gd name="T22" fmla="*/ 65 w 197"/>
                  <a:gd name="T23" fmla="*/ 153 h 198"/>
                  <a:gd name="T24" fmla="*/ 78 w 197"/>
                  <a:gd name="T25" fmla="*/ 165 h 198"/>
                  <a:gd name="T26" fmla="*/ 124 w 197"/>
                  <a:gd name="T27" fmla="*/ 132 h 198"/>
                  <a:gd name="T28" fmla="*/ 122 w 197"/>
                  <a:gd name="T29" fmla="*/ 129 h 198"/>
                  <a:gd name="T30" fmla="*/ 101 w 197"/>
                  <a:gd name="T31" fmla="*/ 147 h 198"/>
                  <a:gd name="T32" fmla="*/ 98 w 197"/>
                  <a:gd name="T33" fmla="*/ 144 h 198"/>
                  <a:gd name="T34" fmla="*/ 102 w 197"/>
                  <a:gd name="T35" fmla="*/ 132 h 198"/>
                  <a:gd name="T36" fmla="*/ 117 w 197"/>
                  <a:gd name="T37" fmla="*/ 91 h 198"/>
                  <a:gd name="T38" fmla="*/ 106 w 197"/>
                  <a:gd name="T39" fmla="*/ 65 h 198"/>
                  <a:gd name="T40" fmla="*/ 74 w 197"/>
                  <a:gd name="T41" fmla="*/ 80 h 198"/>
                  <a:gd name="T42" fmla="*/ 118 w 197"/>
                  <a:gd name="T43" fmla="*/ 27 h 198"/>
                  <a:gd name="T44" fmla="*/ 100 w 197"/>
                  <a:gd name="T45" fmla="*/ 44 h 198"/>
                  <a:gd name="T46" fmla="*/ 115 w 197"/>
                  <a:gd name="T47" fmla="*/ 58 h 198"/>
                  <a:gd name="T48" fmla="*/ 132 w 197"/>
                  <a:gd name="T49" fmla="*/ 41 h 198"/>
                  <a:gd name="T50" fmla="*/ 118 w 197"/>
                  <a:gd name="T51" fmla="*/ 2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7" h="198">
                    <a:moveTo>
                      <a:pt x="99" y="198"/>
                    </a:moveTo>
                    <a:cubicBezTo>
                      <a:pt x="44" y="198"/>
                      <a:pt x="0" y="154"/>
                      <a:pt x="0" y="99"/>
                    </a:cubicBezTo>
                    <a:cubicBezTo>
                      <a:pt x="0" y="45"/>
                      <a:pt x="44" y="0"/>
                      <a:pt x="99" y="0"/>
                    </a:cubicBezTo>
                    <a:cubicBezTo>
                      <a:pt x="153" y="0"/>
                      <a:pt x="197" y="45"/>
                      <a:pt x="197" y="99"/>
                    </a:cubicBezTo>
                    <a:cubicBezTo>
                      <a:pt x="197" y="154"/>
                      <a:pt x="153" y="198"/>
                      <a:pt x="99" y="198"/>
                    </a:cubicBezTo>
                    <a:close/>
                    <a:moveTo>
                      <a:pt x="74" y="80"/>
                    </a:moveTo>
                    <a:cubicBezTo>
                      <a:pt x="72" y="82"/>
                      <a:pt x="62" y="91"/>
                      <a:pt x="62" y="95"/>
                    </a:cubicBezTo>
                    <a:cubicBezTo>
                      <a:pt x="62" y="96"/>
                      <a:pt x="64" y="98"/>
                      <a:pt x="65" y="98"/>
                    </a:cubicBezTo>
                    <a:cubicBezTo>
                      <a:pt x="69" y="98"/>
                      <a:pt x="79" y="79"/>
                      <a:pt x="87" y="79"/>
                    </a:cubicBezTo>
                    <a:cubicBezTo>
                      <a:pt x="88" y="79"/>
                      <a:pt x="90" y="81"/>
                      <a:pt x="89" y="85"/>
                    </a:cubicBezTo>
                    <a:cubicBezTo>
                      <a:pt x="74" y="122"/>
                      <a:pt x="74" y="122"/>
                      <a:pt x="74" y="122"/>
                    </a:cubicBezTo>
                    <a:cubicBezTo>
                      <a:pt x="73" y="126"/>
                      <a:pt x="65" y="143"/>
                      <a:pt x="65" y="153"/>
                    </a:cubicBezTo>
                    <a:cubicBezTo>
                      <a:pt x="65" y="161"/>
                      <a:pt x="71" y="165"/>
                      <a:pt x="78" y="165"/>
                    </a:cubicBezTo>
                    <a:cubicBezTo>
                      <a:pt x="100" y="165"/>
                      <a:pt x="124" y="139"/>
                      <a:pt x="124" y="132"/>
                    </a:cubicBezTo>
                    <a:cubicBezTo>
                      <a:pt x="124" y="131"/>
                      <a:pt x="123" y="129"/>
                      <a:pt x="122" y="129"/>
                    </a:cubicBezTo>
                    <a:cubicBezTo>
                      <a:pt x="119" y="129"/>
                      <a:pt x="107" y="147"/>
                      <a:pt x="101" y="147"/>
                    </a:cubicBezTo>
                    <a:cubicBezTo>
                      <a:pt x="99" y="147"/>
                      <a:pt x="98" y="146"/>
                      <a:pt x="98" y="144"/>
                    </a:cubicBezTo>
                    <a:cubicBezTo>
                      <a:pt x="98" y="141"/>
                      <a:pt x="101" y="136"/>
                      <a:pt x="102" y="132"/>
                    </a:cubicBezTo>
                    <a:cubicBezTo>
                      <a:pt x="117" y="91"/>
                      <a:pt x="117" y="91"/>
                      <a:pt x="117" y="91"/>
                    </a:cubicBezTo>
                    <a:cubicBezTo>
                      <a:pt x="125" y="71"/>
                      <a:pt x="115" y="65"/>
                      <a:pt x="106" y="65"/>
                    </a:cubicBezTo>
                    <a:cubicBezTo>
                      <a:pt x="94" y="65"/>
                      <a:pt x="83" y="72"/>
                      <a:pt x="74" y="80"/>
                    </a:cubicBezTo>
                    <a:close/>
                    <a:moveTo>
                      <a:pt x="118" y="27"/>
                    </a:moveTo>
                    <a:cubicBezTo>
                      <a:pt x="108" y="27"/>
                      <a:pt x="100" y="34"/>
                      <a:pt x="100" y="44"/>
                    </a:cubicBezTo>
                    <a:cubicBezTo>
                      <a:pt x="100" y="52"/>
                      <a:pt x="106" y="58"/>
                      <a:pt x="115" y="58"/>
                    </a:cubicBezTo>
                    <a:cubicBezTo>
                      <a:pt x="124" y="58"/>
                      <a:pt x="132" y="51"/>
                      <a:pt x="132" y="41"/>
                    </a:cubicBezTo>
                    <a:cubicBezTo>
                      <a:pt x="132" y="32"/>
                      <a:pt x="126" y="27"/>
                      <a:pt x="118" y="27"/>
                    </a:cubicBez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68" name="Freeform 16"/>
              <p:cNvSpPr>
                <a:spLocks noEditPoints="1"/>
              </p:cNvSpPr>
              <p:nvPr/>
            </p:nvSpPr>
            <p:spPr bwMode="auto">
              <a:xfrm>
                <a:off x="9795399" y="3419386"/>
                <a:ext cx="369866" cy="355718"/>
              </a:xfrm>
              <a:custGeom>
                <a:avLst/>
                <a:gdLst>
                  <a:gd name="T0" fmla="*/ 180 w 200"/>
                  <a:gd name="T1" fmla="*/ 8 h 192"/>
                  <a:gd name="T2" fmla="*/ 200 w 200"/>
                  <a:gd name="T3" fmla="*/ 28 h 192"/>
                  <a:gd name="T4" fmla="*/ 180 w 200"/>
                  <a:gd name="T5" fmla="*/ 56 h 192"/>
                  <a:gd name="T6" fmla="*/ 200 w 200"/>
                  <a:gd name="T7" fmla="*/ 156 h 192"/>
                  <a:gd name="T8" fmla="*/ 180 w 200"/>
                  <a:gd name="T9" fmla="*/ 164 h 192"/>
                  <a:gd name="T10" fmla="*/ 200 w 200"/>
                  <a:gd name="T11" fmla="*/ 184 h 192"/>
                  <a:gd name="T12" fmla="*/ 0 w 200"/>
                  <a:gd name="T13" fmla="*/ 192 h 192"/>
                  <a:gd name="T14" fmla="*/ 20 w 200"/>
                  <a:gd name="T15" fmla="*/ 184 h 192"/>
                  <a:gd name="T16" fmla="*/ 0 w 200"/>
                  <a:gd name="T17" fmla="*/ 164 h 192"/>
                  <a:gd name="T18" fmla="*/ 4 w 200"/>
                  <a:gd name="T19" fmla="*/ 156 h 192"/>
                  <a:gd name="T20" fmla="*/ 24 w 200"/>
                  <a:gd name="T21" fmla="*/ 52 h 192"/>
                  <a:gd name="T22" fmla="*/ 0 w 200"/>
                  <a:gd name="T23" fmla="*/ 36 h 192"/>
                  <a:gd name="T24" fmla="*/ 20 w 200"/>
                  <a:gd name="T25" fmla="*/ 28 h 192"/>
                  <a:gd name="T26" fmla="*/ 0 w 200"/>
                  <a:gd name="T27" fmla="*/ 8 h 192"/>
                  <a:gd name="T28" fmla="*/ 200 w 200"/>
                  <a:gd name="T29" fmla="*/ 0 h 192"/>
                  <a:gd name="T30" fmla="*/ 132 w 200"/>
                  <a:gd name="T31" fmla="*/ 184 h 192"/>
                  <a:gd name="T32" fmla="*/ 164 w 200"/>
                  <a:gd name="T33" fmla="*/ 164 h 192"/>
                  <a:gd name="T34" fmla="*/ 132 w 200"/>
                  <a:gd name="T35" fmla="*/ 184 h 192"/>
                  <a:gd name="T36" fmla="*/ 116 w 200"/>
                  <a:gd name="T37" fmla="*/ 184 h 192"/>
                  <a:gd name="T38" fmla="*/ 84 w 200"/>
                  <a:gd name="T39" fmla="*/ 164 h 192"/>
                  <a:gd name="T40" fmla="*/ 36 w 200"/>
                  <a:gd name="T41" fmla="*/ 184 h 192"/>
                  <a:gd name="T42" fmla="*/ 68 w 200"/>
                  <a:gd name="T43" fmla="*/ 164 h 192"/>
                  <a:gd name="T44" fmla="*/ 36 w 200"/>
                  <a:gd name="T45" fmla="*/ 184 h 192"/>
                  <a:gd name="T46" fmla="*/ 36 w 200"/>
                  <a:gd name="T47" fmla="*/ 8 h 192"/>
                  <a:gd name="T48" fmla="*/ 68 w 200"/>
                  <a:gd name="T49" fmla="*/ 28 h 192"/>
                  <a:gd name="T50" fmla="*/ 116 w 200"/>
                  <a:gd name="T51" fmla="*/ 8 h 192"/>
                  <a:gd name="T52" fmla="*/ 84 w 200"/>
                  <a:gd name="T53" fmla="*/ 28 h 192"/>
                  <a:gd name="T54" fmla="*/ 116 w 200"/>
                  <a:gd name="T55" fmla="*/ 8 h 192"/>
                  <a:gd name="T56" fmla="*/ 132 w 200"/>
                  <a:gd name="T57" fmla="*/ 8 h 192"/>
                  <a:gd name="T58" fmla="*/ 164 w 200"/>
                  <a:gd name="T59" fmla="*/ 28 h 192"/>
                  <a:gd name="T60" fmla="*/ 168 w 200"/>
                  <a:gd name="T61" fmla="*/ 56 h 192"/>
                  <a:gd name="T62" fmla="*/ 56 w 200"/>
                  <a:gd name="T63" fmla="*/ 36 h 192"/>
                  <a:gd name="T64" fmla="*/ 36 w 200"/>
                  <a:gd name="T65" fmla="*/ 136 h 192"/>
                  <a:gd name="T66" fmla="*/ 148 w 200"/>
                  <a:gd name="T67" fmla="*/ 156 h 192"/>
                  <a:gd name="T68" fmla="*/ 168 w 200"/>
                  <a:gd name="T69" fmla="*/ 56 h 192"/>
                  <a:gd name="T70" fmla="*/ 48 w 200"/>
                  <a:gd name="T71" fmla="*/ 98 h 192"/>
                  <a:gd name="T72" fmla="*/ 157 w 200"/>
                  <a:gd name="T73" fmla="*/ 98 h 192"/>
                  <a:gd name="T74" fmla="*/ 92 w 200"/>
                  <a:gd name="T75" fmla="*/ 64 h 192"/>
                  <a:gd name="T76" fmla="*/ 130 w 200"/>
                  <a:gd name="T77" fmla="*/ 9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0" h="192">
                    <a:moveTo>
                      <a:pt x="200" y="8"/>
                    </a:moveTo>
                    <a:cubicBezTo>
                      <a:pt x="180" y="8"/>
                      <a:pt x="180" y="8"/>
                      <a:pt x="180" y="8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200" y="28"/>
                      <a:pt x="200" y="28"/>
                      <a:pt x="200" y="28"/>
                    </a:cubicBezTo>
                    <a:cubicBezTo>
                      <a:pt x="200" y="36"/>
                      <a:pt x="200" y="36"/>
                      <a:pt x="200" y="36"/>
                    </a:cubicBezTo>
                    <a:cubicBezTo>
                      <a:pt x="189" y="36"/>
                      <a:pt x="180" y="45"/>
                      <a:pt x="180" y="5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0" y="147"/>
                      <a:pt x="189" y="156"/>
                      <a:pt x="200" y="156"/>
                    </a:cubicBezTo>
                    <a:cubicBezTo>
                      <a:pt x="200" y="164"/>
                      <a:pt x="200" y="164"/>
                      <a:pt x="200" y="164"/>
                    </a:cubicBezTo>
                    <a:cubicBezTo>
                      <a:pt x="180" y="164"/>
                      <a:pt x="180" y="164"/>
                      <a:pt x="180" y="164"/>
                    </a:cubicBezTo>
                    <a:cubicBezTo>
                      <a:pt x="180" y="184"/>
                      <a:pt x="180" y="184"/>
                      <a:pt x="180" y="184"/>
                    </a:cubicBezTo>
                    <a:cubicBezTo>
                      <a:pt x="200" y="184"/>
                      <a:pt x="200" y="184"/>
                      <a:pt x="200" y="184"/>
                    </a:cubicBezTo>
                    <a:cubicBezTo>
                      <a:pt x="200" y="192"/>
                      <a:pt x="200" y="192"/>
                      <a:pt x="200" y="192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15" y="156"/>
                      <a:pt x="24" y="147"/>
                      <a:pt x="24" y="136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41"/>
                      <a:pt x="15" y="36"/>
                      <a:pt x="4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200" y="8"/>
                    </a:lnTo>
                    <a:close/>
                    <a:moveTo>
                      <a:pt x="132" y="184"/>
                    </a:moveTo>
                    <a:cubicBezTo>
                      <a:pt x="164" y="184"/>
                      <a:pt x="164" y="184"/>
                      <a:pt x="164" y="184"/>
                    </a:cubicBezTo>
                    <a:cubicBezTo>
                      <a:pt x="164" y="164"/>
                      <a:pt x="164" y="164"/>
                      <a:pt x="164" y="164"/>
                    </a:cubicBezTo>
                    <a:cubicBezTo>
                      <a:pt x="132" y="164"/>
                      <a:pt x="132" y="164"/>
                      <a:pt x="132" y="164"/>
                    </a:cubicBezTo>
                    <a:lnTo>
                      <a:pt x="132" y="184"/>
                    </a:lnTo>
                    <a:close/>
                    <a:moveTo>
                      <a:pt x="84" y="184"/>
                    </a:moveTo>
                    <a:cubicBezTo>
                      <a:pt x="116" y="184"/>
                      <a:pt x="116" y="184"/>
                      <a:pt x="116" y="184"/>
                    </a:cubicBezTo>
                    <a:cubicBezTo>
                      <a:pt x="116" y="164"/>
                      <a:pt x="116" y="164"/>
                      <a:pt x="116" y="164"/>
                    </a:cubicBezTo>
                    <a:cubicBezTo>
                      <a:pt x="84" y="164"/>
                      <a:pt x="84" y="164"/>
                      <a:pt x="84" y="164"/>
                    </a:cubicBezTo>
                    <a:lnTo>
                      <a:pt x="84" y="184"/>
                    </a:lnTo>
                    <a:close/>
                    <a:moveTo>
                      <a:pt x="36" y="184"/>
                    </a:moveTo>
                    <a:cubicBezTo>
                      <a:pt x="68" y="184"/>
                      <a:pt x="68" y="184"/>
                      <a:pt x="68" y="184"/>
                    </a:cubicBezTo>
                    <a:cubicBezTo>
                      <a:pt x="68" y="164"/>
                      <a:pt x="68" y="164"/>
                      <a:pt x="68" y="164"/>
                    </a:cubicBezTo>
                    <a:cubicBezTo>
                      <a:pt x="36" y="164"/>
                      <a:pt x="36" y="164"/>
                      <a:pt x="36" y="164"/>
                    </a:cubicBezTo>
                    <a:lnTo>
                      <a:pt x="36" y="184"/>
                    </a:lnTo>
                    <a:close/>
                    <a:moveTo>
                      <a:pt x="68" y="8"/>
                    </a:moveTo>
                    <a:cubicBezTo>
                      <a:pt x="36" y="8"/>
                      <a:pt x="36" y="8"/>
                      <a:pt x="36" y="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68" y="28"/>
                      <a:pt x="68" y="28"/>
                      <a:pt x="68" y="28"/>
                    </a:cubicBezTo>
                    <a:lnTo>
                      <a:pt x="68" y="8"/>
                    </a:lnTo>
                    <a:close/>
                    <a:moveTo>
                      <a:pt x="116" y="8"/>
                    </a:moveTo>
                    <a:cubicBezTo>
                      <a:pt x="84" y="8"/>
                      <a:pt x="84" y="8"/>
                      <a:pt x="84" y="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116" y="28"/>
                      <a:pt x="116" y="28"/>
                      <a:pt x="116" y="28"/>
                    </a:cubicBezTo>
                    <a:lnTo>
                      <a:pt x="116" y="8"/>
                    </a:lnTo>
                    <a:close/>
                    <a:moveTo>
                      <a:pt x="164" y="8"/>
                    </a:moveTo>
                    <a:cubicBezTo>
                      <a:pt x="132" y="8"/>
                      <a:pt x="132" y="8"/>
                      <a:pt x="132" y="8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64" y="28"/>
                      <a:pt x="164" y="28"/>
                      <a:pt x="164" y="28"/>
                    </a:cubicBezTo>
                    <a:lnTo>
                      <a:pt x="164" y="8"/>
                    </a:lnTo>
                    <a:close/>
                    <a:moveTo>
                      <a:pt x="168" y="56"/>
                    </a:moveTo>
                    <a:cubicBezTo>
                      <a:pt x="168" y="45"/>
                      <a:pt x="159" y="36"/>
                      <a:pt x="148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45" y="36"/>
                      <a:pt x="36" y="41"/>
                      <a:pt x="36" y="52"/>
                    </a:cubicBezTo>
                    <a:cubicBezTo>
                      <a:pt x="36" y="136"/>
                      <a:pt x="36" y="136"/>
                      <a:pt x="36" y="136"/>
                    </a:cubicBezTo>
                    <a:cubicBezTo>
                      <a:pt x="36" y="147"/>
                      <a:pt x="45" y="156"/>
                      <a:pt x="56" y="156"/>
                    </a:cubicBezTo>
                    <a:cubicBezTo>
                      <a:pt x="148" y="156"/>
                      <a:pt x="148" y="156"/>
                      <a:pt x="148" y="156"/>
                    </a:cubicBezTo>
                    <a:cubicBezTo>
                      <a:pt x="159" y="156"/>
                      <a:pt x="168" y="147"/>
                      <a:pt x="168" y="136"/>
                    </a:cubicBezTo>
                    <a:lnTo>
                      <a:pt x="168" y="56"/>
                    </a:lnTo>
                    <a:close/>
                    <a:moveTo>
                      <a:pt x="103" y="151"/>
                    </a:moveTo>
                    <a:cubicBezTo>
                      <a:pt x="73" y="151"/>
                      <a:pt x="48" y="128"/>
                      <a:pt x="48" y="98"/>
                    </a:cubicBezTo>
                    <a:cubicBezTo>
                      <a:pt x="48" y="68"/>
                      <a:pt x="73" y="44"/>
                      <a:pt x="103" y="44"/>
                    </a:cubicBezTo>
                    <a:cubicBezTo>
                      <a:pt x="132" y="44"/>
                      <a:pt x="157" y="68"/>
                      <a:pt x="157" y="98"/>
                    </a:cubicBezTo>
                    <a:cubicBezTo>
                      <a:pt x="157" y="128"/>
                      <a:pt x="132" y="151"/>
                      <a:pt x="103" y="151"/>
                    </a:cubicBezTo>
                    <a:close/>
                    <a:moveTo>
                      <a:pt x="92" y="64"/>
                    </a:moveTo>
                    <a:cubicBezTo>
                      <a:pt x="92" y="127"/>
                      <a:pt x="92" y="127"/>
                      <a:pt x="92" y="127"/>
                    </a:cubicBezTo>
                    <a:cubicBezTo>
                      <a:pt x="130" y="95"/>
                      <a:pt x="130" y="95"/>
                      <a:pt x="130" y="95"/>
                    </a:cubicBezTo>
                    <a:lnTo>
                      <a:pt x="92" y="64"/>
                    </a:ln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1" name="Freeform 20"/>
              <p:cNvSpPr>
                <a:spLocks noEditPoints="1"/>
              </p:cNvSpPr>
              <p:nvPr/>
            </p:nvSpPr>
            <p:spPr bwMode="auto">
              <a:xfrm>
                <a:off x="9794894" y="4101985"/>
                <a:ext cx="370876" cy="369866"/>
              </a:xfrm>
              <a:custGeom>
                <a:avLst/>
                <a:gdLst>
                  <a:gd name="T0" fmla="*/ 180 w 200"/>
                  <a:gd name="T1" fmla="*/ 200 h 200"/>
                  <a:gd name="T2" fmla="*/ 20 w 200"/>
                  <a:gd name="T3" fmla="*/ 200 h 200"/>
                  <a:gd name="T4" fmla="*/ 0 w 200"/>
                  <a:gd name="T5" fmla="*/ 180 h 200"/>
                  <a:gd name="T6" fmla="*/ 0 w 200"/>
                  <a:gd name="T7" fmla="*/ 20 h 200"/>
                  <a:gd name="T8" fmla="*/ 20 w 200"/>
                  <a:gd name="T9" fmla="*/ 0 h 200"/>
                  <a:gd name="T10" fmla="*/ 180 w 200"/>
                  <a:gd name="T11" fmla="*/ 0 h 200"/>
                  <a:gd name="T12" fmla="*/ 200 w 200"/>
                  <a:gd name="T13" fmla="*/ 20 h 200"/>
                  <a:gd name="T14" fmla="*/ 200 w 200"/>
                  <a:gd name="T15" fmla="*/ 180 h 200"/>
                  <a:gd name="T16" fmla="*/ 180 w 200"/>
                  <a:gd name="T17" fmla="*/ 200 h 200"/>
                  <a:gd name="T18" fmla="*/ 177 w 200"/>
                  <a:gd name="T19" fmla="*/ 93 h 200"/>
                  <a:gd name="T20" fmla="*/ 163 w 200"/>
                  <a:gd name="T21" fmla="*/ 81 h 200"/>
                  <a:gd name="T22" fmla="*/ 156 w 200"/>
                  <a:gd name="T23" fmla="*/ 81 h 200"/>
                  <a:gd name="T24" fmla="*/ 146 w 200"/>
                  <a:gd name="T25" fmla="*/ 73 h 200"/>
                  <a:gd name="T26" fmla="*/ 144 w 200"/>
                  <a:gd name="T27" fmla="*/ 60 h 200"/>
                  <a:gd name="T28" fmla="*/ 107 w 200"/>
                  <a:gd name="T29" fmla="*/ 25 h 200"/>
                  <a:gd name="T30" fmla="*/ 81 w 200"/>
                  <a:gd name="T31" fmla="*/ 25 h 200"/>
                  <a:gd name="T32" fmla="*/ 68 w 200"/>
                  <a:gd name="T33" fmla="*/ 25 h 200"/>
                  <a:gd name="T34" fmla="*/ 25 w 200"/>
                  <a:gd name="T35" fmla="*/ 67 h 200"/>
                  <a:gd name="T36" fmla="*/ 25 w 200"/>
                  <a:gd name="T37" fmla="*/ 133 h 200"/>
                  <a:gd name="T38" fmla="*/ 67 w 200"/>
                  <a:gd name="T39" fmla="*/ 174 h 200"/>
                  <a:gd name="T40" fmla="*/ 81 w 200"/>
                  <a:gd name="T41" fmla="*/ 174 h 200"/>
                  <a:gd name="T42" fmla="*/ 128 w 200"/>
                  <a:gd name="T43" fmla="*/ 174 h 200"/>
                  <a:gd name="T44" fmla="*/ 177 w 200"/>
                  <a:gd name="T45" fmla="*/ 130 h 200"/>
                  <a:gd name="T46" fmla="*/ 177 w 200"/>
                  <a:gd name="T47" fmla="*/ 93 h 200"/>
                  <a:gd name="T48" fmla="*/ 127 w 200"/>
                  <a:gd name="T49" fmla="*/ 135 h 200"/>
                  <a:gd name="T50" fmla="*/ 81 w 200"/>
                  <a:gd name="T51" fmla="*/ 135 h 200"/>
                  <a:gd name="T52" fmla="*/ 81 w 200"/>
                  <a:gd name="T53" fmla="*/ 135 h 200"/>
                  <a:gd name="T54" fmla="*/ 69 w 200"/>
                  <a:gd name="T55" fmla="*/ 135 h 200"/>
                  <a:gd name="T56" fmla="*/ 69 w 200"/>
                  <a:gd name="T57" fmla="*/ 117 h 200"/>
                  <a:gd name="T58" fmla="*/ 81 w 200"/>
                  <a:gd name="T59" fmla="*/ 117 h 200"/>
                  <a:gd name="T60" fmla="*/ 81 w 200"/>
                  <a:gd name="T61" fmla="*/ 117 h 200"/>
                  <a:gd name="T62" fmla="*/ 127 w 200"/>
                  <a:gd name="T63" fmla="*/ 117 h 200"/>
                  <a:gd name="T64" fmla="*/ 127 w 200"/>
                  <a:gd name="T65" fmla="*/ 135 h 200"/>
                  <a:gd name="T66" fmla="*/ 101 w 200"/>
                  <a:gd name="T67" fmla="*/ 82 h 200"/>
                  <a:gd name="T68" fmla="*/ 81 w 200"/>
                  <a:gd name="T69" fmla="*/ 82 h 200"/>
                  <a:gd name="T70" fmla="*/ 81 w 200"/>
                  <a:gd name="T71" fmla="*/ 82 h 200"/>
                  <a:gd name="T72" fmla="*/ 70 w 200"/>
                  <a:gd name="T73" fmla="*/ 82 h 200"/>
                  <a:gd name="T74" fmla="*/ 70 w 200"/>
                  <a:gd name="T75" fmla="*/ 63 h 200"/>
                  <a:gd name="T76" fmla="*/ 81 w 200"/>
                  <a:gd name="T77" fmla="*/ 63 h 200"/>
                  <a:gd name="T78" fmla="*/ 81 w 200"/>
                  <a:gd name="T79" fmla="*/ 63 h 200"/>
                  <a:gd name="T80" fmla="*/ 101 w 200"/>
                  <a:gd name="T81" fmla="*/ 63 h 200"/>
                  <a:gd name="T82" fmla="*/ 101 w 200"/>
                  <a:gd name="T83" fmla="*/ 8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200">
                    <a:moveTo>
                      <a:pt x="180" y="200"/>
                    </a:moveTo>
                    <a:cubicBezTo>
                      <a:pt x="20" y="200"/>
                      <a:pt x="20" y="200"/>
                      <a:pt x="20" y="200"/>
                    </a:cubicBezTo>
                    <a:cubicBezTo>
                      <a:pt x="9" y="200"/>
                      <a:pt x="0" y="191"/>
                      <a:pt x="0" y="18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80"/>
                      <a:pt x="200" y="180"/>
                      <a:pt x="200" y="180"/>
                    </a:cubicBezTo>
                    <a:cubicBezTo>
                      <a:pt x="200" y="191"/>
                      <a:pt x="191" y="200"/>
                      <a:pt x="180" y="200"/>
                    </a:cubicBezTo>
                    <a:close/>
                    <a:moveTo>
                      <a:pt x="177" y="93"/>
                    </a:moveTo>
                    <a:cubicBezTo>
                      <a:pt x="177" y="80"/>
                      <a:pt x="163" y="81"/>
                      <a:pt x="163" y="81"/>
                    </a:cubicBezTo>
                    <a:cubicBezTo>
                      <a:pt x="162" y="81"/>
                      <a:pt x="161" y="81"/>
                      <a:pt x="156" y="81"/>
                    </a:cubicBezTo>
                    <a:cubicBezTo>
                      <a:pt x="148" y="81"/>
                      <a:pt x="146" y="73"/>
                      <a:pt x="146" y="73"/>
                    </a:cubicBezTo>
                    <a:cubicBezTo>
                      <a:pt x="146" y="73"/>
                      <a:pt x="144" y="70"/>
                      <a:pt x="144" y="60"/>
                    </a:cubicBezTo>
                    <a:cubicBezTo>
                      <a:pt x="142" y="34"/>
                      <a:pt x="110" y="25"/>
                      <a:pt x="107" y="25"/>
                    </a:cubicBezTo>
                    <a:cubicBezTo>
                      <a:pt x="103" y="25"/>
                      <a:pt x="81" y="25"/>
                      <a:pt x="81" y="25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68" y="25"/>
                      <a:pt x="30" y="28"/>
                      <a:pt x="25" y="67"/>
                    </a:cubicBezTo>
                    <a:cubicBezTo>
                      <a:pt x="25" y="70"/>
                      <a:pt x="25" y="133"/>
                      <a:pt x="25" y="133"/>
                    </a:cubicBezTo>
                    <a:cubicBezTo>
                      <a:pt x="25" y="133"/>
                      <a:pt x="27" y="167"/>
                      <a:pt x="67" y="174"/>
                    </a:cubicBezTo>
                    <a:cubicBezTo>
                      <a:pt x="69" y="174"/>
                      <a:pt x="81" y="174"/>
                      <a:pt x="81" y="174"/>
                    </a:cubicBezTo>
                    <a:cubicBezTo>
                      <a:pt x="81" y="174"/>
                      <a:pt x="125" y="174"/>
                      <a:pt x="128" y="174"/>
                    </a:cubicBezTo>
                    <a:cubicBezTo>
                      <a:pt x="169" y="173"/>
                      <a:pt x="177" y="130"/>
                      <a:pt x="177" y="130"/>
                    </a:cubicBezTo>
                    <a:cubicBezTo>
                      <a:pt x="177" y="130"/>
                      <a:pt x="177" y="107"/>
                      <a:pt x="177" y="93"/>
                    </a:cubicBezTo>
                    <a:close/>
                    <a:moveTo>
                      <a:pt x="127" y="135"/>
                    </a:moveTo>
                    <a:cubicBezTo>
                      <a:pt x="128" y="135"/>
                      <a:pt x="81" y="135"/>
                      <a:pt x="81" y="135"/>
                    </a:cubicBezTo>
                    <a:cubicBezTo>
                      <a:pt x="81" y="135"/>
                      <a:pt x="81" y="135"/>
                      <a:pt x="81" y="135"/>
                    </a:cubicBezTo>
                    <a:cubicBezTo>
                      <a:pt x="81" y="135"/>
                      <a:pt x="71" y="135"/>
                      <a:pt x="69" y="135"/>
                    </a:cubicBezTo>
                    <a:cubicBezTo>
                      <a:pt x="58" y="131"/>
                      <a:pt x="65" y="117"/>
                      <a:pt x="69" y="117"/>
                    </a:cubicBezTo>
                    <a:cubicBezTo>
                      <a:pt x="71" y="117"/>
                      <a:pt x="81" y="117"/>
                      <a:pt x="81" y="117"/>
                    </a:cubicBezTo>
                    <a:cubicBezTo>
                      <a:pt x="81" y="117"/>
                      <a:pt x="81" y="117"/>
                      <a:pt x="81" y="117"/>
                    </a:cubicBezTo>
                    <a:cubicBezTo>
                      <a:pt x="81" y="117"/>
                      <a:pt x="125" y="117"/>
                      <a:pt x="127" y="117"/>
                    </a:cubicBezTo>
                    <a:cubicBezTo>
                      <a:pt x="131" y="117"/>
                      <a:pt x="143" y="131"/>
                      <a:pt x="127" y="135"/>
                    </a:cubicBezTo>
                    <a:close/>
                    <a:moveTo>
                      <a:pt x="101" y="82"/>
                    </a:moveTo>
                    <a:cubicBezTo>
                      <a:pt x="100" y="82"/>
                      <a:pt x="82" y="82"/>
                      <a:pt x="81" y="82"/>
                    </a:cubicBezTo>
                    <a:cubicBezTo>
                      <a:pt x="81" y="82"/>
                      <a:pt x="81" y="82"/>
                      <a:pt x="81" y="82"/>
                    </a:cubicBezTo>
                    <a:cubicBezTo>
                      <a:pt x="81" y="82"/>
                      <a:pt x="72" y="82"/>
                      <a:pt x="70" y="82"/>
                    </a:cubicBezTo>
                    <a:cubicBezTo>
                      <a:pt x="58" y="79"/>
                      <a:pt x="64" y="63"/>
                      <a:pt x="70" y="63"/>
                    </a:cubicBezTo>
                    <a:cubicBezTo>
                      <a:pt x="69" y="63"/>
                      <a:pt x="81" y="63"/>
                      <a:pt x="81" y="63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3"/>
                      <a:pt x="99" y="63"/>
                      <a:pt x="101" y="63"/>
                    </a:cubicBezTo>
                    <a:cubicBezTo>
                      <a:pt x="105" y="63"/>
                      <a:pt x="115" y="77"/>
                      <a:pt x="101" y="82"/>
                    </a:cubicBez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2" name="Rectangle 6171"/>
              <p:cNvSpPr/>
              <p:nvPr/>
            </p:nvSpPr>
            <p:spPr>
              <a:xfrm>
                <a:off x="10220620" y="3412579"/>
                <a:ext cx="8858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Videos</a:t>
                </a:r>
              </a:p>
            </p:txBody>
          </p:sp>
          <p:sp>
            <p:nvSpPr>
              <p:cNvPr id="6173" name="Rectangle 6172"/>
              <p:cNvSpPr/>
              <p:nvPr/>
            </p:nvSpPr>
            <p:spPr>
              <a:xfrm>
                <a:off x="10220620" y="4102252"/>
                <a:ext cx="7617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Blogs</a:t>
                </a:r>
              </a:p>
            </p:txBody>
          </p:sp>
          <p:sp>
            <p:nvSpPr>
              <p:cNvPr id="6174" name="Rectangle 6173"/>
              <p:cNvSpPr/>
              <p:nvPr/>
            </p:nvSpPr>
            <p:spPr>
              <a:xfrm>
                <a:off x="10220620" y="4788810"/>
                <a:ext cx="6463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FAQ</a:t>
                </a: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6795"/>
            <a:ext cx="6914795" cy="69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07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a CU to do?</a:t>
            </a:r>
          </a:p>
        </p:txBody>
      </p:sp>
      <p:pic>
        <p:nvPicPr>
          <p:cNvPr id="5" name="Picture 2" descr="Slikovni rezul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41" y="3085162"/>
            <a:ext cx="5715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74277" y="1625338"/>
            <a:ext cx="4521723" cy="545420"/>
            <a:chOff x="1586976" y="1955538"/>
            <a:chExt cx="4521723" cy="584200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Differentiate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4277" y="2204482"/>
            <a:ext cx="4521723" cy="545420"/>
            <a:chOff x="1586976" y="1955538"/>
            <a:chExt cx="4521723" cy="584200"/>
          </a:xfrm>
          <a:noFill/>
        </p:grpSpPr>
        <p:sp>
          <p:nvSpPr>
            <p:cNvPr id="10" name="Rectangle 9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R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Repeat and Reinforce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4277" y="2783626"/>
            <a:ext cx="4521723" cy="545420"/>
            <a:chOff x="1586976" y="1955538"/>
            <a:chExt cx="4521723" cy="584200"/>
          </a:xfrm>
          <a:noFill/>
        </p:grpSpPr>
        <p:sp>
          <p:nvSpPr>
            <p:cNvPr id="13" name="Rectangle 12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Excite &amp; Educate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74277" y="3362770"/>
            <a:ext cx="4521723" cy="545420"/>
            <a:chOff x="1586976" y="1955538"/>
            <a:chExt cx="4521723" cy="584200"/>
          </a:xfrm>
          <a:noFill/>
        </p:grpSpPr>
        <p:sp>
          <p:nvSpPr>
            <p:cNvPr id="16" name="Rectangle 15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sz="3200" dirty="0"/>
                <a:t>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sz="3200" dirty="0">
                  <a:solidFill>
                    <a:schemeClr val="tx1"/>
                  </a:solidFill>
                </a:rPr>
                <a:t>Automate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74277" y="3941913"/>
            <a:ext cx="4521723" cy="545420"/>
            <a:chOff x="1586976" y="1955538"/>
            <a:chExt cx="4521723" cy="584200"/>
          </a:xfrm>
          <a:noFill/>
        </p:grpSpPr>
        <p:sp>
          <p:nvSpPr>
            <p:cNvPr id="19" name="Rectangle 18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Motivate</a:t>
              </a:r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94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b="937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54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90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4329132" y="1946635"/>
            <a:ext cx="3512544" cy="3408693"/>
            <a:chOff x="4990433" y="2607760"/>
            <a:chExt cx="2200813" cy="2200813"/>
          </a:xfrm>
        </p:grpSpPr>
        <p:sp>
          <p:nvSpPr>
            <p:cNvPr id="38" name="Circle: Hollow 37"/>
            <p:cNvSpPr/>
            <p:nvPr/>
          </p:nvSpPr>
          <p:spPr>
            <a:xfrm>
              <a:off x="4990433" y="2607760"/>
              <a:ext cx="2200813" cy="2200813"/>
            </a:xfrm>
            <a:prstGeom prst="donut">
              <a:avLst>
                <a:gd name="adj" fmla="val 982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065718" y="2677885"/>
              <a:ext cx="2060565" cy="2060565"/>
            </a:xfrm>
            <a:prstGeom prst="ellipse">
              <a:avLst/>
            </a:prstGeom>
            <a:noFill/>
            <a:ln w="28575">
              <a:solidFill>
                <a:srgbClr val="F46E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Marketing Automation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098344" y="2595024"/>
            <a:ext cx="3538275" cy="2935870"/>
            <a:chOff x="1098344" y="2595024"/>
            <a:chExt cx="3538275" cy="2935870"/>
          </a:xfrm>
        </p:grpSpPr>
        <p:sp>
          <p:nvSpPr>
            <p:cNvPr id="5" name="Oval 4"/>
            <p:cNvSpPr/>
            <p:nvPr/>
          </p:nvSpPr>
          <p:spPr>
            <a:xfrm>
              <a:off x="2576054" y="2677885"/>
              <a:ext cx="2060565" cy="2060565"/>
            </a:xfrm>
            <a:prstGeom prst="ellipse">
              <a:avLst/>
            </a:prstGeom>
            <a:noFill/>
            <a:ln w="28575">
              <a:solidFill>
                <a:srgbClr val="F46E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Self Service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576054" y="4233494"/>
              <a:ext cx="478121" cy="47812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13602" y="2595024"/>
              <a:ext cx="12148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dirty="0"/>
                <a:t>Online Banking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98344" y="3414258"/>
              <a:ext cx="12148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dirty="0"/>
                <a:t>Mobile Banking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13602" y="4317598"/>
              <a:ext cx="12148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dirty="0"/>
                <a:t>ATMs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313190" y="4884563"/>
              <a:ext cx="12148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dirty="0"/>
                <a:t>Mobile Wallet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576054" y="2736401"/>
              <a:ext cx="478121" cy="478121"/>
              <a:chOff x="2576054" y="2736401"/>
              <a:chExt cx="478121" cy="47812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576054" y="2736401"/>
                <a:ext cx="478121" cy="47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Freeform 5"/>
              <p:cNvSpPr>
                <a:spLocks noEditPoints="1"/>
              </p:cNvSpPr>
              <p:nvPr/>
            </p:nvSpPr>
            <p:spPr bwMode="auto">
              <a:xfrm>
                <a:off x="2755466" y="2827005"/>
                <a:ext cx="158038" cy="261120"/>
              </a:xfrm>
              <a:custGeom>
                <a:avLst/>
                <a:gdLst>
                  <a:gd name="T0" fmla="*/ 712 w 1018"/>
                  <a:gd name="T1" fmla="*/ 1178 h 1682"/>
                  <a:gd name="T2" fmla="*/ 611 w 1018"/>
                  <a:gd name="T3" fmla="*/ 1077 h 1682"/>
                  <a:gd name="T4" fmla="*/ 712 w 1018"/>
                  <a:gd name="T5" fmla="*/ 976 h 1682"/>
                  <a:gd name="T6" fmla="*/ 916 w 1018"/>
                  <a:gd name="T7" fmla="*/ 875 h 1682"/>
                  <a:gd name="T8" fmla="*/ 1018 w 1018"/>
                  <a:gd name="T9" fmla="*/ 976 h 1682"/>
                  <a:gd name="T10" fmla="*/ 712 w 1018"/>
                  <a:gd name="T11" fmla="*/ 1077 h 1682"/>
                  <a:gd name="T12" fmla="*/ 814 w 1018"/>
                  <a:gd name="T13" fmla="*/ 1380 h 1682"/>
                  <a:gd name="T14" fmla="*/ 712 w 1018"/>
                  <a:gd name="T15" fmla="*/ 1279 h 1682"/>
                  <a:gd name="T16" fmla="*/ 814 w 1018"/>
                  <a:gd name="T17" fmla="*/ 1178 h 1682"/>
                  <a:gd name="T18" fmla="*/ 916 w 1018"/>
                  <a:gd name="T19" fmla="*/ 1481 h 1682"/>
                  <a:gd name="T20" fmla="*/ 814 w 1018"/>
                  <a:gd name="T21" fmla="*/ 1581 h 1682"/>
                  <a:gd name="T22" fmla="*/ 814 w 1018"/>
                  <a:gd name="T23" fmla="*/ 1380 h 1682"/>
                  <a:gd name="T24" fmla="*/ 916 w 1018"/>
                  <a:gd name="T25" fmla="*/ 1481 h 1682"/>
                  <a:gd name="T26" fmla="*/ 611 w 1018"/>
                  <a:gd name="T27" fmla="*/ 1682 h 1682"/>
                  <a:gd name="T28" fmla="*/ 712 w 1018"/>
                  <a:gd name="T29" fmla="*/ 1581 h 1682"/>
                  <a:gd name="T30" fmla="*/ 814 w 1018"/>
                  <a:gd name="T31" fmla="*/ 1682 h 1682"/>
                  <a:gd name="T32" fmla="*/ 509 w 1018"/>
                  <a:gd name="T33" fmla="*/ 1481 h 1682"/>
                  <a:gd name="T34" fmla="*/ 611 w 1018"/>
                  <a:gd name="T35" fmla="*/ 1380 h 1682"/>
                  <a:gd name="T36" fmla="*/ 611 w 1018"/>
                  <a:gd name="T37" fmla="*/ 1581 h 1682"/>
                  <a:gd name="T38" fmla="*/ 509 w 1018"/>
                  <a:gd name="T39" fmla="*/ 1481 h 1682"/>
                  <a:gd name="T40" fmla="*/ 407 w 1018"/>
                  <a:gd name="T41" fmla="*/ 1178 h 1682"/>
                  <a:gd name="T42" fmla="*/ 509 w 1018"/>
                  <a:gd name="T43" fmla="*/ 1279 h 1682"/>
                  <a:gd name="T44" fmla="*/ 407 w 1018"/>
                  <a:gd name="T45" fmla="*/ 1380 h 1682"/>
                  <a:gd name="T46" fmla="*/ 203 w 1018"/>
                  <a:gd name="T47" fmla="*/ 1279 h 1682"/>
                  <a:gd name="T48" fmla="*/ 102 w 1018"/>
                  <a:gd name="T49" fmla="*/ 1380 h 1682"/>
                  <a:gd name="T50" fmla="*/ 0 w 1018"/>
                  <a:gd name="T51" fmla="*/ 1481 h 1682"/>
                  <a:gd name="T52" fmla="*/ 102 w 1018"/>
                  <a:gd name="T53" fmla="*/ 0 h 1682"/>
                  <a:gd name="T54" fmla="*/ 203 w 1018"/>
                  <a:gd name="T55" fmla="*/ 59 h 1682"/>
                  <a:gd name="T56" fmla="*/ 102 w 1018"/>
                  <a:gd name="T57" fmla="*/ 160 h 1682"/>
                  <a:gd name="T58" fmla="*/ 203 w 1018"/>
                  <a:gd name="T59" fmla="*/ 1279 h 1682"/>
                  <a:gd name="T60" fmla="*/ 305 w 1018"/>
                  <a:gd name="T61" fmla="*/ 1178 h 1682"/>
                  <a:gd name="T62" fmla="*/ 203 w 1018"/>
                  <a:gd name="T63" fmla="*/ 1279 h 1682"/>
                  <a:gd name="T64" fmla="*/ 203 w 1018"/>
                  <a:gd name="T65" fmla="*/ 261 h 1682"/>
                  <a:gd name="T66" fmla="*/ 305 w 1018"/>
                  <a:gd name="T67" fmla="*/ 160 h 1682"/>
                  <a:gd name="T68" fmla="*/ 407 w 1018"/>
                  <a:gd name="T69" fmla="*/ 362 h 1682"/>
                  <a:gd name="T70" fmla="*/ 305 w 1018"/>
                  <a:gd name="T71" fmla="*/ 261 h 1682"/>
                  <a:gd name="T72" fmla="*/ 407 w 1018"/>
                  <a:gd name="T73" fmla="*/ 362 h 1682"/>
                  <a:gd name="T74" fmla="*/ 407 w 1018"/>
                  <a:gd name="T75" fmla="*/ 1077 h 1682"/>
                  <a:gd name="T76" fmla="*/ 305 w 1018"/>
                  <a:gd name="T77" fmla="*/ 1178 h 1682"/>
                  <a:gd name="T78" fmla="*/ 814 w 1018"/>
                  <a:gd name="T79" fmla="*/ 774 h 1682"/>
                  <a:gd name="T80" fmla="*/ 916 w 1018"/>
                  <a:gd name="T81" fmla="*/ 875 h 1682"/>
                  <a:gd name="T82" fmla="*/ 814 w 1018"/>
                  <a:gd name="T83" fmla="*/ 774 h 1682"/>
                  <a:gd name="T84" fmla="*/ 814 w 1018"/>
                  <a:gd name="T85" fmla="*/ 673 h 1682"/>
                  <a:gd name="T86" fmla="*/ 712 w 1018"/>
                  <a:gd name="T87" fmla="*/ 774 h 1682"/>
                  <a:gd name="T88" fmla="*/ 611 w 1018"/>
                  <a:gd name="T89" fmla="*/ 572 h 1682"/>
                  <a:gd name="T90" fmla="*/ 712 w 1018"/>
                  <a:gd name="T91" fmla="*/ 673 h 1682"/>
                  <a:gd name="T92" fmla="*/ 611 w 1018"/>
                  <a:gd name="T93" fmla="*/ 572 h 1682"/>
                  <a:gd name="T94" fmla="*/ 407 w 1018"/>
                  <a:gd name="T95" fmla="*/ 471 h 1682"/>
                  <a:gd name="T96" fmla="*/ 509 w 1018"/>
                  <a:gd name="T97" fmla="*/ 370 h 1682"/>
                  <a:gd name="T98" fmla="*/ 611 w 1018"/>
                  <a:gd name="T99" fmla="*/ 471 h 1682"/>
                  <a:gd name="T100" fmla="*/ 509 w 1018"/>
                  <a:gd name="T101" fmla="*/ 572 h 1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8" h="1682">
                    <a:moveTo>
                      <a:pt x="712" y="1077"/>
                    </a:moveTo>
                    <a:lnTo>
                      <a:pt x="712" y="1178"/>
                    </a:lnTo>
                    <a:lnTo>
                      <a:pt x="611" y="1178"/>
                    </a:lnTo>
                    <a:lnTo>
                      <a:pt x="611" y="1077"/>
                    </a:lnTo>
                    <a:lnTo>
                      <a:pt x="611" y="976"/>
                    </a:lnTo>
                    <a:lnTo>
                      <a:pt x="712" y="976"/>
                    </a:lnTo>
                    <a:lnTo>
                      <a:pt x="916" y="976"/>
                    </a:lnTo>
                    <a:lnTo>
                      <a:pt x="916" y="875"/>
                    </a:lnTo>
                    <a:lnTo>
                      <a:pt x="1018" y="875"/>
                    </a:lnTo>
                    <a:lnTo>
                      <a:pt x="1018" y="976"/>
                    </a:lnTo>
                    <a:lnTo>
                      <a:pt x="1018" y="1077"/>
                    </a:lnTo>
                    <a:lnTo>
                      <a:pt x="712" y="1077"/>
                    </a:lnTo>
                    <a:close/>
                    <a:moveTo>
                      <a:pt x="814" y="1279"/>
                    </a:moveTo>
                    <a:lnTo>
                      <a:pt x="814" y="1380"/>
                    </a:lnTo>
                    <a:lnTo>
                      <a:pt x="712" y="1380"/>
                    </a:lnTo>
                    <a:lnTo>
                      <a:pt x="712" y="1279"/>
                    </a:lnTo>
                    <a:lnTo>
                      <a:pt x="712" y="1178"/>
                    </a:lnTo>
                    <a:lnTo>
                      <a:pt x="814" y="1178"/>
                    </a:lnTo>
                    <a:lnTo>
                      <a:pt x="814" y="1279"/>
                    </a:lnTo>
                    <a:close/>
                    <a:moveTo>
                      <a:pt x="916" y="1481"/>
                    </a:moveTo>
                    <a:lnTo>
                      <a:pt x="916" y="1581"/>
                    </a:lnTo>
                    <a:lnTo>
                      <a:pt x="814" y="1581"/>
                    </a:lnTo>
                    <a:lnTo>
                      <a:pt x="814" y="1481"/>
                    </a:lnTo>
                    <a:lnTo>
                      <a:pt x="814" y="1380"/>
                    </a:lnTo>
                    <a:lnTo>
                      <a:pt x="916" y="1380"/>
                    </a:lnTo>
                    <a:lnTo>
                      <a:pt x="916" y="1481"/>
                    </a:lnTo>
                    <a:close/>
                    <a:moveTo>
                      <a:pt x="712" y="1682"/>
                    </a:moveTo>
                    <a:lnTo>
                      <a:pt x="611" y="1682"/>
                    </a:lnTo>
                    <a:lnTo>
                      <a:pt x="611" y="1581"/>
                    </a:lnTo>
                    <a:lnTo>
                      <a:pt x="712" y="1581"/>
                    </a:lnTo>
                    <a:lnTo>
                      <a:pt x="814" y="1581"/>
                    </a:lnTo>
                    <a:lnTo>
                      <a:pt x="814" y="1682"/>
                    </a:lnTo>
                    <a:lnTo>
                      <a:pt x="712" y="1682"/>
                    </a:lnTo>
                    <a:close/>
                    <a:moveTo>
                      <a:pt x="509" y="1481"/>
                    </a:moveTo>
                    <a:lnTo>
                      <a:pt x="509" y="1380"/>
                    </a:lnTo>
                    <a:lnTo>
                      <a:pt x="611" y="1380"/>
                    </a:lnTo>
                    <a:lnTo>
                      <a:pt x="611" y="1481"/>
                    </a:lnTo>
                    <a:lnTo>
                      <a:pt x="611" y="1581"/>
                    </a:lnTo>
                    <a:lnTo>
                      <a:pt x="509" y="1581"/>
                    </a:lnTo>
                    <a:lnTo>
                      <a:pt x="509" y="1481"/>
                    </a:lnTo>
                    <a:close/>
                    <a:moveTo>
                      <a:pt x="407" y="1279"/>
                    </a:moveTo>
                    <a:lnTo>
                      <a:pt x="407" y="1178"/>
                    </a:lnTo>
                    <a:lnTo>
                      <a:pt x="509" y="1178"/>
                    </a:lnTo>
                    <a:lnTo>
                      <a:pt x="509" y="1279"/>
                    </a:lnTo>
                    <a:lnTo>
                      <a:pt x="509" y="1380"/>
                    </a:lnTo>
                    <a:lnTo>
                      <a:pt x="407" y="1380"/>
                    </a:lnTo>
                    <a:lnTo>
                      <a:pt x="407" y="1279"/>
                    </a:lnTo>
                    <a:close/>
                    <a:moveTo>
                      <a:pt x="203" y="1279"/>
                    </a:moveTo>
                    <a:lnTo>
                      <a:pt x="203" y="1380"/>
                    </a:lnTo>
                    <a:lnTo>
                      <a:pt x="102" y="1380"/>
                    </a:lnTo>
                    <a:lnTo>
                      <a:pt x="102" y="1481"/>
                    </a:lnTo>
                    <a:lnTo>
                      <a:pt x="0" y="1481"/>
                    </a:lnTo>
                    <a:lnTo>
                      <a:pt x="0" y="0"/>
                    </a:lnTo>
                    <a:lnTo>
                      <a:pt x="102" y="0"/>
                    </a:lnTo>
                    <a:lnTo>
                      <a:pt x="102" y="59"/>
                    </a:lnTo>
                    <a:lnTo>
                      <a:pt x="203" y="59"/>
                    </a:lnTo>
                    <a:lnTo>
                      <a:pt x="203" y="160"/>
                    </a:lnTo>
                    <a:lnTo>
                      <a:pt x="102" y="160"/>
                    </a:lnTo>
                    <a:lnTo>
                      <a:pt x="102" y="1279"/>
                    </a:lnTo>
                    <a:lnTo>
                      <a:pt x="203" y="1279"/>
                    </a:lnTo>
                    <a:lnTo>
                      <a:pt x="203" y="1178"/>
                    </a:lnTo>
                    <a:lnTo>
                      <a:pt x="305" y="1178"/>
                    </a:lnTo>
                    <a:lnTo>
                      <a:pt x="305" y="1279"/>
                    </a:lnTo>
                    <a:lnTo>
                      <a:pt x="203" y="1279"/>
                    </a:lnTo>
                    <a:close/>
                    <a:moveTo>
                      <a:pt x="305" y="261"/>
                    </a:moveTo>
                    <a:lnTo>
                      <a:pt x="203" y="261"/>
                    </a:lnTo>
                    <a:lnTo>
                      <a:pt x="203" y="160"/>
                    </a:lnTo>
                    <a:lnTo>
                      <a:pt x="305" y="160"/>
                    </a:lnTo>
                    <a:lnTo>
                      <a:pt x="305" y="261"/>
                    </a:lnTo>
                    <a:close/>
                    <a:moveTo>
                      <a:pt x="407" y="362"/>
                    </a:moveTo>
                    <a:lnTo>
                      <a:pt x="305" y="362"/>
                    </a:lnTo>
                    <a:lnTo>
                      <a:pt x="305" y="261"/>
                    </a:lnTo>
                    <a:lnTo>
                      <a:pt x="407" y="261"/>
                    </a:lnTo>
                    <a:lnTo>
                      <a:pt x="407" y="362"/>
                    </a:lnTo>
                    <a:close/>
                    <a:moveTo>
                      <a:pt x="305" y="1077"/>
                    </a:moveTo>
                    <a:lnTo>
                      <a:pt x="407" y="1077"/>
                    </a:lnTo>
                    <a:lnTo>
                      <a:pt x="407" y="1178"/>
                    </a:lnTo>
                    <a:lnTo>
                      <a:pt x="305" y="1178"/>
                    </a:lnTo>
                    <a:lnTo>
                      <a:pt x="305" y="1077"/>
                    </a:lnTo>
                    <a:close/>
                    <a:moveTo>
                      <a:pt x="814" y="774"/>
                    </a:moveTo>
                    <a:lnTo>
                      <a:pt x="916" y="774"/>
                    </a:lnTo>
                    <a:lnTo>
                      <a:pt x="916" y="875"/>
                    </a:lnTo>
                    <a:lnTo>
                      <a:pt x="814" y="875"/>
                    </a:lnTo>
                    <a:lnTo>
                      <a:pt x="814" y="774"/>
                    </a:lnTo>
                    <a:close/>
                    <a:moveTo>
                      <a:pt x="712" y="673"/>
                    </a:moveTo>
                    <a:lnTo>
                      <a:pt x="814" y="673"/>
                    </a:lnTo>
                    <a:lnTo>
                      <a:pt x="814" y="774"/>
                    </a:lnTo>
                    <a:lnTo>
                      <a:pt x="712" y="774"/>
                    </a:lnTo>
                    <a:lnTo>
                      <a:pt x="712" y="673"/>
                    </a:lnTo>
                    <a:close/>
                    <a:moveTo>
                      <a:pt x="611" y="572"/>
                    </a:moveTo>
                    <a:lnTo>
                      <a:pt x="712" y="572"/>
                    </a:lnTo>
                    <a:lnTo>
                      <a:pt x="712" y="673"/>
                    </a:lnTo>
                    <a:lnTo>
                      <a:pt x="611" y="673"/>
                    </a:lnTo>
                    <a:lnTo>
                      <a:pt x="611" y="572"/>
                    </a:lnTo>
                    <a:close/>
                    <a:moveTo>
                      <a:pt x="509" y="471"/>
                    </a:moveTo>
                    <a:lnTo>
                      <a:pt x="407" y="471"/>
                    </a:lnTo>
                    <a:lnTo>
                      <a:pt x="407" y="370"/>
                    </a:lnTo>
                    <a:lnTo>
                      <a:pt x="509" y="370"/>
                    </a:lnTo>
                    <a:lnTo>
                      <a:pt x="509" y="471"/>
                    </a:lnTo>
                    <a:lnTo>
                      <a:pt x="611" y="471"/>
                    </a:lnTo>
                    <a:lnTo>
                      <a:pt x="611" y="572"/>
                    </a:lnTo>
                    <a:lnTo>
                      <a:pt x="509" y="572"/>
                    </a:lnTo>
                    <a:lnTo>
                      <a:pt x="509" y="471"/>
                    </a:ln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336993" y="3498364"/>
              <a:ext cx="478121" cy="478121"/>
              <a:chOff x="2336993" y="3498364"/>
              <a:chExt cx="478121" cy="478121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336993" y="3498364"/>
                <a:ext cx="478121" cy="47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 9"/>
              <p:cNvSpPr>
                <a:spLocks noEditPoints="1"/>
              </p:cNvSpPr>
              <p:nvPr/>
            </p:nvSpPr>
            <p:spPr bwMode="auto">
              <a:xfrm>
                <a:off x="2502799" y="3582468"/>
                <a:ext cx="146510" cy="276406"/>
              </a:xfrm>
              <a:custGeom>
                <a:avLst/>
                <a:gdLst>
                  <a:gd name="T0" fmla="*/ 87 w 104"/>
                  <a:gd name="T1" fmla="*/ 0 h 200"/>
                  <a:gd name="T2" fmla="*/ 16 w 104"/>
                  <a:gd name="T3" fmla="*/ 0 h 200"/>
                  <a:gd name="T4" fmla="*/ 0 w 104"/>
                  <a:gd name="T5" fmla="*/ 17 h 200"/>
                  <a:gd name="T6" fmla="*/ 0 w 104"/>
                  <a:gd name="T7" fmla="*/ 183 h 200"/>
                  <a:gd name="T8" fmla="*/ 16 w 104"/>
                  <a:gd name="T9" fmla="*/ 200 h 200"/>
                  <a:gd name="T10" fmla="*/ 87 w 104"/>
                  <a:gd name="T11" fmla="*/ 200 h 200"/>
                  <a:gd name="T12" fmla="*/ 104 w 104"/>
                  <a:gd name="T13" fmla="*/ 183 h 200"/>
                  <a:gd name="T14" fmla="*/ 104 w 104"/>
                  <a:gd name="T15" fmla="*/ 17 h 200"/>
                  <a:gd name="T16" fmla="*/ 87 w 104"/>
                  <a:gd name="T17" fmla="*/ 0 h 200"/>
                  <a:gd name="T18" fmla="*/ 43 w 104"/>
                  <a:gd name="T19" fmla="*/ 13 h 200"/>
                  <a:gd name="T20" fmla="*/ 63 w 104"/>
                  <a:gd name="T21" fmla="*/ 13 h 200"/>
                  <a:gd name="T22" fmla="*/ 66 w 104"/>
                  <a:gd name="T23" fmla="*/ 17 h 200"/>
                  <a:gd name="T24" fmla="*/ 63 w 104"/>
                  <a:gd name="T25" fmla="*/ 20 h 200"/>
                  <a:gd name="T26" fmla="*/ 43 w 104"/>
                  <a:gd name="T27" fmla="*/ 20 h 200"/>
                  <a:gd name="T28" fmla="*/ 40 w 104"/>
                  <a:gd name="T29" fmla="*/ 17 h 200"/>
                  <a:gd name="T30" fmla="*/ 43 w 104"/>
                  <a:gd name="T31" fmla="*/ 13 h 200"/>
                  <a:gd name="T32" fmla="*/ 53 w 104"/>
                  <a:gd name="T33" fmla="*/ 193 h 200"/>
                  <a:gd name="T34" fmla="*/ 43 w 104"/>
                  <a:gd name="T35" fmla="*/ 183 h 200"/>
                  <a:gd name="T36" fmla="*/ 53 w 104"/>
                  <a:gd name="T37" fmla="*/ 173 h 200"/>
                  <a:gd name="T38" fmla="*/ 63 w 104"/>
                  <a:gd name="T39" fmla="*/ 183 h 200"/>
                  <a:gd name="T40" fmla="*/ 53 w 104"/>
                  <a:gd name="T41" fmla="*/ 193 h 200"/>
                  <a:gd name="T42" fmla="*/ 96 w 104"/>
                  <a:gd name="T43" fmla="*/ 164 h 200"/>
                  <a:gd name="T44" fmla="*/ 8 w 104"/>
                  <a:gd name="T45" fmla="*/ 164 h 200"/>
                  <a:gd name="T46" fmla="*/ 8 w 104"/>
                  <a:gd name="T47" fmla="*/ 32 h 200"/>
                  <a:gd name="T48" fmla="*/ 96 w 104"/>
                  <a:gd name="T49" fmla="*/ 32 h 200"/>
                  <a:gd name="T50" fmla="*/ 96 w 104"/>
                  <a:gd name="T51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4" h="200">
                    <a:moveTo>
                      <a:pt x="8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87" y="200"/>
                      <a:pt x="87" y="200"/>
                      <a:pt x="87" y="200"/>
                    </a:cubicBezTo>
                    <a:cubicBezTo>
                      <a:pt x="96" y="200"/>
                      <a:pt x="104" y="192"/>
                      <a:pt x="104" y="183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8"/>
                      <a:pt x="96" y="0"/>
                      <a:pt x="87" y="0"/>
                    </a:cubicBezTo>
                    <a:moveTo>
                      <a:pt x="43" y="13"/>
                    </a:moveTo>
                    <a:cubicBezTo>
                      <a:pt x="63" y="13"/>
                      <a:pt x="63" y="13"/>
                      <a:pt x="63" y="13"/>
                    </a:cubicBezTo>
                    <a:cubicBezTo>
                      <a:pt x="65" y="13"/>
                      <a:pt x="66" y="15"/>
                      <a:pt x="66" y="17"/>
                    </a:cubicBezTo>
                    <a:cubicBezTo>
                      <a:pt x="66" y="19"/>
                      <a:pt x="65" y="20"/>
                      <a:pt x="6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1" y="20"/>
                      <a:pt x="40" y="19"/>
                      <a:pt x="40" y="17"/>
                    </a:cubicBezTo>
                    <a:cubicBezTo>
                      <a:pt x="40" y="15"/>
                      <a:pt x="41" y="13"/>
                      <a:pt x="43" y="13"/>
                    </a:cubicBezTo>
                    <a:moveTo>
                      <a:pt x="53" y="193"/>
                    </a:moveTo>
                    <a:cubicBezTo>
                      <a:pt x="47" y="193"/>
                      <a:pt x="43" y="189"/>
                      <a:pt x="43" y="183"/>
                    </a:cubicBezTo>
                    <a:cubicBezTo>
                      <a:pt x="43" y="178"/>
                      <a:pt x="47" y="173"/>
                      <a:pt x="53" y="173"/>
                    </a:cubicBezTo>
                    <a:cubicBezTo>
                      <a:pt x="58" y="173"/>
                      <a:pt x="63" y="178"/>
                      <a:pt x="63" y="183"/>
                    </a:cubicBezTo>
                    <a:cubicBezTo>
                      <a:pt x="63" y="189"/>
                      <a:pt x="58" y="193"/>
                      <a:pt x="53" y="193"/>
                    </a:cubicBezTo>
                    <a:moveTo>
                      <a:pt x="96" y="164"/>
                    </a:moveTo>
                    <a:cubicBezTo>
                      <a:pt x="8" y="164"/>
                      <a:pt x="8" y="164"/>
                      <a:pt x="8" y="16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6" y="32"/>
                      <a:pt x="96" y="32"/>
                      <a:pt x="96" y="32"/>
                    </a:cubicBezTo>
                    <a:lnTo>
                      <a:pt x="96" y="164"/>
                    </a:ln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1" name="Freeform 13"/>
            <p:cNvSpPr>
              <a:spLocks noEditPoints="1"/>
            </p:cNvSpPr>
            <p:nvPr/>
          </p:nvSpPr>
          <p:spPr bwMode="auto">
            <a:xfrm>
              <a:off x="2704514" y="4396705"/>
              <a:ext cx="221201" cy="151698"/>
            </a:xfrm>
            <a:custGeom>
              <a:avLst/>
              <a:gdLst>
                <a:gd name="T0" fmla="*/ 199 w 200"/>
                <a:gd name="T1" fmla="*/ 32 h 136"/>
                <a:gd name="T2" fmla="*/ 199 w 200"/>
                <a:gd name="T3" fmla="*/ 31 h 136"/>
                <a:gd name="T4" fmla="*/ 0 w 200"/>
                <a:gd name="T5" fmla="*/ 31 h 136"/>
                <a:gd name="T6" fmla="*/ 0 w 200"/>
                <a:gd name="T7" fmla="*/ 18 h 136"/>
                <a:gd name="T8" fmla="*/ 18 w 200"/>
                <a:gd name="T9" fmla="*/ 0 h 136"/>
                <a:gd name="T10" fmla="*/ 181 w 200"/>
                <a:gd name="T11" fmla="*/ 0 h 136"/>
                <a:gd name="T12" fmla="*/ 199 w 200"/>
                <a:gd name="T13" fmla="*/ 18 h 136"/>
                <a:gd name="T14" fmla="*/ 199 w 200"/>
                <a:gd name="T15" fmla="*/ 32 h 136"/>
                <a:gd name="T16" fmla="*/ 200 w 200"/>
                <a:gd name="T17" fmla="*/ 64 h 136"/>
                <a:gd name="T18" fmla="*/ 200 w 200"/>
                <a:gd name="T19" fmla="*/ 119 h 136"/>
                <a:gd name="T20" fmla="*/ 181 w 200"/>
                <a:gd name="T21" fmla="*/ 136 h 136"/>
                <a:gd name="T22" fmla="*/ 18 w 200"/>
                <a:gd name="T23" fmla="*/ 136 h 136"/>
                <a:gd name="T24" fmla="*/ 0 w 200"/>
                <a:gd name="T25" fmla="*/ 119 h 136"/>
                <a:gd name="T26" fmla="*/ 0 w 200"/>
                <a:gd name="T27" fmla="*/ 64 h 136"/>
                <a:gd name="T28" fmla="*/ 200 w 200"/>
                <a:gd name="T29" fmla="*/ 64 h 136"/>
                <a:gd name="T30" fmla="*/ 76 w 200"/>
                <a:gd name="T31" fmla="*/ 88 h 136"/>
                <a:gd name="T32" fmla="*/ 48 w 200"/>
                <a:gd name="T33" fmla="*/ 88 h 136"/>
                <a:gd name="T34" fmla="*/ 48 w 200"/>
                <a:gd name="T35" fmla="*/ 100 h 136"/>
                <a:gd name="T36" fmla="*/ 76 w 200"/>
                <a:gd name="T37" fmla="*/ 100 h 136"/>
                <a:gd name="T38" fmla="*/ 76 w 200"/>
                <a:gd name="T39" fmla="*/ 88 h 136"/>
                <a:gd name="T40" fmla="*/ 112 w 200"/>
                <a:gd name="T41" fmla="*/ 88 h 136"/>
                <a:gd name="T42" fmla="*/ 88 w 200"/>
                <a:gd name="T43" fmla="*/ 88 h 136"/>
                <a:gd name="T44" fmla="*/ 88 w 200"/>
                <a:gd name="T45" fmla="*/ 100 h 136"/>
                <a:gd name="T46" fmla="*/ 112 w 200"/>
                <a:gd name="T47" fmla="*/ 100 h 136"/>
                <a:gd name="T48" fmla="*/ 112 w 200"/>
                <a:gd name="T49" fmla="*/ 88 h 136"/>
                <a:gd name="T50" fmla="*/ 152 w 200"/>
                <a:gd name="T51" fmla="*/ 88 h 136"/>
                <a:gd name="T52" fmla="*/ 120 w 200"/>
                <a:gd name="T53" fmla="*/ 88 h 136"/>
                <a:gd name="T54" fmla="*/ 120 w 200"/>
                <a:gd name="T55" fmla="*/ 100 h 136"/>
                <a:gd name="T56" fmla="*/ 152 w 200"/>
                <a:gd name="T57" fmla="*/ 100 h 136"/>
                <a:gd name="T58" fmla="*/ 152 w 200"/>
                <a:gd name="T59" fmla="*/ 88 h 136"/>
                <a:gd name="T60" fmla="*/ 12 w 200"/>
                <a:gd name="T61" fmla="*/ 119 h 136"/>
                <a:gd name="T62" fmla="*/ 152 w 200"/>
                <a:gd name="T63" fmla="*/ 119 h 136"/>
                <a:gd name="T64" fmla="*/ 152 w 200"/>
                <a:gd name="T65" fmla="*/ 108 h 136"/>
                <a:gd name="T66" fmla="*/ 12 w 200"/>
                <a:gd name="T67" fmla="*/ 108 h 136"/>
                <a:gd name="T68" fmla="*/ 12 w 200"/>
                <a:gd name="T69" fmla="*/ 119 h 136"/>
                <a:gd name="T70" fmla="*/ 12 w 200"/>
                <a:gd name="T71" fmla="*/ 100 h 136"/>
                <a:gd name="T72" fmla="*/ 40 w 200"/>
                <a:gd name="T73" fmla="*/ 100 h 136"/>
                <a:gd name="T74" fmla="*/ 40 w 200"/>
                <a:gd name="T75" fmla="*/ 88 h 136"/>
                <a:gd name="T76" fmla="*/ 12 w 200"/>
                <a:gd name="T77" fmla="*/ 88 h 136"/>
                <a:gd name="T78" fmla="*/ 12 w 200"/>
                <a:gd name="T79" fmla="*/ 10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0" h="136">
                  <a:moveTo>
                    <a:pt x="199" y="32"/>
                  </a:moveTo>
                  <a:cubicBezTo>
                    <a:pt x="199" y="31"/>
                    <a:pt x="199" y="31"/>
                    <a:pt x="199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1" y="0"/>
                    <a:pt x="199" y="8"/>
                    <a:pt x="199" y="18"/>
                  </a:cubicBezTo>
                  <a:cubicBezTo>
                    <a:pt x="199" y="32"/>
                    <a:pt x="199" y="32"/>
                    <a:pt x="199" y="32"/>
                  </a:cubicBezTo>
                  <a:close/>
                  <a:moveTo>
                    <a:pt x="200" y="64"/>
                  </a:moveTo>
                  <a:cubicBezTo>
                    <a:pt x="200" y="119"/>
                    <a:pt x="200" y="119"/>
                    <a:pt x="200" y="119"/>
                  </a:cubicBezTo>
                  <a:cubicBezTo>
                    <a:pt x="200" y="129"/>
                    <a:pt x="191" y="136"/>
                    <a:pt x="181" y="136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8" y="136"/>
                    <a:pt x="0" y="129"/>
                    <a:pt x="0" y="119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200" y="64"/>
                  </a:lnTo>
                  <a:close/>
                  <a:moveTo>
                    <a:pt x="76" y="88"/>
                  </a:moveTo>
                  <a:cubicBezTo>
                    <a:pt x="48" y="88"/>
                    <a:pt x="48" y="88"/>
                    <a:pt x="48" y="88"/>
                  </a:cubicBezTo>
                  <a:cubicBezTo>
                    <a:pt x="48" y="100"/>
                    <a:pt x="48" y="100"/>
                    <a:pt x="48" y="100"/>
                  </a:cubicBezTo>
                  <a:cubicBezTo>
                    <a:pt x="76" y="100"/>
                    <a:pt x="76" y="100"/>
                    <a:pt x="76" y="100"/>
                  </a:cubicBezTo>
                  <a:lnTo>
                    <a:pt x="76" y="88"/>
                  </a:lnTo>
                  <a:close/>
                  <a:moveTo>
                    <a:pt x="112" y="88"/>
                  </a:moveTo>
                  <a:cubicBezTo>
                    <a:pt x="88" y="88"/>
                    <a:pt x="88" y="88"/>
                    <a:pt x="88" y="88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112" y="100"/>
                    <a:pt x="112" y="100"/>
                    <a:pt x="112" y="100"/>
                  </a:cubicBezTo>
                  <a:lnTo>
                    <a:pt x="112" y="88"/>
                  </a:lnTo>
                  <a:close/>
                  <a:moveTo>
                    <a:pt x="152" y="88"/>
                  </a:moveTo>
                  <a:cubicBezTo>
                    <a:pt x="120" y="88"/>
                    <a:pt x="120" y="88"/>
                    <a:pt x="120" y="88"/>
                  </a:cubicBezTo>
                  <a:cubicBezTo>
                    <a:pt x="120" y="100"/>
                    <a:pt x="120" y="100"/>
                    <a:pt x="120" y="100"/>
                  </a:cubicBezTo>
                  <a:cubicBezTo>
                    <a:pt x="152" y="100"/>
                    <a:pt x="152" y="100"/>
                    <a:pt x="152" y="100"/>
                  </a:cubicBezTo>
                  <a:lnTo>
                    <a:pt x="152" y="88"/>
                  </a:lnTo>
                  <a:close/>
                  <a:moveTo>
                    <a:pt x="12" y="119"/>
                  </a:moveTo>
                  <a:cubicBezTo>
                    <a:pt x="152" y="119"/>
                    <a:pt x="152" y="119"/>
                    <a:pt x="152" y="119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2" y="108"/>
                    <a:pt x="12" y="108"/>
                    <a:pt x="12" y="108"/>
                  </a:cubicBezTo>
                  <a:lnTo>
                    <a:pt x="12" y="119"/>
                  </a:lnTo>
                  <a:close/>
                  <a:moveTo>
                    <a:pt x="12" y="100"/>
                  </a:moveTo>
                  <a:cubicBezTo>
                    <a:pt x="40" y="100"/>
                    <a:pt x="40" y="100"/>
                    <a:pt x="40" y="100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12" y="88"/>
                    <a:pt x="12" y="88"/>
                    <a:pt x="12" y="88"/>
                  </a:cubicBezTo>
                  <a:lnTo>
                    <a:pt x="12" y="100"/>
                  </a:lnTo>
                  <a:close/>
                </a:path>
              </a:pathLst>
            </a:custGeom>
            <a:solidFill>
              <a:srgbClr val="F46E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399416" y="4499389"/>
              <a:ext cx="478121" cy="478121"/>
              <a:chOff x="3399416" y="4499389"/>
              <a:chExt cx="478121" cy="478121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399416" y="4499389"/>
                <a:ext cx="478121" cy="4781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Freeform 17"/>
              <p:cNvSpPr>
                <a:spLocks noEditPoints="1"/>
              </p:cNvSpPr>
              <p:nvPr/>
            </p:nvSpPr>
            <p:spPr bwMode="auto">
              <a:xfrm>
                <a:off x="3536219" y="4633137"/>
                <a:ext cx="224093" cy="210623"/>
              </a:xfrm>
              <a:custGeom>
                <a:avLst/>
                <a:gdLst>
                  <a:gd name="T0" fmla="*/ 117 w 200"/>
                  <a:gd name="T1" fmla="*/ 132 h 187"/>
                  <a:gd name="T2" fmla="*/ 103 w 200"/>
                  <a:gd name="T3" fmla="*/ 117 h 187"/>
                  <a:gd name="T4" fmla="*/ 103 w 200"/>
                  <a:gd name="T5" fmla="*/ 104 h 187"/>
                  <a:gd name="T6" fmla="*/ 117 w 200"/>
                  <a:gd name="T7" fmla="*/ 91 h 187"/>
                  <a:gd name="T8" fmla="*/ 200 w 200"/>
                  <a:gd name="T9" fmla="*/ 91 h 187"/>
                  <a:gd name="T10" fmla="*/ 200 w 200"/>
                  <a:gd name="T11" fmla="*/ 132 h 187"/>
                  <a:gd name="T12" fmla="*/ 117 w 200"/>
                  <a:gd name="T13" fmla="*/ 132 h 187"/>
                  <a:gd name="T14" fmla="*/ 127 w 200"/>
                  <a:gd name="T15" fmla="*/ 100 h 187"/>
                  <a:gd name="T16" fmla="*/ 117 w 200"/>
                  <a:gd name="T17" fmla="*/ 110 h 187"/>
                  <a:gd name="T18" fmla="*/ 127 w 200"/>
                  <a:gd name="T19" fmla="*/ 121 h 187"/>
                  <a:gd name="T20" fmla="*/ 138 w 200"/>
                  <a:gd name="T21" fmla="*/ 110 h 187"/>
                  <a:gd name="T22" fmla="*/ 127 w 200"/>
                  <a:gd name="T23" fmla="*/ 100 h 187"/>
                  <a:gd name="T24" fmla="*/ 96 w 200"/>
                  <a:gd name="T25" fmla="*/ 103 h 187"/>
                  <a:gd name="T26" fmla="*/ 96 w 200"/>
                  <a:gd name="T27" fmla="*/ 117 h 187"/>
                  <a:gd name="T28" fmla="*/ 117 w 200"/>
                  <a:gd name="T29" fmla="*/ 139 h 187"/>
                  <a:gd name="T30" fmla="*/ 188 w 200"/>
                  <a:gd name="T31" fmla="*/ 139 h 187"/>
                  <a:gd name="T32" fmla="*/ 188 w 200"/>
                  <a:gd name="T33" fmla="*/ 165 h 187"/>
                  <a:gd name="T34" fmla="*/ 165 w 200"/>
                  <a:gd name="T35" fmla="*/ 187 h 187"/>
                  <a:gd name="T36" fmla="*/ 20 w 200"/>
                  <a:gd name="T37" fmla="*/ 187 h 187"/>
                  <a:gd name="T38" fmla="*/ 0 w 200"/>
                  <a:gd name="T39" fmla="*/ 165 h 187"/>
                  <a:gd name="T40" fmla="*/ 0 w 200"/>
                  <a:gd name="T41" fmla="*/ 34 h 187"/>
                  <a:gd name="T42" fmla="*/ 20 w 200"/>
                  <a:gd name="T43" fmla="*/ 12 h 187"/>
                  <a:gd name="T44" fmla="*/ 87 w 200"/>
                  <a:gd name="T45" fmla="*/ 12 h 187"/>
                  <a:gd name="T46" fmla="*/ 71 w 200"/>
                  <a:gd name="T47" fmla="*/ 23 h 187"/>
                  <a:gd name="T48" fmla="*/ 17 w 200"/>
                  <a:gd name="T49" fmla="*/ 23 h 187"/>
                  <a:gd name="T50" fmla="*/ 7 w 200"/>
                  <a:gd name="T51" fmla="*/ 31 h 187"/>
                  <a:gd name="T52" fmla="*/ 17 w 200"/>
                  <a:gd name="T53" fmla="*/ 39 h 187"/>
                  <a:gd name="T54" fmla="*/ 188 w 200"/>
                  <a:gd name="T55" fmla="*/ 39 h 187"/>
                  <a:gd name="T56" fmla="*/ 188 w 200"/>
                  <a:gd name="T57" fmla="*/ 83 h 187"/>
                  <a:gd name="T58" fmla="*/ 117 w 200"/>
                  <a:gd name="T59" fmla="*/ 83 h 187"/>
                  <a:gd name="T60" fmla="*/ 96 w 200"/>
                  <a:gd name="T61" fmla="*/ 103 h 187"/>
                  <a:gd name="T62" fmla="*/ 20 w 200"/>
                  <a:gd name="T63" fmla="*/ 56 h 187"/>
                  <a:gd name="T64" fmla="*/ 12 w 200"/>
                  <a:gd name="T65" fmla="*/ 56 h 187"/>
                  <a:gd name="T66" fmla="*/ 12 w 200"/>
                  <a:gd name="T67" fmla="*/ 72 h 187"/>
                  <a:gd name="T68" fmla="*/ 20 w 200"/>
                  <a:gd name="T69" fmla="*/ 72 h 187"/>
                  <a:gd name="T70" fmla="*/ 20 w 200"/>
                  <a:gd name="T71" fmla="*/ 56 h 187"/>
                  <a:gd name="T72" fmla="*/ 20 w 200"/>
                  <a:gd name="T73" fmla="*/ 88 h 187"/>
                  <a:gd name="T74" fmla="*/ 12 w 200"/>
                  <a:gd name="T75" fmla="*/ 88 h 187"/>
                  <a:gd name="T76" fmla="*/ 12 w 200"/>
                  <a:gd name="T77" fmla="*/ 104 h 187"/>
                  <a:gd name="T78" fmla="*/ 20 w 200"/>
                  <a:gd name="T79" fmla="*/ 104 h 187"/>
                  <a:gd name="T80" fmla="*/ 20 w 200"/>
                  <a:gd name="T81" fmla="*/ 88 h 187"/>
                  <a:gd name="T82" fmla="*/ 20 w 200"/>
                  <a:gd name="T83" fmla="*/ 120 h 187"/>
                  <a:gd name="T84" fmla="*/ 12 w 200"/>
                  <a:gd name="T85" fmla="*/ 120 h 187"/>
                  <a:gd name="T86" fmla="*/ 12 w 200"/>
                  <a:gd name="T87" fmla="*/ 136 h 187"/>
                  <a:gd name="T88" fmla="*/ 20 w 200"/>
                  <a:gd name="T89" fmla="*/ 136 h 187"/>
                  <a:gd name="T90" fmla="*/ 20 w 200"/>
                  <a:gd name="T91" fmla="*/ 120 h 187"/>
                  <a:gd name="T92" fmla="*/ 20 w 200"/>
                  <a:gd name="T93" fmla="*/ 152 h 187"/>
                  <a:gd name="T94" fmla="*/ 12 w 200"/>
                  <a:gd name="T95" fmla="*/ 152 h 187"/>
                  <a:gd name="T96" fmla="*/ 12 w 200"/>
                  <a:gd name="T97" fmla="*/ 168 h 187"/>
                  <a:gd name="T98" fmla="*/ 20 w 200"/>
                  <a:gd name="T99" fmla="*/ 168 h 187"/>
                  <a:gd name="T100" fmla="*/ 20 w 200"/>
                  <a:gd name="T101" fmla="*/ 152 h 187"/>
                  <a:gd name="T102" fmla="*/ 55 w 200"/>
                  <a:gd name="T103" fmla="*/ 35 h 187"/>
                  <a:gd name="T104" fmla="*/ 136 w 200"/>
                  <a:gd name="T105" fmla="*/ 0 h 187"/>
                  <a:gd name="T106" fmla="*/ 151 w 200"/>
                  <a:gd name="T107" fmla="*/ 35 h 187"/>
                  <a:gd name="T108" fmla="*/ 55 w 200"/>
                  <a:gd name="T109" fmla="*/ 35 h 187"/>
                  <a:gd name="T110" fmla="*/ 149 w 200"/>
                  <a:gd name="T111" fmla="*/ 12 h 187"/>
                  <a:gd name="T112" fmla="*/ 165 w 200"/>
                  <a:gd name="T113" fmla="*/ 12 h 187"/>
                  <a:gd name="T114" fmla="*/ 181 w 200"/>
                  <a:gd name="T115" fmla="*/ 23 h 187"/>
                  <a:gd name="T116" fmla="*/ 152 w 200"/>
                  <a:gd name="T117" fmla="*/ 23 h 187"/>
                  <a:gd name="T118" fmla="*/ 149 w 200"/>
                  <a:gd name="T119" fmla="*/ 1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87">
                    <a:moveTo>
                      <a:pt x="117" y="132"/>
                    </a:moveTo>
                    <a:cubicBezTo>
                      <a:pt x="109" y="132"/>
                      <a:pt x="103" y="124"/>
                      <a:pt x="103" y="117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97"/>
                      <a:pt x="109" y="91"/>
                      <a:pt x="117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32"/>
                      <a:pt x="200" y="132"/>
                      <a:pt x="200" y="132"/>
                    </a:cubicBezTo>
                    <a:lnTo>
                      <a:pt x="117" y="132"/>
                    </a:lnTo>
                    <a:close/>
                    <a:moveTo>
                      <a:pt x="127" y="100"/>
                    </a:moveTo>
                    <a:cubicBezTo>
                      <a:pt x="122" y="100"/>
                      <a:pt x="117" y="105"/>
                      <a:pt x="117" y="110"/>
                    </a:cubicBezTo>
                    <a:cubicBezTo>
                      <a:pt x="117" y="116"/>
                      <a:pt x="122" y="121"/>
                      <a:pt x="127" y="121"/>
                    </a:cubicBezTo>
                    <a:cubicBezTo>
                      <a:pt x="133" y="121"/>
                      <a:pt x="138" y="116"/>
                      <a:pt x="138" y="110"/>
                    </a:cubicBezTo>
                    <a:cubicBezTo>
                      <a:pt x="138" y="105"/>
                      <a:pt x="133" y="100"/>
                      <a:pt x="127" y="100"/>
                    </a:cubicBezTo>
                    <a:close/>
                    <a:moveTo>
                      <a:pt x="96" y="103"/>
                    </a:moveTo>
                    <a:cubicBezTo>
                      <a:pt x="96" y="117"/>
                      <a:pt x="96" y="117"/>
                      <a:pt x="96" y="117"/>
                    </a:cubicBezTo>
                    <a:cubicBezTo>
                      <a:pt x="96" y="128"/>
                      <a:pt x="106" y="139"/>
                      <a:pt x="117" y="139"/>
                    </a:cubicBezTo>
                    <a:cubicBezTo>
                      <a:pt x="188" y="139"/>
                      <a:pt x="188" y="139"/>
                      <a:pt x="188" y="139"/>
                    </a:cubicBezTo>
                    <a:cubicBezTo>
                      <a:pt x="188" y="165"/>
                      <a:pt x="188" y="165"/>
                      <a:pt x="188" y="165"/>
                    </a:cubicBezTo>
                    <a:cubicBezTo>
                      <a:pt x="188" y="177"/>
                      <a:pt x="177" y="187"/>
                      <a:pt x="165" y="187"/>
                    </a:cubicBezTo>
                    <a:cubicBezTo>
                      <a:pt x="20" y="187"/>
                      <a:pt x="20" y="187"/>
                      <a:pt x="20" y="187"/>
                    </a:cubicBezTo>
                    <a:cubicBezTo>
                      <a:pt x="9" y="187"/>
                      <a:pt x="0" y="177"/>
                      <a:pt x="0" y="16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23"/>
                      <a:pt x="9" y="12"/>
                      <a:pt x="20" y="12"/>
                    </a:cubicBezTo>
                    <a:cubicBezTo>
                      <a:pt x="87" y="12"/>
                      <a:pt x="87" y="12"/>
                      <a:pt x="87" y="12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1" y="23"/>
                      <a:pt x="7" y="26"/>
                      <a:pt x="7" y="31"/>
                    </a:cubicBezTo>
                    <a:cubicBezTo>
                      <a:pt x="7" y="37"/>
                      <a:pt x="11" y="39"/>
                      <a:pt x="17" y="39"/>
                    </a:cubicBezTo>
                    <a:cubicBezTo>
                      <a:pt x="188" y="39"/>
                      <a:pt x="188" y="39"/>
                      <a:pt x="188" y="39"/>
                    </a:cubicBezTo>
                    <a:cubicBezTo>
                      <a:pt x="188" y="83"/>
                      <a:pt x="188" y="83"/>
                      <a:pt x="188" y="83"/>
                    </a:cubicBezTo>
                    <a:cubicBezTo>
                      <a:pt x="117" y="83"/>
                      <a:pt x="117" y="83"/>
                      <a:pt x="117" y="83"/>
                    </a:cubicBezTo>
                    <a:cubicBezTo>
                      <a:pt x="106" y="83"/>
                      <a:pt x="96" y="92"/>
                      <a:pt x="96" y="103"/>
                    </a:cubicBezTo>
                    <a:close/>
                    <a:moveTo>
                      <a:pt x="20" y="56"/>
                    </a:move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20" y="72"/>
                      <a:pt x="20" y="72"/>
                      <a:pt x="20" y="72"/>
                    </a:cubicBezTo>
                    <a:lnTo>
                      <a:pt x="20" y="56"/>
                    </a:lnTo>
                    <a:close/>
                    <a:moveTo>
                      <a:pt x="20" y="88"/>
                    </a:move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104"/>
                      <a:pt x="12" y="104"/>
                      <a:pt x="12" y="104"/>
                    </a:cubicBezTo>
                    <a:cubicBezTo>
                      <a:pt x="20" y="104"/>
                      <a:pt x="20" y="104"/>
                      <a:pt x="20" y="104"/>
                    </a:cubicBezTo>
                    <a:lnTo>
                      <a:pt x="20" y="88"/>
                    </a:lnTo>
                    <a:close/>
                    <a:moveTo>
                      <a:pt x="20" y="120"/>
                    </a:moveTo>
                    <a:cubicBezTo>
                      <a:pt x="12" y="120"/>
                      <a:pt x="12" y="120"/>
                      <a:pt x="12" y="120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20" y="136"/>
                      <a:pt x="20" y="136"/>
                      <a:pt x="20" y="136"/>
                    </a:cubicBezTo>
                    <a:lnTo>
                      <a:pt x="20" y="120"/>
                    </a:lnTo>
                    <a:close/>
                    <a:moveTo>
                      <a:pt x="20" y="152"/>
                    </a:moveTo>
                    <a:cubicBezTo>
                      <a:pt x="12" y="152"/>
                      <a:pt x="12" y="152"/>
                      <a:pt x="12" y="152"/>
                    </a:cubicBezTo>
                    <a:cubicBezTo>
                      <a:pt x="12" y="168"/>
                      <a:pt x="12" y="168"/>
                      <a:pt x="12" y="168"/>
                    </a:cubicBezTo>
                    <a:cubicBezTo>
                      <a:pt x="20" y="168"/>
                      <a:pt x="20" y="168"/>
                      <a:pt x="20" y="168"/>
                    </a:cubicBezTo>
                    <a:lnTo>
                      <a:pt x="20" y="152"/>
                    </a:lnTo>
                    <a:close/>
                    <a:moveTo>
                      <a:pt x="55" y="35"/>
                    </a:moveTo>
                    <a:cubicBezTo>
                      <a:pt x="136" y="0"/>
                      <a:pt x="136" y="0"/>
                      <a:pt x="136" y="0"/>
                    </a:cubicBezTo>
                    <a:cubicBezTo>
                      <a:pt x="151" y="35"/>
                      <a:pt x="151" y="35"/>
                      <a:pt x="151" y="35"/>
                    </a:cubicBezTo>
                    <a:lnTo>
                      <a:pt x="55" y="35"/>
                    </a:lnTo>
                    <a:close/>
                    <a:moveTo>
                      <a:pt x="149" y="12"/>
                    </a:moveTo>
                    <a:cubicBezTo>
                      <a:pt x="165" y="12"/>
                      <a:pt x="165" y="12"/>
                      <a:pt x="165" y="12"/>
                    </a:cubicBezTo>
                    <a:cubicBezTo>
                      <a:pt x="171" y="12"/>
                      <a:pt x="177" y="19"/>
                      <a:pt x="181" y="23"/>
                    </a:cubicBezTo>
                    <a:cubicBezTo>
                      <a:pt x="152" y="23"/>
                      <a:pt x="152" y="23"/>
                      <a:pt x="152" y="23"/>
                    </a:cubicBez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F46E2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39</a:t>
            </a:fld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7485257" y="2620264"/>
            <a:ext cx="3685844" cy="2200813"/>
            <a:chOff x="7485257" y="2620264"/>
            <a:chExt cx="3685844" cy="2200813"/>
          </a:xfrm>
        </p:grpSpPr>
        <p:grpSp>
          <p:nvGrpSpPr>
            <p:cNvPr id="42" name="Group 41"/>
            <p:cNvGrpSpPr/>
            <p:nvPr/>
          </p:nvGrpSpPr>
          <p:grpSpPr>
            <a:xfrm>
              <a:off x="7485257" y="2620264"/>
              <a:ext cx="2200813" cy="2200813"/>
              <a:chOff x="7485257" y="2620264"/>
              <a:chExt cx="2200813" cy="2200813"/>
            </a:xfrm>
          </p:grpSpPr>
          <p:sp>
            <p:nvSpPr>
              <p:cNvPr id="39" name="Circle: Hollow 38"/>
              <p:cNvSpPr/>
              <p:nvPr/>
            </p:nvSpPr>
            <p:spPr>
              <a:xfrm>
                <a:off x="7485257" y="2620264"/>
                <a:ext cx="2200813" cy="2200813"/>
              </a:xfrm>
              <a:prstGeom prst="donut">
                <a:avLst>
                  <a:gd name="adj" fmla="val 9825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555382" y="2677885"/>
                <a:ext cx="2060565" cy="2060565"/>
              </a:xfrm>
              <a:prstGeom prst="ellipse">
                <a:avLst/>
              </a:prstGeom>
              <a:noFill/>
              <a:ln w="28575">
                <a:solidFill>
                  <a:srgbClr val="F46E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CRM</a:t>
                </a:r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9956255" y="3397505"/>
              <a:ext cx="12148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Contact </a:t>
              </a:r>
              <a:r>
                <a:rPr lang="en-GB" dirty="0" err="1"/>
                <a:t>Center</a:t>
              </a:r>
              <a:endParaRPr lang="en-GB" dirty="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9446259" y="3481610"/>
              <a:ext cx="478121" cy="478121"/>
              <a:chOff x="9446259" y="3481610"/>
              <a:chExt cx="478121" cy="478121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9446259" y="3481610"/>
                <a:ext cx="478121" cy="478121"/>
              </a:xfrm>
              <a:prstGeom prst="ellipse">
                <a:avLst/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reeform 9"/>
              <p:cNvSpPr>
                <a:spLocks noEditPoints="1"/>
              </p:cNvSpPr>
              <p:nvPr/>
            </p:nvSpPr>
            <p:spPr bwMode="auto">
              <a:xfrm>
                <a:off x="9558760" y="3581596"/>
                <a:ext cx="253118" cy="232264"/>
              </a:xfrm>
              <a:custGeom>
                <a:avLst/>
                <a:gdLst>
                  <a:gd name="T0" fmla="*/ 159 w 192"/>
                  <a:gd name="T1" fmla="*/ 129 h 176"/>
                  <a:gd name="T2" fmla="*/ 128 w 192"/>
                  <a:gd name="T3" fmla="*/ 156 h 176"/>
                  <a:gd name="T4" fmla="*/ 66 w 192"/>
                  <a:gd name="T5" fmla="*/ 158 h 176"/>
                  <a:gd name="T6" fmla="*/ 39 w 192"/>
                  <a:gd name="T7" fmla="*/ 102 h 176"/>
                  <a:gd name="T8" fmla="*/ 96 w 192"/>
                  <a:gd name="T9" fmla="*/ 16 h 176"/>
                  <a:gd name="T10" fmla="*/ 154 w 192"/>
                  <a:gd name="T11" fmla="*/ 98 h 176"/>
                  <a:gd name="T12" fmla="*/ 162 w 192"/>
                  <a:gd name="T13" fmla="*/ 107 h 176"/>
                  <a:gd name="T14" fmla="*/ 164 w 192"/>
                  <a:gd name="T15" fmla="*/ 79 h 176"/>
                  <a:gd name="T16" fmla="*/ 164 w 192"/>
                  <a:gd name="T17" fmla="*/ 52 h 176"/>
                  <a:gd name="T18" fmla="*/ 96 w 192"/>
                  <a:gd name="T19" fmla="*/ 7 h 176"/>
                  <a:gd name="T20" fmla="*/ 96 w 192"/>
                  <a:gd name="T21" fmla="*/ 7 h 176"/>
                  <a:gd name="T22" fmla="*/ 52 w 192"/>
                  <a:gd name="T23" fmla="*/ 20 h 176"/>
                  <a:gd name="T24" fmla="*/ 48 w 192"/>
                  <a:gd name="T25" fmla="*/ 23 h 176"/>
                  <a:gd name="T26" fmla="*/ 44 w 192"/>
                  <a:gd name="T27" fmla="*/ 26 h 176"/>
                  <a:gd name="T28" fmla="*/ 40 w 192"/>
                  <a:gd name="T29" fmla="*/ 30 h 176"/>
                  <a:gd name="T30" fmla="*/ 37 w 192"/>
                  <a:gd name="T31" fmla="*/ 34 h 176"/>
                  <a:gd name="T32" fmla="*/ 34 w 192"/>
                  <a:gd name="T33" fmla="*/ 38 h 176"/>
                  <a:gd name="T34" fmla="*/ 32 w 192"/>
                  <a:gd name="T35" fmla="*/ 43 h 176"/>
                  <a:gd name="T36" fmla="*/ 30 w 192"/>
                  <a:gd name="T37" fmla="*/ 47 h 176"/>
                  <a:gd name="T38" fmla="*/ 33 w 192"/>
                  <a:gd name="T39" fmla="*/ 54 h 176"/>
                  <a:gd name="T40" fmla="*/ 33 w 192"/>
                  <a:gd name="T41" fmla="*/ 106 h 176"/>
                  <a:gd name="T42" fmla="*/ 0 w 192"/>
                  <a:gd name="T43" fmla="*/ 80 h 176"/>
                  <a:gd name="T44" fmla="*/ 96 w 192"/>
                  <a:gd name="T45" fmla="*/ 0 h 176"/>
                  <a:gd name="T46" fmla="*/ 96 w 192"/>
                  <a:gd name="T47" fmla="*/ 0 h 176"/>
                  <a:gd name="T48" fmla="*/ 192 w 192"/>
                  <a:gd name="T49" fmla="*/ 80 h 176"/>
                  <a:gd name="T50" fmla="*/ 148 w 192"/>
                  <a:gd name="T51" fmla="*/ 84 h 176"/>
                  <a:gd name="T52" fmla="*/ 144 w 192"/>
                  <a:gd name="T53" fmla="*/ 83 h 176"/>
                  <a:gd name="T54" fmla="*/ 141 w 192"/>
                  <a:gd name="T55" fmla="*/ 81 h 176"/>
                  <a:gd name="T56" fmla="*/ 136 w 192"/>
                  <a:gd name="T57" fmla="*/ 79 h 176"/>
                  <a:gd name="T58" fmla="*/ 132 w 192"/>
                  <a:gd name="T59" fmla="*/ 76 h 176"/>
                  <a:gd name="T60" fmla="*/ 127 w 192"/>
                  <a:gd name="T61" fmla="*/ 72 h 176"/>
                  <a:gd name="T62" fmla="*/ 123 w 192"/>
                  <a:gd name="T63" fmla="*/ 68 h 176"/>
                  <a:gd name="T64" fmla="*/ 119 w 192"/>
                  <a:gd name="T65" fmla="*/ 62 h 176"/>
                  <a:gd name="T66" fmla="*/ 83 w 192"/>
                  <a:gd name="T67" fmla="*/ 88 h 176"/>
                  <a:gd name="T68" fmla="*/ 88 w 192"/>
                  <a:gd name="T69" fmla="*/ 56 h 176"/>
                  <a:gd name="T70" fmla="*/ 85 w 192"/>
                  <a:gd name="T71" fmla="*/ 61 h 176"/>
                  <a:gd name="T72" fmla="*/ 82 w 192"/>
                  <a:gd name="T73" fmla="*/ 66 h 176"/>
                  <a:gd name="T74" fmla="*/ 74 w 192"/>
                  <a:gd name="T75" fmla="*/ 76 h 176"/>
                  <a:gd name="T76" fmla="*/ 70 w 192"/>
                  <a:gd name="T77" fmla="*/ 79 h 176"/>
                  <a:gd name="T78" fmla="*/ 66 w 192"/>
                  <a:gd name="T79" fmla="*/ 83 h 176"/>
                  <a:gd name="T80" fmla="*/ 61 w 192"/>
                  <a:gd name="T81" fmla="*/ 87 h 176"/>
                  <a:gd name="T82" fmla="*/ 57 w 192"/>
                  <a:gd name="T83" fmla="*/ 89 h 176"/>
                  <a:gd name="T84" fmla="*/ 54 w 192"/>
                  <a:gd name="T85" fmla="*/ 91 h 176"/>
                  <a:gd name="T86" fmla="*/ 51 w 192"/>
                  <a:gd name="T87" fmla="*/ 93 h 176"/>
                  <a:gd name="T88" fmla="*/ 49 w 192"/>
                  <a:gd name="T89" fmla="*/ 95 h 176"/>
                  <a:gd name="T90" fmla="*/ 96 w 192"/>
                  <a:gd name="T91" fmla="*/ 165 h 176"/>
                  <a:gd name="T92" fmla="*/ 113 w 192"/>
                  <a:gd name="T93" fmla="*/ 147 h 176"/>
                  <a:gd name="T94" fmla="*/ 95 w 192"/>
                  <a:gd name="T95" fmla="*/ 143 h 176"/>
                  <a:gd name="T96" fmla="*/ 113 w 192"/>
                  <a:gd name="T97" fmla="*/ 140 h 176"/>
                  <a:gd name="T98" fmla="*/ 148 w 192"/>
                  <a:gd name="T99" fmla="*/ 84 h 176"/>
                  <a:gd name="T100" fmla="*/ 136 w 192"/>
                  <a:gd name="T101" fmla="*/ 108 h 176"/>
                  <a:gd name="T102" fmla="*/ 119 w 192"/>
                  <a:gd name="T103" fmla="*/ 97 h 176"/>
                  <a:gd name="T104" fmla="*/ 92 w 192"/>
                  <a:gd name="T105" fmla="*/ 108 h 176"/>
                  <a:gd name="T106" fmla="*/ 75 w 192"/>
                  <a:gd name="T107" fmla="*/ 9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2" h="176">
                    <a:moveTo>
                      <a:pt x="169" y="109"/>
                    </a:moveTo>
                    <a:cubicBezTo>
                      <a:pt x="167" y="117"/>
                      <a:pt x="164" y="124"/>
                      <a:pt x="159" y="129"/>
                    </a:cubicBezTo>
                    <a:cubicBezTo>
                      <a:pt x="164" y="155"/>
                      <a:pt x="171" y="161"/>
                      <a:pt x="177" y="162"/>
                    </a:cubicBezTo>
                    <a:cubicBezTo>
                      <a:pt x="175" y="165"/>
                      <a:pt x="143" y="174"/>
                      <a:pt x="128" y="156"/>
                    </a:cubicBezTo>
                    <a:cubicBezTo>
                      <a:pt x="119" y="168"/>
                      <a:pt x="108" y="176"/>
                      <a:pt x="96" y="176"/>
                    </a:cubicBezTo>
                    <a:cubicBezTo>
                      <a:pt x="86" y="176"/>
                      <a:pt x="75" y="169"/>
                      <a:pt x="66" y="158"/>
                    </a:cubicBezTo>
                    <a:cubicBezTo>
                      <a:pt x="51" y="173"/>
                      <a:pt x="20" y="162"/>
                      <a:pt x="20" y="162"/>
                    </a:cubicBezTo>
                    <a:cubicBezTo>
                      <a:pt x="20" y="162"/>
                      <a:pt x="34" y="156"/>
                      <a:pt x="39" y="102"/>
                    </a:cubicBezTo>
                    <a:cubicBezTo>
                      <a:pt x="37" y="94"/>
                      <a:pt x="36" y="85"/>
                      <a:pt x="36" y="77"/>
                    </a:cubicBezTo>
                    <a:cubicBezTo>
                      <a:pt x="36" y="33"/>
                      <a:pt x="67" y="16"/>
                      <a:pt x="96" y="16"/>
                    </a:cubicBezTo>
                    <a:cubicBezTo>
                      <a:pt x="126" y="16"/>
                      <a:pt x="156" y="33"/>
                      <a:pt x="156" y="77"/>
                    </a:cubicBezTo>
                    <a:cubicBezTo>
                      <a:pt x="156" y="84"/>
                      <a:pt x="155" y="91"/>
                      <a:pt x="154" y="98"/>
                    </a:cubicBezTo>
                    <a:cubicBezTo>
                      <a:pt x="155" y="106"/>
                      <a:pt x="156" y="113"/>
                      <a:pt x="157" y="119"/>
                    </a:cubicBezTo>
                    <a:cubicBezTo>
                      <a:pt x="159" y="116"/>
                      <a:pt x="161" y="112"/>
                      <a:pt x="162" y="107"/>
                    </a:cubicBezTo>
                    <a:cubicBezTo>
                      <a:pt x="161" y="107"/>
                      <a:pt x="160" y="107"/>
                      <a:pt x="159" y="106"/>
                    </a:cubicBezTo>
                    <a:cubicBezTo>
                      <a:pt x="162" y="97"/>
                      <a:pt x="164" y="88"/>
                      <a:pt x="164" y="79"/>
                    </a:cubicBezTo>
                    <a:cubicBezTo>
                      <a:pt x="164" y="70"/>
                      <a:pt x="162" y="61"/>
                      <a:pt x="159" y="54"/>
                    </a:cubicBezTo>
                    <a:cubicBezTo>
                      <a:pt x="161" y="53"/>
                      <a:pt x="162" y="52"/>
                      <a:pt x="164" y="52"/>
                    </a:cubicBezTo>
                    <a:cubicBezTo>
                      <a:pt x="156" y="26"/>
                      <a:pt x="129" y="7"/>
                      <a:pt x="96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79" y="7"/>
                      <a:pt x="64" y="12"/>
                      <a:pt x="52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21"/>
                      <a:pt x="49" y="22"/>
                      <a:pt x="48" y="23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6" y="24"/>
                      <a:pt x="45" y="25"/>
                      <a:pt x="44" y="26"/>
                    </a:cubicBezTo>
                    <a:cubicBezTo>
                      <a:pt x="44" y="27"/>
                      <a:pt x="44" y="27"/>
                      <a:pt x="43" y="27"/>
                    </a:cubicBezTo>
                    <a:cubicBezTo>
                      <a:pt x="42" y="28"/>
                      <a:pt x="41" y="29"/>
                      <a:pt x="40" y="30"/>
                    </a:cubicBezTo>
                    <a:cubicBezTo>
                      <a:pt x="40" y="30"/>
                      <a:pt x="40" y="31"/>
                      <a:pt x="40" y="31"/>
                    </a:cubicBezTo>
                    <a:cubicBezTo>
                      <a:pt x="39" y="32"/>
                      <a:pt x="38" y="33"/>
                      <a:pt x="37" y="34"/>
                    </a:cubicBezTo>
                    <a:cubicBezTo>
                      <a:pt x="37" y="34"/>
                      <a:pt x="36" y="35"/>
                      <a:pt x="36" y="36"/>
                    </a:cubicBezTo>
                    <a:cubicBezTo>
                      <a:pt x="35" y="36"/>
                      <a:pt x="35" y="37"/>
                      <a:pt x="34" y="38"/>
                    </a:cubicBezTo>
                    <a:cubicBezTo>
                      <a:pt x="34" y="39"/>
                      <a:pt x="33" y="40"/>
                      <a:pt x="33" y="40"/>
                    </a:cubicBezTo>
                    <a:cubicBezTo>
                      <a:pt x="33" y="41"/>
                      <a:pt x="32" y="42"/>
                      <a:pt x="32" y="43"/>
                    </a:cubicBezTo>
                    <a:cubicBezTo>
                      <a:pt x="31" y="43"/>
                      <a:pt x="31" y="44"/>
                      <a:pt x="30" y="45"/>
                    </a:cubicBezTo>
                    <a:cubicBezTo>
                      <a:pt x="30" y="46"/>
                      <a:pt x="30" y="47"/>
                      <a:pt x="30" y="47"/>
                    </a:cubicBezTo>
                    <a:cubicBezTo>
                      <a:pt x="29" y="49"/>
                      <a:pt x="28" y="50"/>
                      <a:pt x="28" y="52"/>
                    </a:cubicBezTo>
                    <a:cubicBezTo>
                      <a:pt x="30" y="52"/>
                      <a:pt x="31" y="53"/>
                      <a:pt x="33" y="54"/>
                    </a:cubicBezTo>
                    <a:cubicBezTo>
                      <a:pt x="30" y="61"/>
                      <a:pt x="28" y="70"/>
                      <a:pt x="28" y="79"/>
                    </a:cubicBezTo>
                    <a:cubicBezTo>
                      <a:pt x="28" y="88"/>
                      <a:pt x="30" y="97"/>
                      <a:pt x="33" y="106"/>
                    </a:cubicBezTo>
                    <a:cubicBezTo>
                      <a:pt x="30" y="108"/>
                      <a:pt x="27" y="109"/>
                      <a:pt x="23" y="109"/>
                    </a:cubicBezTo>
                    <a:cubicBezTo>
                      <a:pt x="10" y="109"/>
                      <a:pt x="0" y="96"/>
                      <a:pt x="0" y="80"/>
                    </a:cubicBezTo>
                    <a:cubicBezTo>
                      <a:pt x="0" y="66"/>
                      <a:pt x="8" y="54"/>
                      <a:pt x="19" y="52"/>
                    </a:cubicBezTo>
                    <a:cubicBezTo>
                      <a:pt x="27" y="22"/>
                      <a:pt x="58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34" y="0"/>
                      <a:pt x="165" y="22"/>
                      <a:pt x="173" y="52"/>
                    </a:cubicBezTo>
                    <a:cubicBezTo>
                      <a:pt x="184" y="54"/>
                      <a:pt x="192" y="66"/>
                      <a:pt x="192" y="80"/>
                    </a:cubicBezTo>
                    <a:cubicBezTo>
                      <a:pt x="192" y="96"/>
                      <a:pt x="182" y="109"/>
                      <a:pt x="169" y="109"/>
                    </a:cubicBezTo>
                    <a:close/>
                    <a:moveTo>
                      <a:pt x="148" y="84"/>
                    </a:moveTo>
                    <a:cubicBezTo>
                      <a:pt x="147" y="83"/>
                      <a:pt x="146" y="83"/>
                      <a:pt x="145" y="83"/>
                    </a:cubicBezTo>
                    <a:cubicBezTo>
                      <a:pt x="145" y="83"/>
                      <a:pt x="144" y="83"/>
                      <a:pt x="144" y="83"/>
                    </a:cubicBezTo>
                    <a:cubicBezTo>
                      <a:pt x="143" y="82"/>
                      <a:pt x="142" y="82"/>
                      <a:pt x="141" y="81"/>
                    </a:cubicBezTo>
                    <a:cubicBezTo>
                      <a:pt x="141" y="81"/>
                      <a:pt x="141" y="81"/>
                      <a:pt x="141" y="81"/>
                    </a:cubicBezTo>
                    <a:cubicBezTo>
                      <a:pt x="139" y="81"/>
                      <a:pt x="138" y="80"/>
                      <a:pt x="137" y="79"/>
                    </a:cubicBezTo>
                    <a:cubicBezTo>
                      <a:pt x="137" y="79"/>
                      <a:pt x="136" y="79"/>
                      <a:pt x="136" y="79"/>
                    </a:cubicBezTo>
                    <a:cubicBezTo>
                      <a:pt x="135" y="78"/>
                      <a:pt x="134" y="77"/>
                      <a:pt x="132" y="76"/>
                    </a:cubicBezTo>
                    <a:cubicBezTo>
                      <a:pt x="132" y="76"/>
                      <a:pt x="132" y="76"/>
                      <a:pt x="132" y="76"/>
                    </a:cubicBezTo>
                    <a:cubicBezTo>
                      <a:pt x="131" y="75"/>
                      <a:pt x="129" y="74"/>
                      <a:pt x="128" y="73"/>
                    </a:cubicBezTo>
                    <a:cubicBezTo>
                      <a:pt x="128" y="73"/>
                      <a:pt x="127" y="72"/>
                      <a:pt x="127" y="72"/>
                    </a:cubicBezTo>
                    <a:cubicBezTo>
                      <a:pt x="126" y="71"/>
                      <a:pt x="125" y="70"/>
                      <a:pt x="123" y="68"/>
                    </a:cubicBezTo>
                    <a:cubicBezTo>
                      <a:pt x="123" y="68"/>
                      <a:pt x="123" y="68"/>
                      <a:pt x="123" y="68"/>
                    </a:cubicBezTo>
                    <a:cubicBezTo>
                      <a:pt x="122" y="66"/>
                      <a:pt x="121" y="65"/>
                      <a:pt x="120" y="63"/>
                    </a:cubicBezTo>
                    <a:cubicBezTo>
                      <a:pt x="120" y="63"/>
                      <a:pt x="119" y="62"/>
                      <a:pt x="119" y="62"/>
                    </a:cubicBezTo>
                    <a:cubicBezTo>
                      <a:pt x="118" y="60"/>
                      <a:pt x="117" y="58"/>
                      <a:pt x="116" y="56"/>
                    </a:cubicBezTo>
                    <a:cubicBezTo>
                      <a:pt x="106" y="86"/>
                      <a:pt x="83" y="88"/>
                      <a:pt x="83" y="88"/>
                    </a:cubicBezTo>
                    <a:cubicBezTo>
                      <a:pt x="83" y="88"/>
                      <a:pt x="93" y="75"/>
                      <a:pt x="91" y="51"/>
                    </a:cubicBezTo>
                    <a:cubicBezTo>
                      <a:pt x="90" y="52"/>
                      <a:pt x="89" y="54"/>
                      <a:pt x="88" y="56"/>
                    </a:cubicBezTo>
                    <a:cubicBezTo>
                      <a:pt x="88" y="56"/>
                      <a:pt x="88" y="57"/>
                      <a:pt x="88" y="57"/>
                    </a:cubicBezTo>
                    <a:cubicBezTo>
                      <a:pt x="87" y="59"/>
                      <a:pt x="86" y="60"/>
                      <a:pt x="85" y="61"/>
                    </a:cubicBezTo>
                    <a:cubicBezTo>
                      <a:pt x="85" y="62"/>
                      <a:pt x="85" y="62"/>
                      <a:pt x="84" y="63"/>
                    </a:cubicBezTo>
                    <a:cubicBezTo>
                      <a:pt x="84" y="64"/>
                      <a:pt x="83" y="65"/>
                      <a:pt x="82" y="66"/>
                    </a:cubicBezTo>
                    <a:cubicBezTo>
                      <a:pt x="82" y="66"/>
                      <a:pt x="81" y="67"/>
                      <a:pt x="81" y="67"/>
                    </a:cubicBezTo>
                    <a:cubicBezTo>
                      <a:pt x="79" y="70"/>
                      <a:pt x="76" y="73"/>
                      <a:pt x="74" y="76"/>
                    </a:cubicBezTo>
                    <a:cubicBezTo>
                      <a:pt x="73" y="76"/>
                      <a:pt x="73" y="76"/>
                      <a:pt x="73" y="77"/>
                    </a:cubicBezTo>
                    <a:cubicBezTo>
                      <a:pt x="72" y="78"/>
                      <a:pt x="71" y="78"/>
                      <a:pt x="70" y="79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68" y="81"/>
                      <a:pt x="67" y="82"/>
                      <a:pt x="66" y="83"/>
                    </a:cubicBezTo>
                    <a:cubicBezTo>
                      <a:pt x="65" y="83"/>
                      <a:pt x="65" y="83"/>
                      <a:pt x="65" y="84"/>
                    </a:cubicBezTo>
                    <a:cubicBezTo>
                      <a:pt x="63" y="85"/>
                      <a:pt x="62" y="86"/>
                      <a:pt x="61" y="87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0" y="88"/>
                      <a:pt x="58" y="88"/>
                      <a:pt x="57" y="89"/>
                    </a:cubicBezTo>
                    <a:cubicBezTo>
                      <a:pt x="57" y="89"/>
                      <a:pt x="57" y="90"/>
                      <a:pt x="56" y="90"/>
                    </a:cubicBezTo>
                    <a:cubicBezTo>
                      <a:pt x="56" y="90"/>
                      <a:pt x="55" y="91"/>
                      <a:pt x="54" y="91"/>
                    </a:cubicBezTo>
                    <a:cubicBezTo>
                      <a:pt x="54" y="92"/>
                      <a:pt x="53" y="92"/>
                      <a:pt x="53" y="92"/>
                    </a:cubicBezTo>
                    <a:cubicBezTo>
                      <a:pt x="52" y="92"/>
                      <a:pt x="52" y="93"/>
                      <a:pt x="51" y="93"/>
                    </a:cubicBezTo>
                    <a:cubicBezTo>
                      <a:pt x="51" y="93"/>
                      <a:pt x="50" y="94"/>
                      <a:pt x="50" y="94"/>
                    </a:cubicBezTo>
                    <a:cubicBezTo>
                      <a:pt x="49" y="94"/>
                      <a:pt x="49" y="94"/>
                      <a:pt x="49" y="95"/>
                    </a:cubicBezTo>
                    <a:cubicBezTo>
                      <a:pt x="48" y="95"/>
                      <a:pt x="46" y="96"/>
                      <a:pt x="46" y="96"/>
                    </a:cubicBezTo>
                    <a:cubicBezTo>
                      <a:pt x="52" y="130"/>
                      <a:pt x="75" y="165"/>
                      <a:pt x="96" y="165"/>
                    </a:cubicBezTo>
                    <a:cubicBezTo>
                      <a:pt x="107" y="165"/>
                      <a:pt x="117" y="157"/>
                      <a:pt x="126" y="146"/>
                    </a:cubicBezTo>
                    <a:cubicBezTo>
                      <a:pt x="121" y="147"/>
                      <a:pt x="116" y="147"/>
                      <a:pt x="113" y="147"/>
                    </a:cubicBezTo>
                    <a:cubicBezTo>
                      <a:pt x="112" y="151"/>
                      <a:pt x="108" y="153"/>
                      <a:pt x="104" y="153"/>
                    </a:cubicBezTo>
                    <a:cubicBezTo>
                      <a:pt x="99" y="153"/>
                      <a:pt x="95" y="148"/>
                      <a:pt x="95" y="143"/>
                    </a:cubicBezTo>
                    <a:cubicBezTo>
                      <a:pt x="95" y="138"/>
                      <a:pt x="99" y="133"/>
                      <a:pt x="104" y="133"/>
                    </a:cubicBezTo>
                    <a:cubicBezTo>
                      <a:pt x="109" y="133"/>
                      <a:pt x="112" y="136"/>
                      <a:pt x="113" y="140"/>
                    </a:cubicBezTo>
                    <a:cubicBezTo>
                      <a:pt x="118" y="140"/>
                      <a:pt x="125" y="139"/>
                      <a:pt x="131" y="137"/>
                    </a:cubicBezTo>
                    <a:cubicBezTo>
                      <a:pt x="140" y="121"/>
                      <a:pt x="147" y="102"/>
                      <a:pt x="148" y="84"/>
                    </a:cubicBezTo>
                    <a:close/>
                    <a:moveTo>
                      <a:pt x="119" y="97"/>
                    </a:moveTo>
                    <a:cubicBezTo>
                      <a:pt x="128" y="97"/>
                      <a:pt x="135" y="102"/>
                      <a:pt x="136" y="108"/>
                    </a:cubicBezTo>
                    <a:cubicBezTo>
                      <a:pt x="102" y="108"/>
                      <a:pt x="102" y="108"/>
                      <a:pt x="102" y="108"/>
                    </a:cubicBezTo>
                    <a:cubicBezTo>
                      <a:pt x="104" y="102"/>
                      <a:pt x="111" y="97"/>
                      <a:pt x="119" y="97"/>
                    </a:cubicBezTo>
                    <a:close/>
                    <a:moveTo>
                      <a:pt x="75" y="97"/>
                    </a:moveTo>
                    <a:cubicBezTo>
                      <a:pt x="84" y="97"/>
                      <a:pt x="91" y="102"/>
                      <a:pt x="92" y="108"/>
                    </a:cubicBezTo>
                    <a:cubicBezTo>
                      <a:pt x="58" y="108"/>
                      <a:pt x="58" y="108"/>
                      <a:pt x="58" y="108"/>
                    </a:cubicBezTo>
                    <a:cubicBezTo>
                      <a:pt x="60" y="102"/>
                      <a:pt x="67" y="97"/>
                      <a:pt x="75" y="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232506" y="2821708"/>
              <a:ext cx="1501497" cy="478121"/>
              <a:chOff x="9232506" y="2821708"/>
              <a:chExt cx="1501497" cy="478121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9519157" y="2871654"/>
                <a:ext cx="121484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dirty="0"/>
                  <a:t>Lending</a:t>
                </a:r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9232506" y="2821708"/>
                <a:ext cx="478121" cy="478121"/>
                <a:chOff x="9232506" y="2821708"/>
                <a:chExt cx="478121" cy="478121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9232506" y="2821708"/>
                  <a:ext cx="478121" cy="478121"/>
                </a:xfrm>
                <a:prstGeom prst="ellipse">
                  <a:avLst/>
                </a:prstGeom>
                <a:solidFill>
                  <a:srgbClr val="F46E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Freeform 13"/>
                <p:cNvSpPr>
                  <a:spLocks noEditPoints="1"/>
                </p:cNvSpPr>
                <p:nvPr/>
              </p:nvSpPr>
              <p:spPr bwMode="auto">
                <a:xfrm>
                  <a:off x="9343929" y="2910710"/>
                  <a:ext cx="255275" cy="265342"/>
                </a:xfrm>
                <a:custGeom>
                  <a:avLst/>
                  <a:gdLst>
                    <a:gd name="T0" fmla="*/ 147 w 194"/>
                    <a:gd name="T1" fmla="*/ 70 h 201"/>
                    <a:gd name="T2" fmla="*/ 107 w 194"/>
                    <a:gd name="T3" fmla="*/ 80 h 201"/>
                    <a:gd name="T4" fmla="*/ 105 w 194"/>
                    <a:gd name="T5" fmla="*/ 46 h 201"/>
                    <a:gd name="T6" fmla="*/ 84 w 194"/>
                    <a:gd name="T7" fmla="*/ 66 h 201"/>
                    <a:gd name="T8" fmla="*/ 69 w 194"/>
                    <a:gd name="T9" fmla="*/ 80 h 201"/>
                    <a:gd name="T10" fmla="*/ 182 w 194"/>
                    <a:gd name="T11" fmla="*/ 89 h 201"/>
                    <a:gd name="T12" fmla="*/ 188 w 194"/>
                    <a:gd name="T13" fmla="*/ 126 h 201"/>
                    <a:gd name="T14" fmla="*/ 188 w 194"/>
                    <a:gd name="T15" fmla="*/ 163 h 201"/>
                    <a:gd name="T16" fmla="*/ 67 w 194"/>
                    <a:gd name="T17" fmla="*/ 201 h 201"/>
                    <a:gd name="T18" fmla="*/ 67 w 194"/>
                    <a:gd name="T19" fmla="*/ 201 h 201"/>
                    <a:gd name="T20" fmla="*/ 0 w 194"/>
                    <a:gd name="T21" fmla="*/ 163 h 201"/>
                    <a:gd name="T22" fmla="*/ 0 w 194"/>
                    <a:gd name="T23" fmla="*/ 126 h 201"/>
                    <a:gd name="T24" fmla="*/ 172 w 194"/>
                    <a:gd name="T25" fmla="*/ 89 h 201"/>
                    <a:gd name="T26" fmla="*/ 158 w 194"/>
                    <a:gd name="T27" fmla="*/ 80 h 201"/>
                    <a:gd name="T28" fmla="*/ 121 w 194"/>
                    <a:gd name="T29" fmla="*/ 38 h 201"/>
                    <a:gd name="T30" fmla="*/ 81 w 194"/>
                    <a:gd name="T31" fmla="*/ 62 h 201"/>
                    <a:gd name="T32" fmla="*/ 80 w 194"/>
                    <a:gd name="T33" fmla="*/ 63 h 201"/>
                    <a:gd name="T34" fmla="*/ 36 w 194"/>
                    <a:gd name="T35" fmla="*/ 80 h 201"/>
                    <a:gd name="T36" fmla="*/ 143 w 194"/>
                    <a:gd name="T37" fmla="*/ 25 h 201"/>
                    <a:gd name="T38" fmla="*/ 167 w 194"/>
                    <a:gd name="T39" fmla="*/ 50 h 201"/>
                    <a:gd name="T40" fmla="*/ 182 w 194"/>
                    <a:gd name="T41" fmla="*/ 89 h 201"/>
                    <a:gd name="T42" fmla="*/ 149 w 194"/>
                    <a:gd name="T43" fmla="*/ 105 h 201"/>
                    <a:gd name="T44" fmla="*/ 112 w 194"/>
                    <a:gd name="T45" fmla="*/ 105 h 201"/>
                    <a:gd name="T46" fmla="*/ 24 w 194"/>
                    <a:gd name="T47" fmla="*/ 119 h 201"/>
                    <a:gd name="T48" fmla="*/ 38 w 194"/>
                    <a:gd name="T49" fmla="*/ 185 h 201"/>
                    <a:gd name="T50" fmla="*/ 120 w 194"/>
                    <a:gd name="T51" fmla="*/ 185 h 201"/>
                    <a:gd name="T52" fmla="*/ 164 w 194"/>
                    <a:gd name="T53" fmla="*/ 169 h 201"/>
                    <a:gd name="T54" fmla="*/ 142 w 194"/>
                    <a:gd name="T55" fmla="*/ 177 h 201"/>
                    <a:gd name="T56" fmla="*/ 120 w 194"/>
                    <a:gd name="T57" fmla="*/ 113 h 201"/>
                    <a:gd name="T58" fmla="*/ 156 w 194"/>
                    <a:gd name="T59" fmla="*/ 125 h 201"/>
                    <a:gd name="T60" fmla="*/ 142 w 194"/>
                    <a:gd name="T61" fmla="*/ 177 h 201"/>
                    <a:gd name="T62" fmla="*/ 31 w 194"/>
                    <a:gd name="T63" fmla="*/ 163 h 201"/>
                    <a:gd name="T64" fmla="*/ 44 w 194"/>
                    <a:gd name="T65" fmla="*/ 113 h 201"/>
                    <a:gd name="T66" fmla="*/ 112 w 194"/>
                    <a:gd name="T67" fmla="*/ 177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4" h="201">
                      <a:moveTo>
                        <a:pt x="121" y="46"/>
                      </a:moveTo>
                      <a:cubicBezTo>
                        <a:pt x="147" y="70"/>
                        <a:pt x="147" y="70"/>
                        <a:pt x="147" y="70"/>
                      </a:cubicBezTo>
                      <a:cubicBezTo>
                        <a:pt x="149" y="73"/>
                        <a:pt x="150" y="77"/>
                        <a:pt x="150" y="80"/>
                      </a:cubicBezTo>
                      <a:cubicBezTo>
                        <a:pt x="107" y="80"/>
                        <a:pt x="107" y="80"/>
                        <a:pt x="107" y="80"/>
                      </a:cubicBezTo>
                      <a:cubicBezTo>
                        <a:pt x="88" y="63"/>
                        <a:pt x="88" y="63"/>
                        <a:pt x="88" y="63"/>
                      </a:cubicBezTo>
                      <a:cubicBezTo>
                        <a:pt x="105" y="46"/>
                        <a:pt x="105" y="46"/>
                        <a:pt x="105" y="46"/>
                      </a:cubicBezTo>
                      <a:cubicBezTo>
                        <a:pt x="109" y="41"/>
                        <a:pt x="117" y="41"/>
                        <a:pt x="121" y="46"/>
                      </a:cubicBezTo>
                      <a:close/>
                      <a:moveTo>
                        <a:pt x="84" y="66"/>
                      </a:moveTo>
                      <a:cubicBezTo>
                        <a:pt x="98" y="80"/>
                        <a:pt x="98" y="80"/>
                        <a:pt x="98" y="80"/>
                      </a:cubicBezTo>
                      <a:cubicBezTo>
                        <a:pt x="69" y="80"/>
                        <a:pt x="69" y="80"/>
                        <a:pt x="69" y="80"/>
                      </a:cubicBezTo>
                      <a:lnTo>
                        <a:pt x="84" y="66"/>
                      </a:lnTo>
                      <a:close/>
                      <a:moveTo>
                        <a:pt x="182" y="89"/>
                      </a:moveTo>
                      <a:cubicBezTo>
                        <a:pt x="188" y="89"/>
                        <a:pt x="188" y="89"/>
                        <a:pt x="188" y="89"/>
                      </a:cubicBezTo>
                      <a:cubicBezTo>
                        <a:pt x="188" y="126"/>
                        <a:pt x="188" y="126"/>
                        <a:pt x="188" y="126"/>
                      </a:cubicBezTo>
                      <a:cubicBezTo>
                        <a:pt x="181" y="127"/>
                        <a:pt x="174" y="135"/>
                        <a:pt x="174" y="144"/>
                      </a:cubicBezTo>
                      <a:cubicBezTo>
                        <a:pt x="174" y="153"/>
                        <a:pt x="181" y="161"/>
                        <a:pt x="188" y="163"/>
                      </a:cubicBezTo>
                      <a:cubicBezTo>
                        <a:pt x="188" y="201"/>
                        <a:pt x="188" y="201"/>
                        <a:pt x="188" y="201"/>
                      </a:cubicBezTo>
                      <a:cubicBezTo>
                        <a:pt x="67" y="201"/>
                        <a:pt x="67" y="201"/>
                        <a:pt x="67" y="201"/>
                      </a:cubicBezTo>
                      <a:cubicBezTo>
                        <a:pt x="67" y="201"/>
                        <a:pt x="67" y="201"/>
                        <a:pt x="67" y="201"/>
                      </a:cubicBezTo>
                      <a:cubicBezTo>
                        <a:pt x="67" y="201"/>
                        <a:pt x="67" y="201"/>
                        <a:pt x="67" y="201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0" y="163"/>
                        <a:pt x="0" y="163"/>
                        <a:pt x="0" y="163"/>
                      </a:cubicBezTo>
                      <a:cubicBezTo>
                        <a:pt x="7" y="161"/>
                        <a:pt x="12" y="153"/>
                        <a:pt x="12" y="144"/>
                      </a:cubicBezTo>
                      <a:cubicBezTo>
                        <a:pt x="12" y="135"/>
                        <a:pt x="7" y="127"/>
                        <a:pt x="0" y="126"/>
                      </a:cubicBez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172" y="89"/>
                        <a:pt x="172" y="89"/>
                        <a:pt x="172" y="89"/>
                      </a:cubicBezTo>
                      <a:cubicBezTo>
                        <a:pt x="172" y="80"/>
                        <a:pt x="172" y="80"/>
                        <a:pt x="172" y="80"/>
                      </a:cubicBezTo>
                      <a:cubicBezTo>
                        <a:pt x="158" y="80"/>
                        <a:pt x="158" y="80"/>
                        <a:pt x="158" y="80"/>
                      </a:cubicBezTo>
                      <a:cubicBezTo>
                        <a:pt x="159" y="77"/>
                        <a:pt x="158" y="73"/>
                        <a:pt x="155" y="70"/>
                      </a:cubicBezTo>
                      <a:cubicBezTo>
                        <a:pt x="121" y="38"/>
                        <a:pt x="121" y="38"/>
                        <a:pt x="121" y="38"/>
                      </a:cubicBezTo>
                      <a:cubicBezTo>
                        <a:pt x="117" y="33"/>
                        <a:pt x="109" y="33"/>
                        <a:pt x="105" y="38"/>
                      </a:cubicBezTo>
                      <a:cubicBezTo>
                        <a:pt x="81" y="62"/>
                        <a:pt x="81" y="62"/>
                        <a:pt x="81" y="62"/>
                      </a:cubicBezTo>
                      <a:cubicBezTo>
                        <a:pt x="80" y="63"/>
                        <a:pt x="80" y="63"/>
                        <a:pt x="80" y="63"/>
                      </a:cubicBezTo>
                      <a:cubicBezTo>
                        <a:pt x="80" y="63"/>
                        <a:pt x="80" y="63"/>
                        <a:pt x="80" y="63"/>
                      </a:cubicBezTo>
                      <a:cubicBezTo>
                        <a:pt x="61" y="80"/>
                        <a:pt x="61" y="80"/>
                        <a:pt x="61" y="80"/>
                      </a:cubicBezTo>
                      <a:cubicBezTo>
                        <a:pt x="36" y="80"/>
                        <a:pt x="36" y="80"/>
                        <a:pt x="36" y="80"/>
                      </a:cubicBez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143" y="25"/>
                        <a:pt x="143" y="25"/>
                        <a:pt x="143" y="25"/>
                      </a:cubicBezTo>
                      <a:cubicBezTo>
                        <a:pt x="139" y="31"/>
                        <a:pt x="140" y="40"/>
                        <a:pt x="147" y="46"/>
                      </a:cubicBezTo>
                      <a:cubicBezTo>
                        <a:pt x="153" y="52"/>
                        <a:pt x="161" y="54"/>
                        <a:pt x="167" y="50"/>
                      </a:cubicBezTo>
                      <a:cubicBezTo>
                        <a:pt x="194" y="75"/>
                        <a:pt x="194" y="75"/>
                        <a:pt x="194" y="75"/>
                      </a:cubicBezTo>
                      <a:lnTo>
                        <a:pt x="182" y="89"/>
                      </a:lnTo>
                      <a:close/>
                      <a:moveTo>
                        <a:pt x="164" y="119"/>
                      </a:moveTo>
                      <a:cubicBezTo>
                        <a:pt x="164" y="112"/>
                        <a:pt x="156" y="105"/>
                        <a:pt x="149" y="105"/>
                      </a:cubicBezTo>
                      <a:cubicBezTo>
                        <a:pt x="120" y="105"/>
                        <a:pt x="120" y="105"/>
                        <a:pt x="120" y="105"/>
                      </a:cubicBezTo>
                      <a:cubicBezTo>
                        <a:pt x="112" y="105"/>
                        <a:pt x="112" y="105"/>
                        <a:pt x="112" y="105"/>
                      </a:cubicBezTo>
                      <a:cubicBezTo>
                        <a:pt x="38" y="105"/>
                        <a:pt x="38" y="105"/>
                        <a:pt x="38" y="105"/>
                      </a:cubicBezTo>
                      <a:cubicBezTo>
                        <a:pt x="31" y="105"/>
                        <a:pt x="24" y="112"/>
                        <a:pt x="24" y="119"/>
                      </a:cubicBezTo>
                      <a:cubicBezTo>
                        <a:pt x="24" y="169"/>
                        <a:pt x="24" y="169"/>
                        <a:pt x="24" y="169"/>
                      </a:cubicBezTo>
                      <a:cubicBezTo>
                        <a:pt x="24" y="176"/>
                        <a:pt x="31" y="185"/>
                        <a:pt x="38" y="185"/>
                      </a:cubicBezTo>
                      <a:cubicBezTo>
                        <a:pt x="112" y="185"/>
                        <a:pt x="112" y="185"/>
                        <a:pt x="112" y="185"/>
                      </a:cubicBezTo>
                      <a:cubicBezTo>
                        <a:pt x="120" y="185"/>
                        <a:pt x="120" y="185"/>
                        <a:pt x="120" y="185"/>
                      </a:cubicBezTo>
                      <a:cubicBezTo>
                        <a:pt x="149" y="185"/>
                        <a:pt x="149" y="185"/>
                        <a:pt x="149" y="185"/>
                      </a:cubicBezTo>
                      <a:cubicBezTo>
                        <a:pt x="156" y="185"/>
                        <a:pt x="164" y="176"/>
                        <a:pt x="164" y="169"/>
                      </a:cubicBezTo>
                      <a:lnTo>
                        <a:pt x="164" y="119"/>
                      </a:lnTo>
                      <a:close/>
                      <a:moveTo>
                        <a:pt x="142" y="177"/>
                      </a:moveTo>
                      <a:cubicBezTo>
                        <a:pt x="120" y="177"/>
                        <a:pt x="120" y="177"/>
                        <a:pt x="120" y="177"/>
                      </a:cubicBezTo>
                      <a:cubicBezTo>
                        <a:pt x="120" y="113"/>
                        <a:pt x="120" y="113"/>
                        <a:pt x="120" y="113"/>
                      </a:cubicBezTo>
                      <a:cubicBezTo>
                        <a:pt x="142" y="113"/>
                        <a:pt x="142" y="113"/>
                        <a:pt x="142" y="113"/>
                      </a:cubicBezTo>
                      <a:cubicBezTo>
                        <a:pt x="149" y="113"/>
                        <a:pt x="156" y="118"/>
                        <a:pt x="156" y="125"/>
                      </a:cubicBezTo>
                      <a:cubicBezTo>
                        <a:pt x="156" y="163"/>
                        <a:pt x="156" y="163"/>
                        <a:pt x="156" y="163"/>
                      </a:cubicBezTo>
                      <a:cubicBezTo>
                        <a:pt x="156" y="170"/>
                        <a:pt x="149" y="177"/>
                        <a:pt x="142" y="177"/>
                      </a:cubicBezTo>
                      <a:close/>
                      <a:moveTo>
                        <a:pt x="44" y="177"/>
                      </a:moveTo>
                      <a:cubicBezTo>
                        <a:pt x="37" y="177"/>
                        <a:pt x="31" y="170"/>
                        <a:pt x="31" y="163"/>
                      </a:cubicBezTo>
                      <a:cubicBezTo>
                        <a:pt x="31" y="125"/>
                        <a:pt x="31" y="125"/>
                        <a:pt x="31" y="125"/>
                      </a:cubicBezTo>
                      <a:cubicBezTo>
                        <a:pt x="31" y="118"/>
                        <a:pt x="37" y="113"/>
                        <a:pt x="44" y="113"/>
                      </a:cubicBezTo>
                      <a:cubicBezTo>
                        <a:pt x="112" y="113"/>
                        <a:pt x="112" y="113"/>
                        <a:pt x="112" y="113"/>
                      </a:cubicBezTo>
                      <a:cubicBezTo>
                        <a:pt x="112" y="177"/>
                        <a:pt x="112" y="177"/>
                        <a:pt x="112" y="177"/>
                      </a:cubicBezTo>
                      <a:lnTo>
                        <a:pt x="44" y="1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61" name="Group 60"/>
            <p:cNvGrpSpPr/>
            <p:nvPr/>
          </p:nvGrpSpPr>
          <p:grpSpPr>
            <a:xfrm>
              <a:off x="9232506" y="4141512"/>
              <a:ext cx="1380651" cy="478121"/>
              <a:chOff x="9232506" y="4141512"/>
              <a:chExt cx="1380651" cy="478121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9398311" y="4195905"/>
                <a:ext cx="121484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dirty="0"/>
                  <a:t>Branch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9232506" y="4141512"/>
                <a:ext cx="478121" cy="478121"/>
              </a:xfrm>
              <a:prstGeom prst="ellipse">
                <a:avLst/>
              </a:prstGeom>
              <a:solidFill>
                <a:srgbClr val="F46E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 rot="2207285" flipH="1">
                <a:off x="9363123" y="4246704"/>
                <a:ext cx="272265" cy="257292"/>
              </a:xfrm>
              <a:custGeom>
                <a:avLst/>
                <a:gdLst>
                  <a:gd name="connsiteX0" fmla="*/ 192821 w 272265"/>
                  <a:gd name="connsiteY0" fmla="*/ 9728 h 257292"/>
                  <a:gd name="connsiteX1" fmla="*/ 124463 w 272265"/>
                  <a:gd name="connsiteY1" fmla="*/ 19593 h 257292"/>
                  <a:gd name="connsiteX2" fmla="*/ 134328 w 272265"/>
                  <a:gd name="connsiteY2" fmla="*/ 87951 h 257292"/>
                  <a:gd name="connsiteX3" fmla="*/ 170550 w 272265"/>
                  <a:gd name="connsiteY3" fmla="*/ 97176 h 257292"/>
                  <a:gd name="connsiteX4" fmla="*/ 176063 w 272265"/>
                  <a:gd name="connsiteY4" fmla="*/ 95254 h 257292"/>
                  <a:gd name="connsiteX5" fmla="*/ 197369 w 272265"/>
                  <a:gd name="connsiteY5" fmla="*/ 167534 h 257292"/>
                  <a:gd name="connsiteX6" fmla="*/ 184314 w 272265"/>
                  <a:gd name="connsiteY6" fmla="*/ 179206 h 257292"/>
                  <a:gd name="connsiteX7" fmla="*/ 179644 w 272265"/>
                  <a:gd name="connsiteY7" fmla="*/ 189053 h 257292"/>
                  <a:gd name="connsiteX8" fmla="*/ 93465 w 272265"/>
                  <a:gd name="connsiteY8" fmla="*/ 189053 h 257292"/>
                  <a:gd name="connsiteX9" fmla="*/ 78086 w 272265"/>
                  <a:gd name="connsiteY9" fmla="*/ 163165 h 257292"/>
                  <a:gd name="connsiteX10" fmla="*/ 9728 w 272265"/>
                  <a:gd name="connsiteY10" fmla="*/ 173030 h 257292"/>
                  <a:gd name="connsiteX11" fmla="*/ 19593 w 272265"/>
                  <a:gd name="connsiteY11" fmla="*/ 241388 h 257292"/>
                  <a:gd name="connsiteX12" fmla="*/ 87951 w 272265"/>
                  <a:gd name="connsiteY12" fmla="*/ 231523 h 257292"/>
                  <a:gd name="connsiteX13" fmla="*/ 96261 w 272265"/>
                  <a:gd name="connsiteY13" fmla="*/ 214001 h 257292"/>
                  <a:gd name="connsiteX14" fmla="*/ 96602 w 272265"/>
                  <a:gd name="connsiteY14" fmla="*/ 207053 h 257292"/>
                  <a:gd name="connsiteX15" fmla="*/ 175498 w 272265"/>
                  <a:gd name="connsiteY15" fmla="*/ 207053 h 257292"/>
                  <a:gd name="connsiteX16" fmla="*/ 175089 w 272265"/>
                  <a:gd name="connsiteY16" fmla="*/ 215428 h 257292"/>
                  <a:gd name="connsiteX17" fmla="*/ 194179 w 272265"/>
                  <a:gd name="connsiteY17" fmla="*/ 247564 h 257292"/>
                  <a:gd name="connsiteX18" fmla="*/ 262537 w 272265"/>
                  <a:gd name="connsiteY18" fmla="*/ 237699 h 257292"/>
                  <a:gd name="connsiteX19" fmla="*/ 252672 w 272265"/>
                  <a:gd name="connsiteY19" fmla="*/ 169341 h 257292"/>
                  <a:gd name="connsiteX20" fmla="*/ 216450 w 272265"/>
                  <a:gd name="connsiteY20" fmla="*/ 160116 h 257292"/>
                  <a:gd name="connsiteX21" fmla="*/ 214181 w 272265"/>
                  <a:gd name="connsiteY21" fmla="*/ 160907 h 257292"/>
                  <a:gd name="connsiteX22" fmla="*/ 192462 w 272265"/>
                  <a:gd name="connsiteY22" fmla="*/ 87226 h 257292"/>
                  <a:gd name="connsiteX23" fmla="*/ 202686 w 272265"/>
                  <a:gd name="connsiteY23" fmla="*/ 78086 h 257292"/>
                  <a:gd name="connsiteX24" fmla="*/ 192821 w 272265"/>
                  <a:gd name="connsiteY24" fmla="*/ 9728 h 25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2265" h="257292">
                    <a:moveTo>
                      <a:pt x="192821" y="9728"/>
                    </a:moveTo>
                    <a:cubicBezTo>
                      <a:pt x="171220" y="-6424"/>
                      <a:pt x="140616" y="-2008"/>
                      <a:pt x="124463" y="19593"/>
                    </a:cubicBezTo>
                    <a:cubicBezTo>
                      <a:pt x="108311" y="41194"/>
                      <a:pt x="112727" y="71798"/>
                      <a:pt x="134328" y="87951"/>
                    </a:cubicBezTo>
                    <a:cubicBezTo>
                      <a:pt x="145129" y="96027"/>
                      <a:pt x="158180" y="98961"/>
                      <a:pt x="170550" y="97176"/>
                    </a:cubicBezTo>
                    <a:lnTo>
                      <a:pt x="176063" y="95254"/>
                    </a:lnTo>
                    <a:lnTo>
                      <a:pt x="197369" y="167534"/>
                    </a:lnTo>
                    <a:lnTo>
                      <a:pt x="184314" y="179206"/>
                    </a:lnTo>
                    <a:lnTo>
                      <a:pt x="179644" y="189053"/>
                    </a:lnTo>
                    <a:lnTo>
                      <a:pt x="93465" y="189053"/>
                    </a:lnTo>
                    <a:lnTo>
                      <a:pt x="78086" y="163165"/>
                    </a:lnTo>
                    <a:cubicBezTo>
                      <a:pt x="56485" y="147013"/>
                      <a:pt x="25881" y="151430"/>
                      <a:pt x="9728" y="173030"/>
                    </a:cubicBezTo>
                    <a:cubicBezTo>
                      <a:pt x="-6424" y="194631"/>
                      <a:pt x="-2007" y="225236"/>
                      <a:pt x="19593" y="241388"/>
                    </a:cubicBezTo>
                    <a:cubicBezTo>
                      <a:pt x="41194" y="257540"/>
                      <a:pt x="71799" y="253124"/>
                      <a:pt x="87951" y="231523"/>
                    </a:cubicBezTo>
                    <a:cubicBezTo>
                      <a:pt x="91989" y="226123"/>
                      <a:pt x="94742" y="220160"/>
                      <a:pt x="96261" y="214001"/>
                    </a:cubicBezTo>
                    <a:lnTo>
                      <a:pt x="96602" y="207053"/>
                    </a:lnTo>
                    <a:lnTo>
                      <a:pt x="175498" y="207053"/>
                    </a:lnTo>
                    <a:lnTo>
                      <a:pt x="175089" y="215428"/>
                    </a:lnTo>
                    <a:cubicBezTo>
                      <a:pt x="176874" y="227798"/>
                      <a:pt x="183378" y="239487"/>
                      <a:pt x="194179" y="247564"/>
                    </a:cubicBezTo>
                    <a:cubicBezTo>
                      <a:pt x="215779" y="263716"/>
                      <a:pt x="246384" y="259299"/>
                      <a:pt x="262537" y="237699"/>
                    </a:cubicBezTo>
                    <a:cubicBezTo>
                      <a:pt x="278689" y="216098"/>
                      <a:pt x="274272" y="185493"/>
                      <a:pt x="252672" y="169341"/>
                    </a:cubicBezTo>
                    <a:cubicBezTo>
                      <a:pt x="241871" y="161265"/>
                      <a:pt x="228820" y="158331"/>
                      <a:pt x="216450" y="160116"/>
                    </a:cubicBezTo>
                    <a:lnTo>
                      <a:pt x="214181" y="160907"/>
                    </a:lnTo>
                    <a:lnTo>
                      <a:pt x="192462" y="87226"/>
                    </a:lnTo>
                    <a:lnTo>
                      <a:pt x="202686" y="78086"/>
                    </a:lnTo>
                    <a:cubicBezTo>
                      <a:pt x="218838" y="56485"/>
                      <a:pt x="214422" y="25880"/>
                      <a:pt x="192821" y="97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534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ovni rezultat za spotted owl">
            <a:extLst>
              <a:ext uri="{FF2B5EF4-FFF2-40B4-BE49-F238E27FC236}">
                <a16:creationId xmlns:a16="http://schemas.microsoft.com/office/drawing/2014/main" id="{FDA31EEC-F9DF-40AA-9D94-F908CD5C1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8" b="197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24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a CU to do?</a:t>
            </a:r>
          </a:p>
        </p:txBody>
      </p:sp>
      <p:pic>
        <p:nvPicPr>
          <p:cNvPr id="5" name="Picture 2" descr="Slikovni rezult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41" y="3085162"/>
            <a:ext cx="5715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74277" y="1625338"/>
            <a:ext cx="4521723" cy="545420"/>
            <a:chOff x="1586976" y="1955538"/>
            <a:chExt cx="4521723" cy="584200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Differentiate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4277" y="2204482"/>
            <a:ext cx="4521723" cy="545420"/>
            <a:chOff x="1586976" y="1955538"/>
            <a:chExt cx="4521723" cy="584200"/>
          </a:xfrm>
          <a:noFill/>
        </p:grpSpPr>
        <p:sp>
          <p:nvSpPr>
            <p:cNvPr id="10" name="Rectangle 9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R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Repeat and Reinforce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4277" y="2783626"/>
            <a:ext cx="4521723" cy="545420"/>
            <a:chOff x="1586976" y="1955538"/>
            <a:chExt cx="4521723" cy="584200"/>
          </a:xfrm>
          <a:noFill/>
        </p:grpSpPr>
        <p:sp>
          <p:nvSpPr>
            <p:cNvPr id="13" name="Rectangle 12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Excite &amp; Educate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74277" y="3362770"/>
            <a:ext cx="4521723" cy="545420"/>
            <a:chOff x="1586976" y="1955538"/>
            <a:chExt cx="4521723" cy="584200"/>
          </a:xfrm>
          <a:noFill/>
        </p:grpSpPr>
        <p:sp>
          <p:nvSpPr>
            <p:cNvPr id="16" name="Rectangle 15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dirty="0">
                  <a:solidFill>
                    <a:schemeClr val="tx1"/>
                  </a:solidFill>
                </a:rPr>
                <a:t>Automate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74277" y="3941913"/>
            <a:ext cx="4521723" cy="545420"/>
            <a:chOff x="1586976" y="1955538"/>
            <a:chExt cx="4521723" cy="584200"/>
          </a:xfrm>
          <a:noFill/>
        </p:grpSpPr>
        <p:sp>
          <p:nvSpPr>
            <p:cNvPr id="19" name="Rectangle 18"/>
            <p:cNvSpPr/>
            <p:nvPr/>
          </p:nvSpPr>
          <p:spPr>
            <a:xfrm>
              <a:off x="1586976" y="1955538"/>
              <a:ext cx="584200" cy="584200"/>
            </a:xfrm>
            <a:prstGeom prst="rect">
              <a:avLst/>
            </a:prstGeom>
            <a:solidFill>
              <a:srgbClr val="F46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sz="3200" dirty="0"/>
                <a:t>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48532" y="1955538"/>
              <a:ext cx="3860167" cy="584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en-GB" sz="3200" dirty="0">
                  <a:solidFill>
                    <a:schemeClr val="tx1"/>
                  </a:solidFill>
                </a:rPr>
                <a:t>Motivate</a:t>
              </a:r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85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3" r="23686" b="12149"/>
          <a:stretch/>
        </p:blipFill>
        <p:spPr>
          <a:xfrm>
            <a:off x="0" y="0"/>
            <a:ext cx="12192000" cy="6861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603219"/>
              </p:ext>
            </p:extLst>
          </p:nvPr>
        </p:nvGraphicFramePr>
        <p:xfrm>
          <a:off x="839788" y="1628776"/>
          <a:ext cx="10477500" cy="4609764"/>
        </p:xfrm>
        <a:graphic>
          <a:graphicData uri="http://schemas.openxmlformats.org/drawingml/2006/table">
            <a:tbl>
              <a:tblPr firstRow="1" firstCol="1" bandRow="1"/>
              <a:tblGrid>
                <a:gridCol w="2483983">
                  <a:extLst>
                    <a:ext uri="{9D8B030D-6E8A-4147-A177-3AD203B41FA5}">
                      <a16:colId xmlns:a16="http://schemas.microsoft.com/office/drawing/2014/main" val="2838406304"/>
                    </a:ext>
                  </a:extLst>
                </a:gridCol>
                <a:gridCol w="7993517">
                  <a:extLst>
                    <a:ext uri="{9D8B030D-6E8A-4147-A177-3AD203B41FA5}">
                      <a16:colId xmlns:a16="http://schemas.microsoft.com/office/drawing/2014/main" val="2348127239"/>
                    </a:ext>
                  </a:extLst>
                </a:gridCol>
              </a:tblGrid>
              <a:tr h="3282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REI Way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6E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46E22"/>
                          </a:solidFill>
                          <a:effectLst/>
                        </a:rPr>
                        <a:t>CU Version</a:t>
                      </a:r>
                      <a:endParaRPr lang="en-US" sz="1600" b="1" dirty="0">
                        <a:solidFill>
                          <a:srgbClr val="F46E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solidFill>
                        <a:srgbClr val="F46E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304362"/>
                  </a:ext>
                </a:extLst>
              </a:tr>
              <a:tr h="810680">
                <a:tc>
                  <a:txBody>
                    <a:bodyPr/>
                    <a:lstStyle/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Dividend back based on purchase value to buy more stuff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6E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Patronage Dividend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rgbClr val="F46E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428598"/>
                  </a:ext>
                </a:extLst>
              </a:tr>
              <a:tr h="1055813">
                <a:tc>
                  <a:txBody>
                    <a:bodyPr/>
                    <a:lstStyle/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Training and Trips (experiences)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6E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Workshops and Experiences</a:t>
                      </a:r>
                      <a:endParaRPr lang="en-US" sz="16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341323"/>
                  </a:ext>
                </a:extLst>
              </a:tr>
              <a:tr h="772182">
                <a:tc>
                  <a:txBody>
                    <a:bodyPr/>
                    <a:lstStyle/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Return Policies (return anything for any reason)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6E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Fees, Rate Reset, Skip a Pay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559871"/>
                  </a:ext>
                </a:extLst>
              </a:tr>
              <a:tr h="886280">
                <a:tc>
                  <a:txBody>
                    <a:bodyPr/>
                    <a:lstStyle/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Garage Sale (sell all of the return stuff at a twice year early morning event)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6E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Financial Tune Ups, Special Refinance</a:t>
                      </a:r>
                      <a:r>
                        <a:rPr lang="en-US" sz="1600" b="0" baseline="0" dirty="0">
                          <a:effectLst/>
                        </a:rPr>
                        <a:t> Sales, Special Investments, Member Car Sales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060703"/>
                  </a:ext>
                </a:extLst>
              </a:tr>
              <a:tr h="686609">
                <a:tc>
                  <a:txBody>
                    <a:bodyPr/>
                    <a:lstStyle/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Make the member feel like they own 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effectLst/>
                        </a:rPr>
                        <a:t>the place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6E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effectLst/>
                        </a:rPr>
                        <a:t>Make the member feel like they own</a:t>
                      </a:r>
                      <a:r>
                        <a:rPr lang="en-US" sz="1600" b="0" baseline="0" dirty="0">
                          <a:effectLst/>
                        </a:rPr>
                        <a:t> the place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 marT="46800" marB="4680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587638"/>
                  </a:ext>
                </a:extLst>
              </a:tr>
            </a:tbl>
          </a:graphicData>
        </a:graphic>
      </p:graphicFrame>
      <p:sp>
        <p:nvSpPr>
          <p:cNvPr id="8" name="Freeform 5"/>
          <p:cNvSpPr>
            <a:spLocks noEditPoints="1"/>
          </p:cNvSpPr>
          <p:nvPr/>
        </p:nvSpPr>
        <p:spPr bwMode="auto">
          <a:xfrm>
            <a:off x="910918" y="2181039"/>
            <a:ext cx="372010" cy="382344"/>
          </a:xfrm>
          <a:custGeom>
            <a:avLst/>
            <a:gdLst>
              <a:gd name="T0" fmla="*/ 65 w 196"/>
              <a:gd name="T1" fmla="*/ 90 h 202"/>
              <a:gd name="T2" fmla="*/ 60 w 196"/>
              <a:gd name="T3" fmla="*/ 84 h 202"/>
              <a:gd name="T4" fmla="*/ 53 w 196"/>
              <a:gd name="T5" fmla="*/ 86 h 202"/>
              <a:gd name="T6" fmla="*/ 51 w 196"/>
              <a:gd name="T7" fmla="*/ 94 h 202"/>
              <a:gd name="T8" fmla="*/ 54 w 196"/>
              <a:gd name="T9" fmla="*/ 105 h 202"/>
              <a:gd name="T10" fmla="*/ 59 w 196"/>
              <a:gd name="T11" fmla="*/ 111 h 202"/>
              <a:gd name="T12" fmla="*/ 67 w 196"/>
              <a:gd name="T13" fmla="*/ 109 h 202"/>
              <a:gd name="T14" fmla="*/ 68 w 196"/>
              <a:gd name="T15" fmla="*/ 101 h 202"/>
              <a:gd name="T16" fmla="*/ 142 w 196"/>
              <a:gd name="T17" fmla="*/ 106 h 202"/>
              <a:gd name="T18" fmla="*/ 138 w 196"/>
              <a:gd name="T19" fmla="*/ 96 h 202"/>
              <a:gd name="T20" fmla="*/ 131 w 196"/>
              <a:gd name="T21" fmla="*/ 94 h 202"/>
              <a:gd name="T22" fmla="*/ 126 w 196"/>
              <a:gd name="T23" fmla="*/ 99 h 202"/>
              <a:gd name="T24" fmla="*/ 128 w 196"/>
              <a:gd name="T25" fmla="*/ 110 h 202"/>
              <a:gd name="T26" fmla="*/ 132 w 196"/>
              <a:gd name="T27" fmla="*/ 119 h 202"/>
              <a:gd name="T28" fmla="*/ 138 w 196"/>
              <a:gd name="T29" fmla="*/ 121 h 202"/>
              <a:gd name="T30" fmla="*/ 143 w 196"/>
              <a:gd name="T31" fmla="*/ 116 h 202"/>
              <a:gd name="T32" fmla="*/ 142 w 196"/>
              <a:gd name="T33" fmla="*/ 106 h 202"/>
              <a:gd name="T34" fmla="*/ 176 w 196"/>
              <a:gd name="T35" fmla="*/ 68 h 202"/>
              <a:gd name="T36" fmla="*/ 154 w 196"/>
              <a:gd name="T37" fmla="*/ 35 h 202"/>
              <a:gd name="T38" fmla="*/ 119 w 196"/>
              <a:gd name="T39" fmla="*/ 18 h 202"/>
              <a:gd name="T40" fmla="*/ 81 w 196"/>
              <a:gd name="T41" fmla="*/ 16 h 202"/>
              <a:gd name="T42" fmla="*/ 47 w 196"/>
              <a:gd name="T43" fmla="*/ 33 h 202"/>
              <a:gd name="T44" fmla="*/ 21 w 196"/>
              <a:gd name="T45" fmla="*/ 63 h 202"/>
              <a:gd name="T46" fmla="*/ 11 w 196"/>
              <a:gd name="T47" fmla="*/ 97 h 202"/>
              <a:gd name="T48" fmla="*/ 19 w 196"/>
              <a:gd name="T49" fmla="*/ 135 h 202"/>
              <a:gd name="T50" fmla="*/ 42 w 196"/>
              <a:gd name="T51" fmla="*/ 167 h 202"/>
              <a:gd name="T52" fmla="*/ 74 w 196"/>
              <a:gd name="T53" fmla="*/ 185 h 202"/>
              <a:gd name="T54" fmla="*/ 113 w 196"/>
              <a:gd name="T55" fmla="*/ 186 h 202"/>
              <a:gd name="T56" fmla="*/ 147 w 196"/>
              <a:gd name="T57" fmla="*/ 173 h 202"/>
              <a:gd name="T58" fmla="*/ 173 w 196"/>
              <a:gd name="T59" fmla="*/ 141 h 202"/>
              <a:gd name="T60" fmla="*/ 184 w 196"/>
              <a:gd name="T61" fmla="*/ 103 h 202"/>
              <a:gd name="T62" fmla="*/ 66 w 196"/>
              <a:gd name="T63" fmla="*/ 121 h 202"/>
              <a:gd name="T64" fmla="*/ 38 w 196"/>
              <a:gd name="T65" fmla="*/ 103 h 202"/>
              <a:gd name="T66" fmla="*/ 53 w 196"/>
              <a:gd name="T67" fmla="*/ 74 h 202"/>
              <a:gd name="T68" fmla="*/ 81 w 196"/>
              <a:gd name="T69" fmla="*/ 92 h 202"/>
              <a:gd name="T70" fmla="*/ 66 w 196"/>
              <a:gd name="T71" fmla="*/ 121 h 202"/>
              <a:gd name="T72" fmla="*/ 100 w 196"/>
              <a:gd name="T73" fmla="*/ 63 h 202"/>
              <a:gd name="T74" fmla="*/ 94 w 196"/>
              <a:gd name="T75" fmla="*/ 143 h 202"/>
              <a:gd name="T76" fmla="*/ 155 w 196"/>
              <a:gd name="T77" fmla="*/ 122 h 202"/>
              <a:gd name="T78" fmla="*/ 124 w 196"/>
              <a:gd name="T79" fmla="*/ 130 h 202"/>
              <a:gd name="T80" fmla="*/ 114 w 196"/>
              <a:gd name="T81" fmla="*/ 94 h 202"/>
              <a:gd name="T82" fmla="*/ 146 w 196"/>
              <a:gd name="T83" fmla="*/ 86 h 202"/>
              <a:gd name="T84" fmla="*/ 155 w 196"/>
              <a:gd name="T85" fmla="*/ 12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6" h="202">
                <a:moveTo>
                  <a:pt x="67" y="96"/>
                </a:moveTo>
                <a:cubicBezTo>
                  <a:pt x="66" y="93"/>
                  <a:pt x="66" y="92"/>
                  <a:pt x="65" y="90"/>
                </a:cubicBezTo>
                <a:cubicBezTo>
                  <a:pt x="65" y="88"/>
                  <a:pt x="64" y="87"/>
                  <a:pt x="63" y="86"/>
                </a:cubicBezTo>
                <a:cubicBezTo>
                  <a:pt x="62" y="85"/>
                  <a:pt x="61" y="84"/>
                  <a:pt x="60" y="84"/>
                </a:cubicBezTo>
                <a:cubicBezTo>
                  <a:pt x="59" y="84"/>
                  <a:pt x="58" y="84"/>
                  <a:pt x="56" y="84"/>
                </a:cubicBezTo>
                <a:cubicBezTo>
                  <a:pt x="55" y="84"/>
                  <a:pt x="54" y="85"/>
                  <a:pt x="53" y="86"/>
                </a:cubicBezTo>
                <a:cubicBezTo>
                  <a:pt x="52" y="87"/>
                  <a:pt x="52" y="88"/>
                  <a:pt x="51" y="89"/>
                </a:cubicBezTo>
                <a:cubicBezTo>
                  <a:pt x="51" y="90"/>
                  <a:pt x="51" y="92"/>
                  <a:pt x="51" y="94"/>
                </a:cubicBezTo>
                <a:cubicBezTo>
                  <a:pt x="52" y="96"/>
                  <a:pt x="52" y="97"/>
                  <a:pt x="53" y="99"/>
                </a:cubicBezTo>
                <a:cubicBezTo>
                  <a:pt x="53" y="102"/>
                  <a:pt x="54" y="104"/>
                  <a:pt x="54" y="105"/>
                </a:cubicBezTo>
                <a:cubicBezTo>
                  <a:pt x="55" y="107"/>
                  <a:pt x="56" y="108"/>
                  <a:pt x="57" y="109"/>
                </a:cubicBezTo>
                <a:cubicBezTo>
                  <a:pt x="57" y="110"/>
                  <a:pt x="58" y="111"/>
                  <a:pt x="59" y="111"/>
                </a:cubicBezTo>
                <a:cubicBezTo>
                  <a:pt x="61" y="111"/>
                  <a:pt x="62" y="111"/>
                  <a:pt x="63" y="111"/>
                </a:cubicBezTo>
                <a:cubicBezTo>
                  <a:pt x="65" y="111"/>
                  <a:pt x="66" y="110"/>
                  <a:pt x="67" y="109"/>
                </a:cubicBezTo>
                <a:cubicBezTo>
                  <a:pt x="68" y="108"/>
                  <a:pt x="68" y="107"/>
                  <a:pt x="68" y="106"/>
                </a:cubicBezTo>
                <a:cubicBezTo>
                  <a:pt x="68" y="105"/>
                  <a:pt x="68" y="103"/>
                  <a:pt x="68" y="101"/>
                </a:cubicBezTo>
                <a:cubicBezTo>
                  <a:pt x="68" y="100"/>
                  <a:pt x="68" y="98"/>
                  <a:pt x="67" y="96"/>
                </a:cubicBezTo>
                <a:close/>
                <a:moveTo>
                  <a:pt x="142" y="106"/>
                </a:moveTo>
                <a:cubicBezTo>
                  <a:pt x="141" y="104"/>
                  <a:pt x="141" y="102"/>
                  <a:pt x="140" y="100"/>
                </a:cubicBezTo>
                <a:cubicBezTo>
                  <a:pt x="140" y="99"/>
                  <a:pt x="139" y="97"/>
                  <a:pt x="138" y="96"/>
                </a:cubicBezTo>
                <a:cubicBezTo>
                  <a:pt x="137" y="95"/>
                  <a:pt x="136" y="95"/>
                  <a:pt x="135" y="94"/>
                </a:cubicBezTo>
                <a:cubicBezTo>
                  <a:pt x="134" y="94"/>
                  <a:pt x="133" y="94"/>
                  <a:pt x="131" y="94"/>
                </a:cubicBezTo>
                <a:cubicBezTo>
                  <a:pt x="130" y="95"/>
                  <a:pt x="129" y="95"/>
                  <a:pt x="128" y="96"/>
                </a:cubicBezTo>
                <a:cubicBezTo>
                  <a:pt x="127" y="97"/>
                  <a:pt x="127" y="98"/>
                  <a:pt x="126" y="99"/>
                </a:cubicBezTo>
                <a:cubicBezTo>
                  <a:pt x="126" y="101"/>
                  <a:pt x="126" y="102"/>
                  <a:pt x="126" y="104"/>
                </a:cubicBezTo>
                <a:cubicBezTo>
                  <a:pt x="127" y="106"/>
                  <a:pt x="127" y="108"/>
                  <a:pt x="128" y="110"/>
                </a:cubicBezTo>
                <a:cubicBezTo>
                  <a:pt x="128" y="112"/>
                  <a:pt x="129" y="114"/>
                  <a:pt x="129" y="115"/>
                </a:cubicBezTo>
                <a:cubicBezTo>
                  <a:pt x="130" y="117"/>
                  <a:pt x="131" y="118"/>
                  <a:pt x="132" y="119"/>
                </a:cubicBezTo>
                <a:cubicBezTo>
                  <a:pt x="132" y="120"/>
                  <a:pt x="133" y="121"/>
                  <a:pt x="134" y="121"/>
                </a:cubicBezTo>
                <a:cubicBezTo>
                  <a:pt x="136" y="122"/>
                  <a:pt x="137" y="122"/>
                  <a:pt x="138" y="121"/>
                </a:cubicBezTo>
                <a:cubicBezTo>
                  <a:pt x="140" y="121"/>
                  <a:pt x="141" y="120"/>
                  <a:pt x="142" y="119"/>
                </a:cubicBezTo>
                <a:cubicBezTo>
                  <a:pt x="143" y="119"/>
                  <a:pt x="143" y="117"/>
                  <a:pt x="143" y="116"/>
                </a:cubicBezTo>
                <a:cubicBezTo>
                  <a:pt x="144" y="115"/>
                  <a:pt x="144" y="114"/>
                  <a:pt x="143" y="112"/>
                </a:cubicBezTo>
                <a:cubicBezTo>
                  <a:pt x="143" y="110"/>
                  <a:pt x="143" y="108"/>
                  <a:pt x="142" y="106"/>
                </a:cubicBezTo>
                <a:close/>
                <a:moveTo>
                  <a:pt x="196" y="83"/>
                </a:moveTo>
                <a:cubicBezTo>
                  <a:pt x="176" y="68"/>
                  <a:pt x="176" y="68"/>
                  <a:pt x="176" y="68"/>
                </a:cubicBezTo>
                <a:cubicBezTo>
                  <a:pt x="179" y="43"/>
                  <a:pt x="179" y="43"/>
                  <a:pt x="179" y="43"/>
                </a:cubicBezTo>
                <a:cubicBezTo>
                  <a:pt x="154" y="35"/>
                  <a:pt x="154" y="35"/>
                  <a:pt x="154" y="35"/>
                </a:cubicBezTo>
                <a:cubicBezTo>
                  <a:pt x="145" y="12"/>
                  <a:pt x="145" y="12"/>
                  <a:pt x="145" y="12"/>
                </a:cubicBezTo>
                <a:cubicBezTo>
                  <a:pt x="119" y="18"/>
                  <a:pt x="119" y="18"/>
                  <a:pt x="119" y="18"/>
                </a:cubicBezTo>
                <a:cubicBezTo>
                  <a:pt x="101" y="0"/>
                  <a:pt x="101" y="0"/>
                  <a:pt x="101" y="0"/>
                </a:cubicBezTo>
                <a:cubicBezTo>
                  <a:pt x="81" y="16"/>
                  <a:pt x="81" y="16"/>
                  <a:pt x="81" y="16"/>
                </a:cubicBezTo>
                <a:cubicBezTo>
                  <a:pt x="57" y="9"/>
                  <a:pt x="57" y="9"/>
                  <a:pt x="57" y="9"/>
                </a:cubicBezTo>
                <a:cubicBezTo>
                  <a:pt x="47" y="33"/>
                  <a:pt x="47" y="33"/>
                  <a:pt x="47" y="33"/>
                </a:cubicBezTo>
                <a:cubicBezTo>
                  <a:pt x="23" y="35"/>
                  <a:pt x="23" y="35"/>
                  <a:pt x="23" y="35"/>
                </a:cubicBezTo>
                <a:cubicBezTo>
                  <a:pt x="21" y="63"/>
                  <a:pt x="21" y="63"/>
                  <a:pt x="21" y="63"/>
                </a:cubicBezTo>
                <a:cubicBezTo>
                  <a:pt x="1" y="79"/>
                  <a:pt x="1" y="79"/>
                  <a:pt x="1" y="79"/>
                </a:cubicBezTo>
                <a:cubicBezTo>
                  <a:pt x="11" y="97"/>
                  <a:pt x="11" y="97"/>
                  <a:pt x="11" y="97"/>
                </a:cubicBezTo>
                <a:cubicBezTo>
                  <a:pt x="0" y="119"/>
                  <a:pt x="0" y="119"/>
                  <a:pt x="0" y="119"/>
                </a:cubicBezTo>
                <a:cubicBezTo>
                  <a:pt x="19" y="135"/>
                  <a:pt x="19" y="135"/>
                  <a:pt x="19" y="135"/>
                </a:cubicBezTo>
                <a:cubicBezTo>
                  <a:pt x="17" y="160"/>
                  <a:pt x="17" y="160"/>
                  <a:pt x="17" y="160"/>
                </a:cubicBezTo>
                <a:cubicBezTo>
                  <a:pt x="42" y="167"/>
                  <a:pt x="42" y="167"/>
                  <a:pt x="42" y="167"/>
                </a:cubicBezTo>
                <a:cubicBezTo>
                  <a:pt x="50" y="190"/>
                  <a:pt x="50" y="190"/>
                  <a:pt x="50" y="190"/>
                </a:cubicBezTo>
                <a:cubicBezTo>
                  <a:pt x="74" y="185"/>
                  <a:pt x="74" y="185"/>
                  <a:pt x="74" y="185"/>
                </a:cubicBezTo>
                <a:cubicBezTo>
                  <a:pt x="93" y="202"/>
                  <a:pt x="93" y="202"/>
                  <a:pt x="93" y="202"/>
                </a:cubicBezTo>
                <a:cubicBezTo>
                  <a:pt x="113" y="186"/>
                  <a:pt x="113" y="186"/>
                  <a:pt x="113" y="186"/>
                </a:cubicBezTo>
                <a:cubicBezTo>
                  <a:pt x="139" y="193"/>
                  <a:pt x="139" y="193"/>
                  <a:pt x="139" y="193"/>
                </a:cubicBezTo>
                <a:cubicBezTo>
                  <a:pt x="147" y="173"/>
                  <a:pt x="147" y="173"/>
                  <a:pt x="147" y="173"/>
                </a:cubicBezTo>
                <a:cubicBezTo>
                  <a:pt x="172" y="169"/>
                  <a:pt x="172" y="169"/>
                  <a:pt x="172" y="169"/>
                </a:cubicBezTo>
                <a:cubicBezTo>
                  <a:pt x="173" y="141"/>
                  <a:pt x="173" y="141"/>
                  <a:pt x="173" y="141"/>
                </a:cubicBezTo>
                <a:cubicBezTo>
                  <a:pt x="193" y="129"/>
                  <a:pt x="193" y="129"/>
                  <a:pt x="193" y="129"/>
                </a:cubicBezTo>
                <a:cubicBezTo>
                  <a:pt x="184" y="103"/>
                  <a:pt x="184" y="103"/>
                  <a:pt x="184" y="103"/>
                </a:cubicBezTo>
                <a:lnTo>
                  <a:pt x="196" y="83"/>
                </a:lnTo>
                <a:close/>
                <a:moveTo>
                  <a:pt x="66" y="121"/>
                </a:moveTo>
                <a:cubicBezTo>
                  <a:pt x="59" y="123"/>
                  <a:pt x="53" y="123"/>
                  <a:pt x="49" y="120"/>
                </a:cubicBezTo>
                <a:cubicBezTo>
                  <a:pt x="44" y="117"/>
                  <a:pt x="41" y="111"/>
                  <a:pt x="38" y="103"/>
                </a:cubicBezTo>
                <a:cubicBezTo>
                  <a:pt x="36" y="95"/>
                  <a:pt x="36" y="89"/>
                  <a:pt x="39" y="84"/>
                </a:cubicBezTo>
                <a:cubicBezTo>
                  <a:pt x="42" y="79"/>
                  <a:pt x="46" y="75"/>
                  <a:pt x="53" y="74"/>
                </a:cubicBezTo>
                <a:cubicBezTo>
                  <a:pt x="60" y="72"/>
                  <a:pt x="66" y="72"/>
                  <a:pt x="71" y="75"/>
                </a:cubicBezTo>
                <a:cubicBezTo>
                  <a:pt x="75" y="78"/>
                  <a:pt x="79" y="84"/>
                  <a:pt x="81" y="92"/>
                </a:cubicBezTo>
                <a:cubicBezTo>
                  <a:pt x="83" y="100"/>
                  <a:pt x="83" y="106"/>
                  <a:pt x="80" y="111"/>
                </a:cubicBezTo>
                <a:cubicBezTo>
                  <a:pt x="78" y="116"/>
                  <a:pt x="73" y="119"/>
                  <a:pt x="66" y="121"/>
                </a:cubicBezTo>
                <a:close/>
                <a:moveTo>
                  <a:pt x="81" y="146"/>
                </a:moveTo>
                <a:cubicBezTo>
                  <a:pt x="100" y="63"/>
                  <a:pt x="100" y="63"/>
                  <a:pt x="100" y="63"/>
                </a:cubicBezTo>
                <a:cubicBezTo>
                  <a:pt x="113" y="59"/>
                  <a:pt x="113" y="59"/>
                  <a:pt x="113" y="59"/>
                </a:cubicBezTo>
                <a:cubicBezTo>
                  <a:pt x="94" y="143"/>
                  <a:pt x="94" y="143"/>
                  <a:pt x="94" y="143"/>
                </a:cubicBezTo>
                <a:lnTo>
                  <a:pt x="81" y="146"/>
                </a:lnTo>
                <a:close/>
                <a:moveTo>
                  <a:pt x="155" y="122"/>
                </a:moveTo>
                <a:cubicBezTo>
                  <a:pt x="153" y="126"/>
                  <a:pt x="148" y="130"/>
                  <a:pt x="141" y="132"/>
                </a:cubicBezTo>
                <a:cubicBezTo>
                  <a:pt x="134" y="134"/>
                  <a:pt x="128" y="133"/>
                  <a:pt x="124" y="130"/>
                </a:cubicBezTo>
                <a:cubicBezTo>
                  <a:pt x="119" y="127"/>
                  <a:pt x="116" y="122"/>
                  <a:pt x="113" y="114"/>
                </a:cubicBezTo>
                <a:cubicBezTo>
                  <a:pt x="111" y="106"/>
                  <a:pt x="112" y="99"/>
                  <a:pt x="114" y="94"/>
                </a:cubicBezTo>
                <a:cubicBezTo>
                  <a:pt x="117" y="89"/>
                  <a:pt x="122" y="86"/>
                  <a:pt x="128" y="84"/>
                </a:cubicBezTo>
                <a:cubicBezTo>
                  <a:pt x="136" y="82"/>
                  <a:pt x="141" y="83"/>
                  <a:pt x="146" y="86"/>
                </a:cubicBezTo>
                <a:cubicBezTo>
                  <a:pt x="151" y="89"/>
                  <a:pt x="154" y="94"/>
                  <a:pt x="156" y="102"/>
                </a:cubicBezTo>
                <a:cubicBezTo>
                  <a:pt x="158" y="110"/>
                  <a:pt x="158" y="117"/>
                  <a:pt x="155" y="1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898294" y="3225405"/>
            <a:ext cx="397258" cy="278739"/>
          </a:xfrm>
          <a:custGeom>
            <a:avLst/>
            <a:gdLst>
              <a:gd name="T0" fmla="*/ 272 w 362"/>
              <a:gd name="T1" fmla="*/ 217 h 254"/>
              <a:gd name="T2" fmla="*/ 183 w 362"/>
              <a:gd name="T3" fmla="*/ 254 h 254"/>
              <a:gd name="T4" fmla="*/ 88 w 362"/>
              <a:gd name="T5" fmla="*/ 219 h 254"/>
              <a:gd name="T6" fmla="*/ 0 w 362"/>
              <a:gd name="T7" fmla="*/ 254 h 254"/>
              <a:gd name="T8" fmla="*/ 26 w 362"/>
              <a:gd name="T9" fmla="*/ 26 h 254"/>
              <a:gd name="T10" fmla="*/ 99 w 362"/>
              <a:gd name="T11" fmla="*/ 0 h 254"/>
              <a:gd name="T12" fmla="*/ 174 w 362"/>
              <a:gd name="T13" fmla="*/ 24 h 254"/>
              <a:gd name="T14" fmla="*/ 247 w 362"/>
              <a:gd name="T15" fmla="*/ 2 h 254"/>
              <a:gd name="T16" fmla="*/ 313 w 362"/>
              <a:gd name="T17" fmla="*/ 13 h 254"/>
              <a:gd name="T18" fmla="*/ 362 w 362"/>
              <a:gd name="T19" fmla="*/ 254 h 254"/>
              <a:gd name="T20" fmla="*/ 272 w 362"/>
              <a:gd name="T21" fmla="*/ 217 h 254"/>
              <a:gd name="T22" fmla="*/ 104 w 362"/>
              <a:gd name="T23" fmla="*/ 15 h 254"/>
              <a:gd name="T24" fmla="*/ 93 w 362"/>
              <a:gd name="T25" fmla="*/ 201 h 254"/>
              <a:gd name="T26" fmla="*/ 181 w 362"/>
              <a:gd name="T27" fmla="*/ 239 h 254"/>
              <a:gd name="T28" fmla="*/ 176 w 362"/>
              <a:gd name="T29" fmla="*/ 39 h 254"/>
              <a:gd name="T30" fmla="*/ 176 w 362"/>
              <a:gd name="T31" fmla="*/ 39 h 254"/>
              <a:gd name="T32" fmla="*/ 104 w 362"/>
              <a:gd name="T33" fmla="*/ 15 h 254"/>
              <a:gd name="T34" fmla="*/ 304 w 362"/>
              <a:gd name="T35" fmla="*/ 26 h 254"/>
              <a:gd name="T36" fmla="*/ 249 w 362"/>
              <a:gd name="T37" fmla="*/ 19 h 254"/>
              <a:gd name="T38" fmla="*/ 269 w 362"/>
              <a:gd name="T39" fmla="*/ 197 h 254"/>
              <a:gd name="T40" fmla="*/ 340 w 362"/>
              <a:gd name="T41" fmla="*/ 228 h 254"/>
              <a:gd name="T42" fmla="*/ 304 w 362"/>
              <a:gd name="T43" fmla="*/ 26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2" h="254">
                <a:moveTo>
                  <a:pt x="272" y="217"/>
                </a:moveTo>
                <a:lnTo>
                  <a:pt x="183" y="254"/>
                </a:lnTo>
                <a:lnTo>
                  <a:pt x="88" y="219"/>
                </a:lnTo>
                <a:lnTo>
                  <a:pt x="0" y="254"/>
                </a:lnTo>
                <a:lnTo>
                  <a:pt x="26" y="26"/>
                </a:lnTo>
                <a:lnTo>
                  <a:pt x="99" y="0"/>
                </a:lnTo>
                <a:lnTo>
                  <a:pt x="174" y="24"/>
                </a:lnTo>
                <a:lnTo>
                  <a:pt x="247" y="2"/>
                </a:lnTo>
                <a:lnTo>
                  <a:pt x="313" y="13"/>
                </a:lnTo>
                <a:lnTo>
                  <a:pt x="362" y="254"/>
                </a:lnTo>
                <a:lnTo>
                  <a:pt x="272" y="217"/>
                </a:lnTo>
                <a:close/>
                <a:moveTo>
                  <a:pt x="104" y="15"/>
                </a:moveTo>
                <a:lnTo>
                  <a:pt x="93" y="201"/>
                </a:lnTo>
                <a:lnTo>
                  <a:pt x="181" y="239"/>
                </a:lnTo>
                <a:lnTo>
                  <a:pt x="176" y="39"/>
                </a:lnTo>
                <a:lnTo>
                  <a:pt x="176" y="39"/>
                </a:lnTo>
                <a:lnTo>
                  <a:pt x="104" y="15"/>
                </a:lnTo>
                <a:close/>
                <a:moveTo>
                  <a:pt x="304" y="26"/>
                </a:moveTo>
                <a:lnTo>
                  <a:pt x="249" y="19"/>
                </a:lnTo>
                <a:lnTo>
                  <a:pt x="269" y="197"/>
                </a:lnTo>
                <a:lnTo>
                  <a:pt x="340" y="228"/>
                </a:lnTo>
                <a:lnTo>
                  <a:pt x="304" y="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Freeform 13"/>
          <p:cNvSpPr>
            <a:spLocks noEditPoints="1"/>
          </p:cNvSpPr>
          <p:nvPr/>
        </p:nvSpPr>
        <p:spPr bwMode="auto">
          <a:xfrm>
            <a:off x="933317" y="4155146"/>
            <a:ext cx="327213" cy="307544"/>
          </a:xfrm>
          <a:custGeom>
            <a:avLst/>
            <a:gdLst>
              <a:gd name="T0" fmla="*/ 180 w 200"/>
              <a:gd name="T1" fmla="*/ 152 h 188"/>
              <a:gd name="T2" fmla="*/ 163 w 200"/>
              <a:gd name="T3" fmla="*/ 152 h 188"/>
              <a:gd name="T4" fmla="*/ 138 w 200"/>
              <a:gd name="T5" fmla="*/ 188 h 188"/>
              <a:gd name="T6" fmla="*/ 114 w 200"/>
              <a:gd name="T7" fmla="*/ 152 h 188"/>
              <a:gd name="T8" fmla="*/ 20 w 200"/>
              <a:gd name="T9" fmla="*/ 152 h 188"/>
              <a:gd name="T10" fmla="*/ 0 w 200"/>
              <a:gd name="T11" fmla="*/ 132 h 188"/>
              <a:gd name="T12" fmla="*/ 0 w 200"/>
              <a:gd name="T13" fmla="*/ 20 h 188"/>
              <a:gd name="T14" fmla="*/ 20 w 200"/>
              <a:gd name="T15" fmla="*/ 0 h 188"/>
              <a:gd name="T16" fmla="*/ 180 w 200"/>
              <a:gd name="T17" fmla="*/ 0 h 188"/>
              <a:gd name="T18" fmla="*/ 200 w 200"/>
              <a:gd name="T19" fmla="*/ 20 h 188"/>
              <a:gd name="T20" fmla="*/ 200 w 200"/>
              <a:gd name="T21" fmla="*/ 132 h 188"/>
              <a:gd name="T22" fmla="*/ 180 w 200"/>
              <a:gd name="T23" fmla="*/ 152 h 188"/>
              <a:gd name="T24" fmla="*/ 43 w 200"/>
              <a:gd name="T25" fmla="*/ 60 h 188"/>
              <a:gd name="T26" fmla="*/ 24 w 200"/>
              <a:gd name="T27" fmla="*/ 78 h 188"/>
              <a:gd name="T28" fmla="*/ 43 w 200"/>
              <a:gd name="T29" fmla="*/ 97 h 188"/>
              <a:gd name="T30" fmla="*/ 61 w 200"/>
              <a:gd name="T31" fmla="*/ 78 h 188"/>
              <a:gd name="T32" fmla="*/ 43 w 200"/>
              <a:gd name="T33" fmla="*/ 60 h 188"/>
              <a:gd name="T34" fmla="*/ 99 w 200"/>
              <a:gd name="T35" fmla="*/ 60 h 188"/>
              <a:gd name="T36" fmla="*/ 80 w 200"/>
              <a:gd name="T37" fmla="*/ 78 h 188"/>
              <a:gd name="T38" fmla="*/ 99 w 200"/>
              <a:gd name="T39" fmla="*/ 97 h 188"/>
              <a:gd name="T40" fmla="*/ 117 w 200"/>
              <a:gd name="T41" fmla="*/ 78 h 188"/>
              <a:gd name="T42" fmla="*/ 99 w 200"/>
              <a:gd name="T43" fmla="*/ 60 h 188"/>
              <a:gd name="T44" fmla="*/ 155 w 200"/>
              <a:gd name="T45" fmla="*/ 60 h 188"/>
              <a:gd name="T46" fmla="*/ 136 w 200"/>
              <a:gd name="T47" fmla="*/ 78 h 188"/>
              <a:gd name="T48" fmla="*/ 155 w 200"/>
              <a:gd name="T49" fmla="*/ 97 h 188"/>
              <a:gd name="T50" fmla="*/ 173 w 200"/>
              <a:gd name="T51" fmla="*/ 78 h 188"/>
              <a:gd name="T52" fmla="*/ 155 w 200"/>
              <a:gd name="T53" fmla="*/ 6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0" h="188">
                <a:moveTo>
                  <a:pt x="180" y="152"/>
                </a:moveTo>
                <a:cubicBezTo>
                  <a:pt x="163" y="152"/>
                  <a:pt x="163" y="152"/>
                  <a:pt x="163" y="152"/>
                </a:cubicBezTo>
                <a:cubicBezTo>
                  <a:pt x="138" y="188"/>
                  <a:pt x="138" y="188"/>
                  <a:pt x="138" y="188"/>
                </a:cubicBezTo>
                <a:cubicBezTo>
                  <a:pt x="114" y="152"/>
                  <a:pt x="114" y="152"/>
                  <a:pt x="114" y="152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8" y="152"/>
                  <a:pt x="0" y="143"/>
                  <a:pt x="0" y="132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8" y="0"/>
                  <a:pt x="20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91" y="0"/>
                  <a:pt x="200" y="9"/>
                  <a:pt x="200" y="20"/>
                </a:cubicBezTo>
                <a:cubicBezTo>
                  <a:pt x="200" y="132"/>
                  <a:pt x="200" y="132"/>
                  <a:pt x="200" y="132"/>
                </a:cubicBezTo>
                <a:cubicBezTo>
                  <a:pt x="200" y="143"/>
                  <a:pt x="191" y="152"/>
                  <a:pt x="180" y="152"/>
                </a:cubicBezTo>
                <a:close/>
                <a:moveTo>
                  <a:pt x="43" y="60"/>
                </a:moveTo>
                <a:cubicBezTo>
                  <a:pt x="33" y="60"/>
                  <a:pt x="24" y="68"/>
                  <a:pt x="24" y="78"/>
                </a:cubicBezTo>
                <a:cubicBezTo>
                  <a:pt x="24" y="88"/>
                  <a:pt x="33" y="97"/>
                  <a:pt x="43" y="97"/>
                </a:cubicBezTo>
                <a:cubicBezTo>
                  <a:pt x="53" y="97"/>
                  <a:pt x="61" y="88"/>
                  <a:pt x="61" y="78"/>
                </a:cubicBezTo>
                <a:cubicBezTo>
                  <a:pt x="61" y="68"/>
                  <a:pt x="53" y="60"/>
                  <a:pt x="43" y="60"/>
                </a:cubicBezTo>
                <a:close/>
                <a:moveTo>
                  <a:pt x="99" y="60"/>
                </a:moveTo>
                <a:cubicBezTo>
                  <a:pt x="89" y="60"/>
                  <a:pt x="80" y="68"/>
                  <a:pt x="80" y="78"/>
                </a:cubicBezTo>
                <a:cubicBezTo>
                  <a:pt x="80" y="88"/>
                  <a:pt x="89" y="97"/>
                  <a:pt x="99" y="97"/>
                </a:cubicBezTo>
                <a:cubicBezTo>
                  <a:pt x="109" y="97"/>
                  <a:pt x="117" y="88"/>
                  <a:pt x="117" y="78"/>
                </a:cubicBezTo>
                <a:cubicBezTo>
                  <a:pt x="117" y="68"/>
                  <a:pt x="109" y="60"/>
                  <a:pt x="99" y="60"/>
                </a:cubicBezTo>
                <a:close/>
                <a:moveTo>
                  <a:pt x="155" y="60"/>
                </a:moveTo>
                <a:cubicBezTo>
                  <a:pt x="145" y="60"/>
                  <a:pt x="136" y="68"/>
                  <a:pt x="136" y="78"/>
                </a:cubicBezTo>
                <a:cubicBezTo>
                  <a:pt x="136" y="88"/>
                  <a:pt x="145" y="97"/>
                  <a:pt x="155" y="97"/>
                </a:cubicBezTo>
                <a:cubicBezTo>
                  <a:pt x="165" y="97"/>
                  <a:pt x="173" y="88"/>
                  <a:pt x="173" y="78"/>
                </a:cubicBezTo>
                <a:cubicBezTo>
                  <a:pt x="173" y="68"/>
                  <a:pt x="165" y="60"/>
                  <a:pt x="155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7"/>
          <p:cNvSpPr>
            <a:spLocks noEditPoints="1"/>
          </p:cNvSpPr>
          <p:nvPr/>
        </p:nvSpPr>
        <p:spPr bwMode="auto">
          <a:xfrm>
            <a:off x="902948" y="4947617"/>
            <a:ext cx="387951" cy="391157"/>
          </a:xfrm>
          <a:custGeom>
            <a:avLst/>
            <a:gdLst>
              <a:gd name="T0" fmla="*/ 89 w 198"/>
              <a:gd name="T1" fmla="*/ 104 h 200"/>
              <a:gd name="T2" fmla="*/ 81 w 198"/>
              <a:gd name="T3" fmla="*/ 104 h 200"/>
              <a:gd name="T4" fmla="*/ 191 w 198"/>
              <a:gd name="T5" fmla="*/ 63 h 200"/>
              <a:gd name="T6" fmla="*/ 149 w 198"/>
              <a:gd name="T7" fmla="*/ 14 h 200"/>
              <a:gd name="T8" fmla="*/ 89 w 198"/>
              <a:gd name="T9" fmla="*/ 1 h 200"/>
              <a:gd name="T10" fmla="*/ 33 w 198"/>
              <a:gd name="T11" fmla="*/ 26 h 200"/>
              <a:gd name="T12" fmla="*/ 2 w 198"/>
              <a:gd name="T13" fmla="*/ 78 h 200"/>
              <a:gd name="T14" fmla="*/ 8 w 198"/>
              <a:gd name="T15" fmla="*/ 139 h 200"/>
              <a:gd name="T16" fmla="*/ 48 w 198"/>
              <a:gd name="T17" fmla="*/ 185 h 200"/>
              <a:gd name="T18" fmla="*/ 107 w 198"/>
              <a:gd name="T19" fmla="*/ 199 h 200"/>
              <a:gd name="T20" fmla="*/ 163 w 198"/>
              <a:gd name="T21" fmla="*/ 176 h 200"/>
              <a:gd name="T22" fmla="*/ 195 w 198"/>
              <a:gd name="T23" fmla="*/ 124 h 200"/>
              <a:gd name="T24" fmla="*/ 62 w 198"/>
              <a:gd name="T25" fmla="*/ 116 h 200"/>
              <a:gd name="T26" fmla="*/ 43 w 198"/>
              <a:gd name="T27" fmla="*/ 119 h 200"/>
              <a:gd name="T28" fmla="*/ 37 w 198"/>
              <a:gd name="T29" fmla="*/ 107 h 200"/>
              <a:gd name="T30" fmla="*/ 44 w 198"/>
              <a:gd name="T31" fmla="*/ 111 h 200"/>
              <a:gd name="T32" fmla="*/ 53 w 198"/>
              <a:gd name="T33" fmla="*/ 112 h 200"/>
              <a:gd name="T34" fmla="*/ 56 w 198"/>
              <a:gd name="T35" fmla="*/ 111 h 200"/>
              <a:gd name="T36" fmla="*/ 56 w 198"/>
              <a:gd name="T37" fmla="*/ 106 h 200"/>
              <a:gd name="T38" fmla="*/ 49 w 198"/>
              <a:gd name="T39" fmla="*/ 104 h 200"/>
              <a:gd name="T40" fmla="*/ 39 w 198"/>
              <a:gd name="T41" fmla="*/ 99 h 200"/>
              <a:gd name="T42" fmla="*/ 41 w 198"/>
              <a:gd name="T43" fmla="*/ 83 h 200"/>
              <a:gd name="T44" fmla="*/ 59 w 198"/>
              <a:gd name="T45" fmla="*/ 81 h 200"/>
              <a:gd name="T46" fmla="*/ 65 w 198"/>
              <a:gd name="T47" fmla="*/ 91 h 200"/>
              <a:gd name="T48" fmla="*/ 59 w 198"/>
              <a:gd name="T49" fmla="*/ 88 h 200"/>
              <a:gd name="T50" fmla="*/ 51 w 198"/>
              <a:gd name="T51" fmla="*/ 87 h 200"/>
              <a:gd name="T52" fmla="*/ 47 w 198"/>
              <a:gd name="T53" fmla="*/ 89 h 200"/>
              <a:gd name="T54" fmla="*/ 48 w 198"/>
              <a:gd name="T55" fmla="*/ 93 h 200"/>
              <a:gd name="T56" fmla="*/ 55 w 198"/>
              <a:gd name="T57" fmla="*/ 96 h 200"/>
              <a:gd name="T58" fmla="*/ 65 w 198"/>
              <a:gd name="T59" fmla="*/ 100 h 200"/>
              <a:gd name="T60" fmla="*/ 62 w 198"/>
              <a:gd name="T61" fmla="*/ 116 h 200"/>
              <a:gd name="T62" fmla="*/ 91 w 198"/>
              <a:gd name="T63" fmla="*/ 111 h 200"/>
              <a:gd name="T64" fmla="*/ 77 w 198"/>
              <a:gd name="T65" fmla="*/ 119 h 200"/>
              <a:gd name="T66" fmla="*/ 80 w 198"/>
              <a:gd name="T67" fmla="*/ 81 h 200"/>
              <a:gd name="T68" fmla="*/ 103 w 198"/>
              <a:gd name="T69" fmla="*/ 119 h 200"/>
              <a:gd name="T70" fmla="*/ 133 w 198"/>
              <a:gd name="T71" fmla="*/ 119 h 200"/>
              <a:gd name="T72" fmla="*/ 107 w 198"/>
              <a:gd name="T73" fmla="*/ 81 h 200"/>
              <a:gd name="T74" fmla="*/ 117 w 198"/>
              <a:gd name="T75" fmla="*/ 111 h 200"/>
              <a:gd name="T76" fmla="*/ 133 w 198"/>
              <a:gd name="T77" fmla="*/ 119 h 200"/>
              <a:gd name="T78" fmla="*/ 146 w 198"/>
              <a:gd name="T79" fmla="*/ 88 h 200"/>
              <a:gd name="T80" fmla="*/ 161 w 198"/>
              <a:gd name="T81" fmla="*/ 95 h 200"/>
              <a:gd name="T82" fmla="*/ 146 w 198"/>
              <a:gd name="T83" fmla="*/ 102 h 200"/>
              <a:gd name="T84" fmla="*/ 162 w 198"/>
              <a:gd name="T85" fmla="*/ 111 h 200"/>
              <a:gd name="T86" fmla="*/ 137 w 198"/>
              <a:gd name="T87" fmla="*/ 119 h 200"/>
              <a:gd name="T88" fmla="*/ 162 w 198"/>
              <a:gd name="T89" fmla="*/ 8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8" h="200">
                <a:moveTo>
                  <a:pt x="81" y="104"/>
                </a:moveTo>
                <a:cubicBezTo>
                  <a:pt x="89" y="104"/>
                  <a:pt x="89" y="104"/>
                  <a:pt x="89" y="104"/>
                </a:cubicBezTo>
                <a:cubicBezTo>
                  <a:pt x="85" y="92"/>
                  <a:pt x="85" y="92"/>
                  <a:pt x="85" y="92"/>
                </a:cubicBezTo>
                <a:lnTo>
                  <a:pt x="81" y="104"/>
                </a:lnTo>
                <a:close/>
                <a:moveTo>
                  <a:pt x="186" y="94"/>
                </a:moveTo>
                <a:cubicBezTo>
                  <a:pt x="193" y="85"/>
                  <a:pt x="195" y="74"/>
                  <a:pt x="191" y="63"/>
                </a:cubicBezTo>
                <a:cubicBezTo>
                  <a:pt x="186" y="51"/>
                  <a:pt x="175" y="44"/>
                  <a:pt x="164" y="44"/>
                </a:cubicBezTo>
                <a:cubicBezTo>
                  <a:pt x="165" y="32"/>
                  <a:pt x="159" y="20"/>
                  <a:pt x="149" y="14"/>
                </a:cubicBezTo>
                <a:cubicBezTo>
                  <a:pt x="139" y="8"/>
                  <a:pt x="127" y="9"/>
                  <a:pt x="117" y="15"/>
                </a:cubicBezTo>
                <a:cubicBezTo>
                  <a:pt x="111" y="6"/>
                  <a:pt x="101" y="0"/>
                  <a:pt x="89" y="1"/>
                </a:cubicBezTo>
                <a:cubicBezTo>
                  <a:pt x="77" y="2"/>
                  <a:pt x="68" y="10"/>
                  <a:pt x="64" y="20"/>
                </a:cubicBezTo>
                <a:cubicBezTo>
                  <a:pt x="54" y="16"/>
                  <a:pt x="42" y="18"/>
                  <a:pt x="33" y="26"/>
                </a:cubicBezTo>
                <a:cubicBezTo>
                  <a:pt x="25" y="33"/>
                  <a:pt x="21" y="45"/>
                  <a:pt x="24" y="56"/>
                </a:cubicBezTo>
                <a:cubicBezTo>
                  <a:pt x="13" y="59"/>
                  <a:pt x="5" y="67"/>
                  <a:pt x="2" y="78"/>
                </a:cubicBezTo>
                <a:cubicBezTo>
                  <a:pt x="0" y="90"/>
                  <a:pt x="4" y="101"/>
                  <a:pt x="12" y="108"/>
                </a:cubicBezTo>
                <a:cubicBezTo>
                  <a:pt x="5" y="116"/>
                  <a:pt x="3" y="128"/>
                  <a:pt x="8" y="139"/>
                </a:cubicBezTo>
                <a:cubicBezTo>
                  <a:pt x="12" y="150"/>
                  <a:pt x="22" y="156"/>
                  <a:pt x="33" y="157"/>
                </a:cubicBezTo>
                <a:cubicBezTo>
                  <a:pt x="33" y="168"/>
                  <a:pt x="38" y="179"/>
                  <a:pt x="48" y="185"/>
                </a:cubicBezTo>
                <a:cubicBezTo>
                  <a:pt x="58" y="191"/>
                  <a:pt x="70" y="191"/>
                  <a:pt x="79" y="185"/>
                </a:cubicBezTo>
                <a:cubicBezTo>
                  <a:pt x="85" y="194"/>
                  <a:pt x="95" y="200"/>
                  <a:pt x="107" y="199"/>
                </a:cubicBezTo>
                <a:cubicBezTo>
                  <a:pt x="119" y="198"/>
                  <a:pt x="128" y="191"/>
                  <a:pt x="133" y="181"/>
                </a:cubicBezTo>
                <a:cubicBezTo>
                  <a:pt x="143" y="185"/>
                  <a:pt x="154" y="183"/>
                  <a:pt x="163" y="176"/>
                </a:cubicBezTo>
                <a:cubicBezTo>
                  <a:pt x="172" y="168"/>
                  <a:pt x="176" y="157"/>
                  <a:pt x="173" y="146"/>
                </a:cubicBezTo>
                <a:cubicBezTo>
                  <a:pt x="184" y="143"/>
                  <a:pt x="193" y="135"/>
                  <a:pt x="195" y="124"/>
                </a:cubicBezTo>
                <a:cubicBezTo>
                  <a:pt x="198" y="112"/>
                  <a:pt x="194" y="101"/>
                  <a:pt x="186" y="94"/>
                </a:cubicBezTo>
                <a:close/>
                <a:moveTo>
                  <a:pt x="62" y="116"/>
                </a:moveTo>
                <a:cubicBezTo>
                  <a:pt x="59" y="118"/>
                  <a:pt x="55" y="119"/>
                  <a:pt x="50" y="119"/>
                </a:cubicBezTo>
                <a:cubicBezTo>
                  <a:pt x="47" y="119"/>
                  <a:pt x="45" y="119"/>
                  <a:pt x="43" y="119"/>
                </a:cubicBezTo>
                <a:cubicBezTo>
                  <a:pt x="41" y="118"/>
                  <a:pt x="38" y="117"/>
                  <a:pt x="37" y="116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9" y="109"/>
                  <a:pt x="41" y="110"/>
                  <a:pt x="44" y="111"/>
                </a:cubicBezTo>
                <a:cubicBezTo>
                  <a:pt x="46" y="112"/>
                  <a:pt x="48" y="112"/>
                  <a:pt x="50" y="112"/>
                </a:cubicBezTo>
                <a:cubicBezTo>
                  <a:pt x="51" y="112"/>
                  <a:pt x="52" y="112"/>
                  <a:pt x="53" y="112"/>
                </a:cubicBezTo>
                <a:cubicBezTo>
                  <a:pt x="53" y="112"/>
                  <a:pt x="54" y="112"/>
                  <a:pt x="55" y="112"/>
                </a:cubicBezTo>
                <a:cubicBezTo>
                  <a:pt x="55" y="111"/>
                  <a:pt x="56" y="111"/>
                  <a:pt x="56" y="111"/>
                </a:cubicBezTo>
                <a:cubicBezTo>
                  <a:pt x="57" y="110"/>
                  <a:pt x="57" y="109"/>
                  <a:pt x="57" y="108"/>
                </a:cubicBezTo>
                <a:cubicBezTo>
                  <a:pt x="57" y="107"/>
                  <a:pt x="57" y="107"/>
                  <a:pt x="56" y="106"/>
                </a:cubicBezTo>
                <a:cubicBezTo>
                  <a:pt x="55" y="106"/>
                  <a:pt x="54" y="105"/>
                  <a:pt x="53" y="105"/>
                </a:cubicBezTo>
                <a:cubicBezTo>
                  <a:pt x="52" y="104"/>
                  <a:pt x="51" y="104"/>
                  <a:pt x="49" y="104"/>
                </a:cubicBezTo>
                <a:cubicBezTo>
                  <a:pt x="48" y="104"/>
                  <a:pt x="46" y="103"/>
                  <a:pt x="45" y="103"/>
                </a:cubicBezTo>
                <a:cubicBezTo>
                  <a:pt x="42" y="102"/>
                  <a:pt x="40" y="100"/>
                  <a:pt x="39" y="99"/>
                </a:cubicBezTo>
                <a:cubicBezTo>
                  <a:pt x="37" y="97"/>
                  <a:pt x="37" y="95"/>
                  <a:pt x="37" y="92"/>
                </a:cubicBezTo>
                <a:cubicBezTo>
                  <a:pt x="37" y="88"/>
                  <a:pt x="38" y="86"/>
                  <a:pt x="41" y="83"/>
                </a:cubicBezTo>
                <a:cubicBezTo>
                  <a:pt x="44" y="81"/>
                  <a:pt x="48" y="80"/>
                  <a:pt x="53" y="80"/>
                </a:cubicBezTo>
                <a:cubicBezTo>
                  <a:pt x="55" y="80"/>
                  <a:pt x="57" y="80"/>
                  <a:pt x="59" y="81"/>
                </a:cubicBezTo>
                <a:cubicBezTo>
                  <a:pt x="62" y="81"/>
                  <a:pt x="64" y="82"/>
                  <a:pt x="65" y="83"/>
                </a:cubicBezTo>
                <a:cubicBezTo>
                  <a:pt x="65" y="91"/>
                  <a:pt x="65" y="91"/>
                  <a:pt x="65" y="91"/>
                </a:cubicBezTo>
                <a:cubicBezTo>
                  <a:pt x="65" y="91"/>
                  <a:pt x="65" y="91"/>
                  <a:pt x="65" y="91"/>
                </a:cubicBezTo>
                <a:cubicBezTo>
                  <a:pt x="63" y="90"/>
                  <a:pt x="61" y="89"/>
                  <a:pt x="59" y="88"/>
                </a:cubicBezTo>
                <a:cubicBezTo>
                  <a:pt x="57" y="87"/>
                  <a:pt x="55" y="87"/>
                  <a:pt x="53" y="87"/>
                </a:cubicBezTo>
                <a:cubicBezTo>
                  <a:pt x="52" y="87"/>
                  <a:pt x="52" y="87"/>
                  <a:pt x="51" y="87"/>
                </a:cubicBezTo>
                <a:cubicBezTo>
                  <a:pt x="50" y="87"/>
                  <a:pt x="49" y="87"/>
                  <a:pt x="49" y="88"/>
                </a:cubicBezTo>
                <a:cubicBezTo>
                  <a:pt x="48" y="88"/>
                  <a:pt x="48" y="88"/>
                  <a:pt x="47" y="89"/>
                </a:cubicBezTo>
                <a:cubicBezTo>
                  <a:pt x="47" y="90"/>
                  <a:pt x="47" y="90"/>
                  <a:pt x="47" y="91"/>
                </a:cubicBezTo>
                <a:cubicBezTo>
                  <a:pt x="47" y="92"/>
                  <a:pt x="47" y="93"/>
                  <a:pt x="48" y="93"/>
                </a:cubicBezTo>
                <a:cubicBezTo>
                  <a:pt x="48" y="94"/>
                  <a:pt x="50" y="94"/>
                  <a:pt x="52" y="95"/>
                </a:cubicBezTo>
                <a:cubicBezTo>
                  <a:pt x="53" y="95"/>
                  <a:pt x="54" y="95"/>
                  <a:pt x="55" y="96"/>
                </a:cubicBezTo>
                <a:cubicBezTo>
                  <a:pt x="56" y="96"/>
                  <a:pt x="58" y="96"/>
                  <a:pt x="59" y="97"/>
                </a:cubicBezTo>
                <a:cubicBezTo>
                  <a:pt x="62" y="98"/>
                  <a:pt x="64" y="99"/>
                  <a:pt x="65" y="100"/>
                </a:cubicBezTo>
                <a:cubicBezTo>
                  <a:pt x="66" y="102"/>
                  <a:pt x="67" y="104"/>
                  <a:pt x="67" y="107"/>
                </a:cubicBezTo>
                <a:cubicBezTo>
                  <a:pt x="67" y="111"/>
                  <a:pt x="65" y="114"/>
                  <a:pt x="62" y="116"/>
                </a:cubicBezTo>
                <a:close/>
                <a:moveTo>
                  <a:pt x="94" y="119"/>
                </a:moveTo>
                <a:cubicBezTo>
                  <a:pt x="91" y="111"/>
                  <a:pt x="91" y="111"/>
                  <a:pt x="91" y="111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77" y="119"/>
                  <a:pt x="77" y="119"/>
                  <a:pt x="7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80" y="81"/>
                  <a:pt x="80" y="81"/>
                  <a:pt x="80" y="81"/>
                </a:cubicBezTo>
                <a:cubicBezTo>
                  <a:pt x="91" y="81"/>
                  <a:pt x="91" y="81"/>
                  <a:pt x="91" y="81"/>
                </a:cubicBezTo>
                <a:cubicBezTo>
                  <a:pt x="103" y="119"/>
                  <a:pt x="103" y="119"/>
                  <a:pt x="103" y="119"/>
                </a:cubicBezTo>
                <a:lnTo>
                  <a:pt x="94" y="119"/>
                </a:lnTo>
                <a:close/>
                <a:moveTo>
                  <a:pt x="133" y="119"/>
                </a:moveTo>
                <a:cubicBezTo>
                  <a:pt x="107" y="119"/>
                  <a:pt x="107" y="119"/>
                  <a:pt x="107" y="119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117" y="111"/>
                  <a:pt x="117" y="111"/>
                  <a:pt x="117" y="111"/>
                </a:cubicBezTo>
                <a:cubicBezTo>
                  <a:pt x="133" y="111"/>
                  <a:pt x="133" y="111"/>
                  <a:pt x="133" y="111"/>
                </a:cubicBezTo>
                <a:lnTo>
                  <a:pt x="133" y="119"/>
                </a:lnTo>
                <a:close/>
                <a:moveTo>
                  <a:pt x="162" y="88"/>
                </a:moveTo>
                <a:cubicBezTo>
                  <a:pt x="146" y="88"/>
                  <a:pt x="146" y="88"/>
                  <a:pt x="146" y="88"/>
                </a:cubicBezTo>
                <a:cubicBezTo>
                  <a:pt x="146" y="95"/>
                  <a:pt x="146" y="95"/>
                  <a:pt x="146" y="95"/>
                </a:cubicBezTo>
                <a:cubicBezTo>
                  <a:pt x="161" y="95"/>
                  <a:pt x="161" y="95"/>
                  <a:pt x="161" y="95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46" y="102"/>
                  <a:pt x="146" y="102"/>
                  <a:pt x="146" y="102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162" y="111"/>
                  <a:pt x="162" y="111"/>
                  <a:pt x="162" y="111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37" y="81"/>
                  <a:pt x="137" y="81"/>
                  <a:pt x="137" y="81"/>
                </a:cubicBezTo>
                <a:cubicBezTo>
                  <a:pt x="162" y="81"/>
                  <a:pt x="162" y="81"/>
                  <a:pt x="162" y="81"/>
                </a:cubicBezTo>
                <a:lnTo>
                  <a:pt x="162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5" name="Freeform 21"/>
          <p:cNvSpPr>
            <a:spLocks noEditPoints="1"/>
          </p:cNvSpPr>
          <p:nvPr/>
        </p:nvSpPr>
        <p:spPr bwMode="auto">
          <a:xfrm>
            <a:off x="925169" y="5678196"/>
            <a:ext cx="343508" cy="351543"/>
          </a:xfrm>
          <a:custGeom>
            <a:avLst/>
            <a:gdLst>
              <a:gd name="T0" fmla="*/ 93 w 186"/>
              <a:gd name="T1" fmla="*/ 191 h 191"/>
              <a:gd name="T2" fmla="*/ 0 w 186"/>
              <a:gd name="T3" fmla="*/ 161 h 191"/>
              <a:gd name="T4" fmla="*/ 63 w 186"/>
              <a:gd name="T5" fmla="*/ 132 h 191"/>
              <a:gd name="T6" fmla="*/ 64 w 186"/>
              <a:gd name="T7" fmla="*/ 143 h 191"/>
              <a:gd name="T8" fmla="*/ 25 w 186"/>
              <a:gd name="T9" fmla="*/ 161 h 191"/>
              <a:gd name="T10" fmla="*/ 93 w 186"/>
              <a:gd name="T11" fmla="*/ 180 h 191"/>
              <a:gd name="T12" fmla="*/ 161 w 186"/>
              <a:gd name="T13" fmla="*/ 161 h 191"/>
              <a:gd name="T14" fmla="*/ 121 w 186"/>
              <a:gd name="T15" fmla="*/ 143 h 191"/>
              <a:gd name="T16" fmla="*/ 122 w 186"/>
              <a:gd name="T17" fmla="*/ 132 h 191"/>
              <a:gd name="T18" fmla="*/ 186 w 186"/>
              <a:gd name="T19" fmla="*/ 161 h 191"/>
              <a:gd name="T20" fmla="*/ 93 w 186"/>
              <a:gd name="T21" fmla="*/ 191 h 191"/>
              <a:gd name="T22" fmla="*/ 105 w 186"/>
              <a:gd name="T23" fmla="*/ 168 h 191"/>
              <a:gd name="T24" fmla="*/ 93 w 186"/>
              <a:gd name="T25" fmla="*/ 168 h 191"/>
              <a:gd name="T26" fmla="*/ 93 w 186"/>
              <a:gd name="T27" fmla="*/ 168 h 191"/>
              <a:gd name="T28" fmla="*/ 81 w 186"/>
              <a:gd name="T29" fmla="*/ 168 h 191"/>
              <a:gd name="T30" fmla="*/ 76 w 186"/>
              <a:gd name="T31" fmla="*/ 108 h 191"/>
              <a:gd name="T32" fmla="*/ 57 w 186"/>
              <a:gd name="T33" fmla="*/ 108 h 191"/>
              <a:gd name="T34" fmla="*/ 57 w 186"/>
              <a:gd name="T35" fmla="*/ 60 h 191"/>
              <a:gd name="T36" fmla="*/ 93 w 186"/>
              <a:gd name="T37" fmla="*/ 49 h 191"/>
              <a:gd name="T38" fmla="*/ 129 w 186"/>
              <a:gd name="T39" fmla="*/ 60 h 191"/>
              <a:gd name="T40" fmla="*/ 129 w 186"/>
              <a:gd name="T41" fmla="*/ 108 h 191"/>
              <a:gd name="T42" fmla="*/ 110 w 186"/>
              <a:gd name="T43" fmla="*/ 108 h 191"/>
              <a:gd name="T44" fmla="*/ 105 w 186"/>
              <a:gd name="T45" fmla="*/ 168 h 191"/>
              <a:gd name="T46" fmla="*/ 92 w 186"/>
              <a:gd name="T47" fmla="*/ 40 h 191"/>
              <a:gd name="T48" fmla="*/ 72 w 186"/>
              <a:gd name="T49" fmla="*/ 20 h 191"/>
              <a:gd name="T50" fmla="*/ 92 w 186"/>
              <a:gd name="T51" fmla="*/ 0 h 191"/>
              <a:gd name="T52" fmla="*/ 112 w 186"/>
              <a:gd name="T53" fmla="*/ 20 h 191"/>
              <a:gd name="T54" fmla="*/ 92 w 186"/>
              <a:gd name="T55" fmla="*/ 4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6" h="191">
                <a:moveTo>
                  <a:pt x="93" y="191"/>
                </a:moveTo>
                <a:cubicBezTo>
                  <a:pt x="42" y="191"/>
                  <a:pt x="0" y="177"/>
                  <a:pt x="0" y="161"/>
                </a:cubicBezTo>
                <a:cubicBezTo>
                  <a:pt x="0" y="148"/>
                  <a:pt x="27" y="136"/>
                  <a:pt x="63" y="132"/>
                </a:cubicBezTo>
                <a:cubicBezTo>
                  <a:pt x="64" y="143"/>
                  <a:pt x="64" y="143"/>
                  <a:pt x="64" y="143"/>
                </a:cubicBezTo>
                <a:cubicBezTo>
                  <a:pt x="42" y="147"/>
                  <a:pt x="25" y="153"/>
                  <a:pt x="25" y="161"/>
                </a:cubicBezTo>
                <a:cubicBezTo>
                  <a:pt x="25" y="172"/>
                  <a:pt x="60" y="180"/>
                  <a:pt x="93" y="180"/>
                </a:cubicBezTo>
                <a:cubicBezTo>
                  <a:pt x="126" y="180"/>
                  <a:pt x="161" y="172"/>
                  <a:pt x="161" y="161"/>
                </a:cubicBezTo>
                <a:cubicBezTo>
                  <a:pt x="161" y="153"/>
                  <a:pt x="143" y="147"/>
                  <a:pt x="121" y="143"/>
                </a:cubicBezTo>
                <a:cubicBezTo>
                  <a:pt x="122" y="132"/>
                  <a:pt x="122" y="132"/>
                  <a:pt x="122" y="132"/>
                </a:cubicBezTo>
                <a:cubicBezTo>
                  <a:pt x="159" y="136"/>
                  <a:pt x="186" y="148"/>
                  <a:pt x="186" y="161"/>
                </a:cubicBezTo>
                <a:cubicBezTo>
                  <a:pt x="186" y="177"/>
                  <a:pt x="144" y="191"/>
                  <a:pt x="93" y="191"/>
                </a:cubicBezTo>
                <a:close/>
                <a:moveTo>
                  <a:pt x="105" y="168"/>
                </a:moveTo>
                <a:cubicBezTo>
                  <a:pt x="93" y="168"/>
                  <a:pt x="93" y="168"/>
                  <a:pt x="93" y="168"/>
                </a:cubicBezTo>
                <a:cubicBezTo>
                  <a:pt x="93" y="168"/>
                  <a:pt x="93" y="168"/>
                  <a:pt x="93" y="168"/>
                </a:cubicBezTo>
                <a:cubicBezTo>
                  <a:pt x="81" y="168"/>
                  <a:pt x="81" y="168"/>
                  <a:pt x="81" y="168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7" y="108"/>
                  <a:pt x="57" y="74"/>
                  <a:pt x="57" y="60"/>
                </a:cubicBezTo>
                <a:cubicBezTo>
                  <a:pt x="57" y="47"/>
                  <a:pt x="90" y="49"/>
                  <a:pt x="93" y="49"/>
                </a:cubicBezTo>
                <a:cubicBezTo>
                  <a:pt x="96" y="49"/>
                  <a:pt x="129" y="47"/>
                  <a:pt x="129" y="60"/>
                </a:cubicBezTo>
                <a:cubicBezTo>
                  <a:pt x="129" y="74"/>
                  <a:pt x="129" y="108"/>
                  <a:pt x="129" y="108"/>
                </a:cubicBezTo>
                <a:cubicBezTo>
                  <a:pt x="110" y="108"/>
                  <a:pt x="110" y="108"/>
                  <a:pt x="110" y="108"/>
                </a:cubicBezTo>
                <a:lnTo>
                  <a:pt x="105" y="168"/>
                </a:lnTo>
                <a:close/>
                <a:moveTo>
                  <a:pt x="92" y="40"/>
                </a:moveTo>
                <a:cubicBezTo>
                  <a:pt x="81" y="40"/>
                  <a:pt x="72" y="31"/>
                  <a:pt x="72" y="20"/>
                </a:cubicBezTo>
                <a:cubicBezTo>
                  <a:pt x="72" y="9"/>
                  <a:pt x="81" y="0"/>
                  <a:pt x="92" y="0"/>
                </a:cubicBezTo>
                <a:cubicBezTo>
                  <a:pt x="103" y="0"/>
                  <a:pt x="112" y="9"/>
                  <a:pt x="112" y="20"/>
                </a:cubicBezTo>
                <a:cubicBezTo>
                  <a:pt x="112" y="31"/>
                  <a:pt x="103" y="40"/>
                  <a:pt x="92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838200" y="6812281"/>
            <a:ext cx="10515600" cy="45724"/>
            <a:chOff x="838200" y="6692900"/>
            <a:chExt cx="10515600" cy="165117"/>
          </a:xfrm>
        </p:grpSpPr>
        <p:sp>
          <p:nvSpPr>
            <p:cNvPr id="28" name="Flowchart: Manual Input 27"/>
            <p:cNvSpPr/>
            <p:nvPr userDrawn="1"/>
          </p:nvSpPr>
          <p:spPr>
            <a:xfrm flipH="1">
              <a:off x="6095999" y="6692900"/>
              <a:ext cx="5257801" cy="165099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lowchart: Manual Input 28"/>
            <p:cNvSpPr/>
            <p:nvPr userDrawn="1"/>
          </p:nvSpPr>
          <p:spPr>
            <a:xfrm>
              <a:off x="838200" y="6692900"/>
              <a:ext cx="5257799" cy="165117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Freeform: Shape 29"/>
          <p:cNvSpPr/>
          <p:nvPr/>
        </p:nvSpPr>
        <p:spPr>
          <a:xfrm>
            <a:off x="5931297" y="6693296"/>
            <a:ext cx="329406" cy="164703"/>
          </a:xfrm>
          <a:custGeom>
            <a:avLst/>
            <a:gdLst>
              <a:gd name="connsiteX0" fmla="*/ 720000 w 1440000"/>
              <a:gd name="connsiteY0" fmla="*/ 0 h 720000"/>
              <a:gd name="connsiteX1" fmla="*/ 1440000 w 1440000"/>
              <a:gd name="connsiteY1" fmla="*/ 720000 h 720000"/>
              <a:gd name="connsiteX2" fmla="*/ 0 w 1440000"/>
              <a:gd name="connsiteY2" fmla="*/ 720000 h 720000"/>
              <a:gd name="connsiteX3" fmla="*/ 720000 w 1440000"/>
              <a:gd name="connsiteY3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000" h="72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lnTo>
                  <a:pt x="0" y="720000"/>
                </a:ln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gradFill>
            <a:gsLst>
              <a:gs pos="0">
                <a:srgbClr val="F46E22"/>
              </a:gs>
              <a:gs pos="100000">
                <a:srgbClr val="F04B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32" name="Flowchart: Manual Input 31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lowchart: Manual Input 32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22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67" y="0"/>
            <a:ext cx="9939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28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2" y="0"/>
            <a:ext cx="11796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03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"/>
          <a:stretch/>
        </p:blipFill>
        <p:spPr>
          <a:xfrm>
            <a:off x="2730393" y="0"/>
            <a:ext cx="738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49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walking mountain">
            <a:extLst>
              <a:ext uri="{FF2B5EF4-FFF2-40B4-BE49-F238E27FC236}">
                <a16:creationId xmlns:a16="http://schemas.microsoft.com/office/drawing/2014/main" id="{04DB703D-15C7-40CF-AC5E-C292889F6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16"/>
          <a:stretch/>
        </p:blipFill>
        <p:spPr bwMode="auto">
          <a:xfrm>
            <a:off x="0" y="-72629"/>
            <a:ext cx="12192000" cy="69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00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30" y="0"/>
            <a:ext cx="1027897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38200" y="6812281"/>
            <a:ext cx="10515600" cy="45724"/>
            <a:chOff x="838200" y="6692900"/>
            <a:chExt cx="10515600" cy="165117"/>
          </a:xfrm>
        </p:grpSpPr>
        <p:sp>
          <p:nvSpPr>
            <p:cNvPr id="21" name="Flowchart: Manual Input 20"/>
            <p:cNvSpPr/>
            <p:nvPr userDrawn="1"/>
          </p:nvSpPr>
          <p:spPr>
            <a:xfrm flipH="1">
              <a:off x="6095999" y="6692900"/>
              <a:ext cx="5257801" cy="165099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lowchart: Manual Input 21"/>
            <p:cNvSpPr/>
            <p:nvPr userDrawn="1"/>
          </p:nvSpPr>
          <p:spPr>
            <a:xfrm>
              <a:off x="838200" y="6692900"/>
              <a:ext cx="5257799" cy="165117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Freeform: Shape 22"/>
          <p:cNvSpPr/>
          <p:nvPr/>
        </p:nvSpPr>
        <p:spPr>
          <a:xfrm>
            <a:off x="5931297" y="6693296"/>
            <a:ext cx="329406" cy="164703"/>
          </a:xfrm>
          <a:custGeom>
            <a:avLst/>
            <a:gdLst>
              <a:gd name="connsiteX0" fmla="*/ 720000 w 1440000"/>
              <a:gd name="connsiteY0" fmla="*/ 0 h 720000"/>
              <a:gd name="connsiteX1" fmla="*/ 1440000 w 1440000"/>
              <a:gd name="connsiteY1" fmla="*/ 720000 h 720000"/>
              <a:gd name="connsiteX2" fmla="*/ 0 w 1440000"/>
              <a:gd name="connsiteY2" fmla="*/ 720000 h 720000"/>
              <a:gd name="connsiteX3" fmla="*/ 720000 w 1440000"/>
              <a:gd name="connsiteY3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000" h="72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lnTo>
                  <a:pt x="0" y="720000"/>
                </a:ln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gradFill>
            <a:gsLst>
              <a:gs pos="0">
                <a:srgbClr val="F46E22"/>
              </a:gs>
              <a:gs pos="100000">
                <a:srgbClr val="F04B2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1086" y="2311050"/>
            <a:ext cx="584200" cy="545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GB" dirty="0"/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2642" y="2311050"/>
            <a:ext cx="3860167" cy="545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Differentiate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086" y="2890194"/>
            <a:ext cx="584200" cy="545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GB" dirty="0"/>
              <a:t>R</a:t>
            </a:r>
          </a:p>
        </p:txBody>
      </p:sp>
      <p:sp>
        <p:nvSpPr>
          <p:cNvPr id="9" name="Rectangle 8"/>
          <p:cNvSpPr/>
          <p:nvPr/>
        </p:nvSpPr>
        <p:spPr>
          <a:xfrm>
            <a:off x="2632642" y="2890194"/>
            <a:ext cx="3860167" cy="545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Repeat and Reinforce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71086" y="3469338"/>
            <a:ext cx="584200" cy="545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GB" dirty="0"/>
              <a:t>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2642" y="3469338"/>
            <a:ext cx="3860167" cy="545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Excite &amp; Educate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1086" y="4048482"/>
            <a:ext cx="584200" cy="545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32642" y="4048482"/>
            <a:ext cx="3860167" cy="545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Automate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71086" y="4627625"/>
            <a:ext cx="584200" cy="545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GB" dirty="0"/>
              <a:t>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32642" y="4627625"/>
            <a:ext cx="3860167" cy="545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Motivate</a:t>
            </a:r>
          </a:p>
        </p:txBody>
      </p:sp>
      <p:grpSp>
        <p:nvGrpSpPr>
          <p:cNvPr id="24" name="Group 23"/>
          <p:cNvGrpSpPr/>
          <p:nvPr/>
        </p:nvGrpSpPr>
        <p:grpSpPr>
          <a:xfrm flipV="1">
            <a:off x="838200" y="5"/>
            <a:ext cx="10515600" cy="46038"/>
            <a:chOff x="838200" y="6695588"/>
            <a:chExt cx="10515600" cy="162426"/>
          </a:xfrm>
        </p:grpSpPr>
        <p:sp>
          <p:nvSpPr>
            <p:cNvPr id="25" name="Flowchart: Manual Input 24"/>
            <p:cNvSpPr/>
            <p:nvPr userDrawn="1"/>
          </p:nvSpPr>
          <p:spPr>
            <a:xfrm flipH="1">
              <a:off x="6096000" y="6695588"/>
              <a:ext cx="5257800" cy="162426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lowchart: Manual Input 25"/>
            <p:cNvSpPr/>
            <p:nvPr userDrawn="1"/>
          </p:nvSpPr>
          <p:spPr>
            <a:xfrm>
              <a:off x="838200" y="6695588"/>
              <a:ext cx="5257799" cy="162411"/>
            </a:xfrm>
            <a:prstGeom prst="flowChartManualInput">
              <a:avLst/>
            </a:prstGeom>
            <a:gradFill>
              <a:gsLst>
                <a:gs pos="0">
                  <a:srgbClr val="F46E22"/>
                </a:gs>
                <a:gs pos="100000">
                  <a:srgbClr val="F04B2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6E2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6E22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6E2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6E2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6E2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get started?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66477" y="2800721"/>
            <a:ext cx="4863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Get access to the first 10 ideas</a:t>
            </a: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to implement in your credit union tomorrow. </a:t>
            </a: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Slikovni rezultat za email">
            <a:extLst>
              <a:ext uri="{FF2B5EF4-FFF2-40B4-BE49-F238E27FC236}">
                <a16:creationId xmlns:a16="http://schemas.microsoft.com/office/drawing/2014/main" id="{D276EEBC-697D-42A5-B4D0-A2850893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48" y="1410942"/>
            <a:ext cx="3954663" cy="355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3"/>
            <a:extLst>
              <a:ext uri="{FF2B5EF4-FFF2-40B4-BE49-F238E27FC236}">
                <a16:creationId xmlns:a16="http://schemas.microsoft.com/office/drawing/2014/main" id="{55671BA7-5DCC-447B-AA5A-30A23EDB5428}"/>
              </a:ext>
            </a:extLst>
          </p:cNvPr>
          <p:cNvSpPr/>
          <p:nvPr/>
        </p:nvSpPr>
        <p:spPr>
          <a:xfrm>
            <a:off x="6015602" y="2003839"/>
            <a:ext cx="3324735" cy="578882"/>
          </a:xfrm>
          <a:prstGeom prst="roundRect">
            <a:avLst/>
          </a:prstGeom>
          <a:solidFill>
            <a:srgbClr val="008CC7"/>
          </a:solidFill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first10@cu-2.com </a:t>
            </a:r>
          </a:p>
        </p:txBody>
      </p:sp>
      <p:sp>
        <p:nvSpPr>
          <p:cNvPr id="7" name="Rectangle: Rounded Corners 4">
            <a:hlinkClick r:id="rId3"/>
            <a:extLst>
              <a:ext uri="{FF2B5EF4-FFF2-40B4-BE49-F238E27FC236}">
                <a16:creationId xmlns:a16="http://schemas.microsoft.com/office/drawing/2014/main" id="{55671BA7-5DCC-447B-AA5A-30A23EDB5428}"/>
              </a:ext>
            </a:extLst>
          </p:cNvPr>
          <p:cNvSpPr/>
          <p:nvPr/>
        </p:nvSpPr>
        <p:spPr>
          <a:xfrm>
            <a:off x="1624932" y="5388526"/>
            <a:ext cx="8683090" cy="1055608"/>
          </a:xfrm>
          <a:prstGeom prst="roundRect">
            <a:avLst/>
          </a:prstGeom>
          <a:solidFill>
            <a:srgbClr val="F46D22"/>
          </a:solidFill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Join the FACEBOOK group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https://www.facebook.com/groups/creditunion2.0</a:t>
            </a:r>
          </a:p>
        </p:txBody>
      </p:sp>
    </p:spTree>
    <p:extLst>
      <p:ext uri="{BB962C8B-B14F-4D97-AF65-F5344CB8AC3E}">
        <p14:creationId xmlns:p14="http://schemas.microsoft.com/office/powerpoint/2010/main" val="24057077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94"/>
            <a:ext cx="11185364" cy="4860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48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96293B4-6806-4007-87F2-B0B3CDD67BB5}"/>
              </a:ext>
            </a:extLst>
          </p:cNvPr>
          <p:cNvSpPr/>
          <p:nvPr/>
        </p:nvSpPr>
        <p:spPr>
          <a:xfrm>
            <a:off x="5768975" y="3128043"/>
            <a:ext cx="6423026" cy="3729957"/>
          </a:xfrm>
          <a:custGeom>
            <a:avLst/>
            <a:gdLst>
              <a:gd name="connsiteX0" fmla="*/ 4794737 w 7695253"/>
              <a:gd name="connsiteY0" fmla="*/ 0 h 4468761"/>
              <a:gd name="connsiteX1" fmla="*/ 7671425 w 7695253"/>
              <a:gd name="connsiteY1" fmla="*/ 955174 h 4468761"/>
              <a:gd name="connsiteX2" fmla="*/ 7695253 w 7695253"/>
              <a:gd name="connsiteY2" fmla="*/ 973900 h 4468761"/>
              <a:gd name="connsiteX3" fmla="*/ 7695253 w 7695253"/>
              <a:gd name="connsiteY3" fmla="*/ 4468761 h 4468761"/>
              <a:gd name="connsiteX4" fmla="*/ 0 w 7695253"/>
              <a:gd name="connsiteY4" fmla="*/ 4468761 h 4468761"/>
              <a:gd name="connsiteX5" fmla="*/ 11586 w 7695253"/>
              <a:gd name="connsiteY5" fmla="*/ 4316387 h 4468761"/>
              <a:gd name="connsiteX6" fmla="*/ 4794737 w 7695253"/>
              <a:gd name="connsiteY6" fmla="*/ 0 h 446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95253" h="4468761">
                <a:moveTo>
                  <a:pt x="4794737" y="0"/>
                </a:moveTo>
                <a:cubicBezTo>
                  <a:pt x="5873481" y="0"/>
                  <a:pt x="6869250" y="355264"/>
                  <a:pt x="7671425" y="955174"/>
                </a:cubicBezTo>
                <a:lnTo>
                  <a:pt x="7695253" y="973900"/>
                </a:lnTo>
                <a:lnTo>
                  <a:pt x="7695253" y="4468761"/>
                </a:lnTo>
                <a:lnTo>
                  <a:pt x="0" y="4468761"/>
                </a:lnTo>
                <a:lnTo>
                  <a:pt x="11586" y="4316387"/>
                </a:lnTo>
                <a:cubicBezTo>
                  <a:pt x="257803" y="1891937"/>
                  <a:pt x="2305327" y="0"/>
                  <a:pt x="4794737" y="0"/>
                </a:cubicBezTo>
                <a:close/>
              </a:path>
            </a:pathLst>
          </a:custGeom>
          <a:solidFill>
            <a:srgbClr val="F46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www.</a:t>
            </a:r>
            <a:r>
              <a:rPr lang="en-GB" sz="2800" b="1" dirty="0"/>
              <a:t>cu-2</a:t>
            </a:r>
            <a:r>
              <a:rPr lang="en-GB" sz="2800" dirty="0"/>
              <a:t>.com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kdrake@</a:t>
            </a:r>
            <a:r>
              <a:rPr lang="en-GB" sz="2800" b="1" dirty="0"/>
              <a:t>cu-2.com</a:t>
            </a:r>
          </a:p>
          <a:p>
            <a:pPr algn="ctr"/>
            <a:endParaRPr lang="en-GB" sz="2800" dirty="0"/>
          </a:p>
          <a:p>
            <a:pPr algn="ctr"/>
            <a:r>
              <a:rPr lang="en-GB" sz="2000" dirty="0"/>
              <a:t>facebook.com/groups/</a:t>
            </a:r>
            <a:r>
              <a:rPr lang="en-GB" sz="2000" b="1" dirty="0"/>
              <a:t>creditunion2.0</a:t>
            </a:r>
          </a:p>
        </p:txBody>
      </p:sp>
    </p:spTree>
    <p:extLst>
      <p:ext uri="{BB962C8B-B14F-4D97-AF65-F5344CB8AC3E}">
        <p14:creationId xmlns:p14="http://schemas.microsoft.com/office/powerpoint/2010/main" val="23165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ikovni rezultat za washington mutual">
            <a:extLst>
              <a:ext uri="{FF2B5EF4-FFF2-40B4-BE49-F238E27FC236}">
                <a16:creationId xmlns:a16="http://schemas.microsoft.com/office/drawing/2014/main" id="{707D3D22-7302-4F46-8D21-2CF6A96D3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 b="22308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0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477"/>
            <a:ext cx="12238426" cy="76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10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11" y="2128360"/>
            <a:ext cx="2900960" cy="71073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07" y="1668276"/>
            <a:ext cx="1760724" cy="1760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17" y="2021573"/>
            <a:ext cx="1626909" cy="817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97" y="3794671"/>
            <a:ext cx="3431803" cy="9239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3" b="92604" l="10000" r="90000">
                        <a14:foregroundMark x1="17333" y1="78402" x2="16000" y2="78402"/>
                        <a14:foregroundMark x1="16833" y1="92604" x2="17833" y2="92604"/>
                        <a14:foregroundMark x1="22667" y1="83136" x2="22167" y2="87870"/>
                        <a14:foregroundMark x1="38167" y1="90237" x2="40000" y2="85503"/>
                        <a14:foregroundMark x1="54667" y1="84615" x2="55500" y2="84615"/>
                        <a14:foregroundMark x1="63500" y1="80769" x2="63500" y2="83136"/>
                        <a14:foregroundMark x1="68500" y1="79290" x2="68500" y2="83136"/>
                        <a14:foregroundMark x1="76000" y1="88757" x2="76500" y2="88757"/>
                        <a14:foregroundMark x1="83500" y1="80769" x2="83500" y2="82249"/>
                        <a14:foregroundMark x1="56000" y1="9763" x2="54667" y2="10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52" y="3506717"/>
            <a:ext cx="2662461" cy="14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34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CU2.0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Helping Credit Unions compete in the digital age</a:t>
            </a:r>
          </a:p>
        </p:txBody>
      </p:sp>
    </p:spTree>
    <p:extLst>
      <p:ext uri="{BB962C8B-B14F-4D97-AF65-F5344CB8AC3E}">
        <p14:creationId xmlns:p14="http://schemas.microsoft.com/office/powerpoint/2010/main" val="395609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ovni rezult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1901" r="39068"/>
          <a:stretch/>
        </p:blipFill>
        <p:spPr bwMode="auto">
          <a:xfrm>
            <a:off x="1127125" y="-3175"/>
            <a:ext cx="4781550" cy="6861175"/>
          </a:xfrm>
          <a:prstGeom prst="flowChartInputOutp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3024" y="1641197"/>
            <a:ext cx="4930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Constant Threat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81089" y="2165826"/>
            <a:ext cx="4571124" cy="338554"/>
            <a:chOff x="6782675" y="2165826"/>
            <a:chExt cx="4571124" cy="338554"/>
          </a:xfrm>
        </p:grpSpPr>
        <p:sp>
          <p:nvSpPr>
            <p:cNvPr id="5" name="Circle: Hollow 4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Regulation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81089" y="2617365"/>
            <a:ext cx="4571124" cy="338554"/>
            <a:chOff x="6782675" y="2165826"/>
            <a:chExt cx="4571124" cy="338554"/>
          </a:xfrm>
        </p:grpSpPr>
        <p:sp>
          <p:nvSpPr>
            <p:cNvPr id="11" name="Circle: Hollow 10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Fintech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81089" y="3068904"/>
            <a:ext cx="4571124" cy="338554"/>
            <a:chOff x="6782675" y="2165826"/>
            <a:chExt cx="4571124" cy="338554"/>
          </a:xfrm>
        </p:grpSpPr>
        <p:sp>
          <p:nvSpPr>
            <p:cNvPr id="14" name="Circle: Hollow 13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Mergers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81089" y="3520443"/>
            <a:ext cx="4571124" cy="338554"/>
            <a:chOff x="6782675" y="2165826"/>
            <a:chExt cx="4571124" cy="338554"/>
          </a:xfrm>
        </p:grpSpPr>
        <p:sp>
          <p:nvSpPr>
            <p:cNvPr id="17" name="Circle: Hollow 16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Digital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81089" y="3971983"/>
            <a:ext cx="4571124" cy="338554"/>
            <a:chOff x="6782675" y="2165826"/>
            <a:chExt cx="4571124" cy="338554"/>
          </a:xfrm>
        </p:grpSpPr>
        <p:sp>
          <p:nvSpPr>
            <p:cNvPr id="20" name="Circle: Hollow 19"/>
            <p:cNvSpPr>
              <a:spLocks noChangeAspect="1"/>
            </p:cNvSpPr>
            <p:nvPr/>
          </p:nvSpPr>
          <p:spPr>
            <a:xfrm>
              <a:off x="6782675" y="2247473"/>
              <a:ext cx="175260" cy="175260"/>
            </a:xfrm>
            <a:prstGeom prst="donut">
              <a:avLst>
                <a:gd name="adj" fmla="val 20628"/>
              </a:avLst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57935" y="2165826"/>
              <a:ext cx="43958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Service First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DBA18-C090-4B23-BF32-0637326860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0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pliSpa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DC3F31BAB1E43AFCFD5FBF2907A13" ma:contentTypeVersion="12" ma:contentTypeDescription="Create a new document." ma:contentTypeScope="" ma:versionID="c45dcf66e045450aa18c7d929c6aa4d1">
  <xsd:schema xmlns:xsd="http://www.w3.org/2001/XMLSchema" xmlns:xs="http://www.w3.org/2001/XMLSchema" xmlns:p="http://schemas.microsoft.com/office/2006/metadata/properties" xmlns:ns2="6f6fff49-bc31-4fa2-8900-1652d7213102" xmlns:ns3="679a4475-ebd2-4bc1-91b9-9bef90681c16" targetNamespace="http://schemas.microsoft.com/office/2006/metadata/properties" ma:root="true" ma:fieldsID="936e4401c69eb0946e7b2fd9e864ff64" ns2:_="" ns3:_="">
    <xsd:import namespace="6f6fff49-bc31-4fa2-8900-1652d7213102"/>
    <xsd:import namespace="679a4475-ebd2-4bc1-91b9-9bef90681c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fff49-bc31-4fa2-8900-1652d72131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a4475-ebd2-4bc1-91b9-9bef90681c1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358803-82B1-44AD-A2FC-D77F9B26FC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6fff49-bc31-4fa2-8900-1652d7213102"/>
    <ds:schemaRef ds:uri="679a4475-ebd2-4bc1-91b9-9bef90681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F6F954-9FE4-4F93-A569-E1DFC388B9B6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6f6fff49-bc31-4fa2-8900-1652d7213102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79a4475-ebd2-4bc1-91b9-9bef90681c1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6830216-1005-4409-A6C4-B8D9551C7E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10197</TotalTime>
  <Words>1395</Words>
  <Application>Microsoft Office PowerPoint</Application>
  <PresentationFormat>Widescreen</PresentationFormat>
  <Paragraphs>374</Paragraphs>
  <Slides>48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CU2.0 </vt:lpstr>
      <vt:lpstr>Why</vt:lpstr>
      <vt:lpstr>Why</vt:lpstr>
      <vt:lpstr>Industry Facts</vt:lpstr>
      <vt:lpstr>How do we change it?</vt:lpstr>
      <vt:lpstr>How do we change it?</vt:lpstr>
      <vt:lpstr>How do we change it?</vt:lpstr>
      <vt:lpstr>How do we change it?</vt:lpstr>
      <vt:lpstr>How do we change it?</vt:lpstr>
      <vt:lpstr>What do members expect?</vt:lpstr>
      <vt:lpstr>What do members expect?</vt:lpstr>
      <vt:lpstr>So What is a CU to do?</vt:lpstr>
      <vt:lpstr>Differentiate</vt:lpstr>
      <vt:lpstr>So What is a CU to do?</vt:lpstr>
      <vt:lpstr>Repeat and Reinforce </vt:lpstr>
      <vt:lpstr>PowerPoint Presentation</vt:lpstr>
      <vt:lpstr>PowerPoint Presentation</vt:lpstr>
      <vt:lpstr>PowerPoint Presentation</vt:lpstr>
      <vt:lpstr>Which would you pick?</vt:lpstr>
      <vt:lpstr>PowerPoint Presentation</vt:lpstr>
      <vt:lpstr>So What is a CU to do?</vt:lpstr>
      <vt:lpstr>Excite</vt:lpstr>
      <vt:lpstr>We are not delivering…</vt:lpstr>
      <vt:lpstr>PowerPoint Presentation</vt:lpstr>
      <vt:lpstr>PowerPoint Presentation</vt:lpstr>
      <vt:lpstr>Educate</vt:lpstr>
      <vt:lpstr>PowerPoint Presentation</vt:lpstr>
      <vt:lpstr>PowerPoint Presentation</vt:lpstr>
      <vt:lpstr>So What is a CU to do?</vt:lpstr>
      <vt:lpstr>PowerPoint Presentation</vt:lpstr>
      <vt:lpstr>PowerPoint Presentation</vt:lpstr>
      <vt:lpstr>Automate</vt:lpstr>
      <vt:lpstr>So What is a CU to do?</vt:lpstr>
      <vt:lpstr>Motivate</vt:lpstr>
      <vt:lpstr>PowerPoint Presentation</vt:lpstr>
      <vt:lpstr>PowerPoint Presentation</vt:lpstr>
      <vt:lpstr>PowerPoint Presentation</vt:lpstr>
      <vt:lpstr>PowerPoint Presentation</vt:lpstr>
      <vt:lpstr>Summary</vt:lpstr>
      <vt:lpstr>Want to get started?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 drake</dc:creator>
  <cp:lastModifiedBy>Roger Fed</cp:lastModifiedBy>
  <cp:revision>228</cp:revision>
  <cp:lastPrinted>2017-01-08T15:05:10Z</cp:lastPrinted>
  <dcterms:created xsi:type="dcterms:W3CDTF">2016-12-29T19:15:40Z</dcterms:created>
  <dcterms:modified xsi:type="dcterms:W3CDTF">2020-10-24T03:06:45Z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0x010100CB7DC3F31BAB1E43AFCFD5FBF2907A13</vt:lpwstr>
  </property>
  <property fmtid="{D5CDD505-2E9C-101B-9397-08002B2CF9AE}" pid="3" name="Order">
    <vt:r8>95700</vt:r8>
  </property>
  <property fmtid="{D5CDD505-2E9C-101B-9397-08002B2CF9AE}" pid="4" name="ComplianceAssetId">
    <vt:lpwstr/>
  </property>
</Properties>
</file>