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715" r:id="rId3"/>
    <p:sldMasterId id="2147483709" r:id="rId4"/>
    <p:sldMasterId id="2147483722" r:id="rId5"/>
  </p:sldMasterIdLst>
  <p:notesMasterIdLst>
    <p:notesMasterId r:id="rId27"/>
  </p:notesMasterIdLst>
  <p:handoutMasterIdLst>
    <p:handoutMasterId r:id="rId28"/>
  </p:handoutMasterIdLst>
  <p:sldIdLst>
    <p:sldId id="256" r:id="rId6"/>
    <p:sldId id="262" r:id="rId7"/>
    <p:sldId id="260" r:id="rId8"/>
    <p:sldId id="285" r:id="rId9"/>
    <p:sldId id="265" r:id="rId10"/>
    <p:sldId id="286" r:id="rId11"/>
    <p:sldId id="301" r:id="rId12"/>
    <p:sldId id="306" r:id="rId13"/>
    <p:sldId id="302" r:id="rId14"/>
    <p:sldId id="304" r:id="rId15"/>
    <p:sldId id="305" r:id="rId16"/>
    <p:sldId id="292" r:id="rId17"/>
    <p:sldId id="299" r:id="rId18"/>
    <p:sldId id="303" r:id="rId19"/>
    <p:sldId id="300" r:id="rId20"/>
    <p:sldId id="276" r:id="rId21"/>
    <p:sldId id="280" r:id="rId22"/>
    <p:sldId id="281" r:id="rId23"/>
    <p:sldId id="282" r:id="rId24"/>
    <p:sldId id="295"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D2D"/>
    <a:srgbClr val="0070B9"/>
    <a:srgbClr val="7AABDE"/>
    <a:srgbClr val="E4412B"/>
    <a:srgbClr val="002B5C"/>
    <a:srgbClr val="0060A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1325"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640E1-0758-4876-A3AA-EA4BE60DD16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DB051AA8-7EBC-4D8E-BF6B-FC96E77A2208}">
      <dgm:prSet phldrT="[Text]" custT="1"/>
      <dgm:spPr/>
      <dgm:t>
        <a:bodyPr/>
        <a:lstStyle/>
        <a:p>
          <a:r>
            <a:rPr lang="en-US" sz="2400" b="1" dirty="0" smtClean="0">
              <a:latin typeface="Arial" panose="020B0604020202020204" pitchFamily="34" charset="0"/>
              <a:cs typeface="Arial" panose="020B0604020202020204" pitchFamily="34" charset="0"/>
            </a:rPr>
            <a:t>Wire Fraud</a:t>
          </a:r>
          <a:endParaRPr lang="en-US" sz="2400" b="1" dirty="0">
            <a:latin typeface="Arial" panose="020B0604020202020204" pitchFamily="34" charset="0"/>
            <a:cs typeface="Arial" panose="020B0604020202020204" pitchFamily="34" charset="0"/>
          </a:endParaRPr>
        </a:p>
      </dgm:t>
    </dgm:pt>
    <dgm:pt modelId="{6F1E6035-8440-4F8A-B402-C568B3E410A8}" type="parTrans" cxnId="{6E5BFEE7-5414-44EE-84BC-40E8F45BE088}">
      <dgm:prSet/>
      <dgm:spPr/>
      <dgm:t>
        <a:bodyPr/>
        <a:lstStyle/>
        <a:p>
          <a:endParaRPr lang="en-US">
            <a:latin typeface="Arial" panose="020B0604020202020204" pitchFamily="34" charset="0"/>
            <a:cs typeface="Arial" panose="020B0604020202020204" pitchFamily="34" charset="0"/>
          </a:endParaRPr>
        </a:p>
      </dgm:t>
    </dgm:pt>
    <dgm:pt modelId="{9E7F295F-A0D1-40CB-B8AD-8EE0776C3D9B}" type="sibTrans" cxnId="{6E5BFEE7-5414-44EE-84BC-40E8F45BE088}">
      <dgm:prSet/>
      <dgm:spPr/>
      <dgm:t>
        <a:bodyPr/>
        <a:lstStyle/>
        <a:p>
          <a:endParaRPr lang="en-US">
            <a:latin typeface="Arial" panose="020B0604020202020204" pitchFamily="34" charset="0"/>
            <a:cs typeface="Arial" panose="020B0604020202020204" pitchFamily="34" charset="0"/>
          </a:endParaRPr>
        </a:p>
      </dgm:t>
    </dgm:pt>
    <dgm:pt modelId="{554DED6A-7526-4D78-B51B-CFE58AC0CE43}">
      <dgm:prSet phldrT="[Text]" custT="1"/>
      <dgm:spPr/>
      <dgm:t>
        <a:bodyPr lIns="91440"/>
        <a:lstStyle/>
        <a:p>
          <a:pPr marL="347472" indent="-347472">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Person calls up the call center or 3</a:t>
          </a:r>
          <a:r>
            <a:rPr lang="en-US" sz="1800" baseline="30000" dirty="0" smtClean="0">
              <a:latin typeface="Arial" panose="020B0604020202020204" pitchFamily="34" charset="0"/>
              <a:cs typeface="Arial" panose="020B0604020202020204" pitchFamily="34" charset="0"/>
            </a:rPr>
            <a:t>rd</a:t>
          </a:r>
          <a:r>
            <a:rPr lang="en-US" sz="1800" dirty="0" smtClean="0">
              <a:latin typeface="Arial" panose="020B0604020202020204" pitchFamily="34" charset="0"/>
              <a:cs typeface="Arial" panose="020B0604020202020204" pitchFamily="34" charset="0"/>
            </a:rPr>
            <a:t> party call center and request an internal transfer from the HELOC to their share/share draft account. Funds leave using a check , cash shared branching or an outgoing wire and the bad guy passes all of the authentication measures</a:t>
          </a:r>
          <a:endParaRPr lang="en-US" sz="1800" dirty="0">
            <a:latin typeface="Arial" panose="020B0604020202020204" pitchFamily="34" charset="0"/>
            <a:cs typeface="Arial" panose="020B0604020202020204" pitchFamily="34" charset="0"/>
          </a:endParaRPr>
        </a:p>
      </dgm:t>
    </dgm:pt>
    <dgm:pt modelId="{ADB77D30-59DE-4233-BF90-9D2445ADB923}" type="parTrans" cxnId="{1BDAE425-2A97-4F6F-BB25-561785D9734C}">
      <dgm:prSet/>
      <dgm:spPr/>
      <dgm:t>
        <a:bodyPr/>
        <a:lstStyle/>
        <a:p>
          <a:endParaRPr lang="en-US">
            <a:latin typeface="Arial" panose="020B0604020202020204" pitchFamily="34" charset="0"/>
            <a:cs typeface="Arial" panose="020B0604020202020204" pitchFamily="34" charset="0"/>
          </a:endParaRPr>
        </a:p>
      </dgm:t>
    </dgm:pt>
    <dgm:pt modelId="{6FDFC501-1705-43B8-93EF-9AFBD456BC14}" type="sibTrans" cxnId="{1BDAE425-2A97-4F6F-BB25-561785D9734C}">
      <dgm:prSet/>
      <dgm:spPr/>
      <dgm:t>
        <a:bodyPr/>
        <a:lstStyle/>
        <a:p>
          <a:endParaRPr lang="en-US">
            <a:latin typeface="Arial" panose="020B0604020202020204" pitchFamily="34" charset="0"/>
            <a:cs typeface="Arial" panose="020B0604020202020204" pitchFamily="34" charset="0"/>
          </a:endParaRPr>
        </a:p>
      </dgm:t>
    </dgm:pt>
    <dgm:pt modelId="{2BE3280E-4A87-493A-8F97-6AAA4F5CA83A}">
      <dgm:prSet phldrT="[Text]" custT="1"/>
      <dgm:spPr/>
      <dgm:t>
        <a:bodyPr/>
        <a:lstStyle/>
        <a:p>
          <a:r>
            <a:rPr lang="en-US" sz="2400" b="1" dirty="0" smtClean="0">
              <a:latin typeface="Arial" panose="020B0604020202020204" pitchFamily="34" charset="0"/>
              <a:cs typeface="Arial" panose="020B0604020202020204" pitchFamily="34" charset="0"/>
            </a:rPr>
            <a:t>Paper Check Fraud</a:t>
          </a:r>
          <a:endParaRPr lang="en-US" sz="2400" b="1" dirty="0">
            <a:latin typeface="Arial" panose="020B0604020202020204" pitchFamily="34" charset="0"/>
            <a:cs typeface="Arial" panose="020B0604020202020204" pitchFamily="34" charset="0"/>
          </a:endParaRPr>
        </a:p>
      </dgm:t>
    </dgm:pt>
    <dgm:pt modelId="{84066156-3D15-4F7D-BAE9-834411A90D44}" type="parTrans" cxnId="{D21FC9DF-4F9E-4699-B060-F7FF9FC4F077}">
      <dgm:prSet/>
      <dgm:spPr/>
      <dgm:t>
        <a:bodyPr/>
        <a:lstStyle/>
        <a:p>
          <a:endParaRPr lang="en-US">
            <a:latin typeface="Arial" panose="020B0604020202020204" pitchFamily="34" charset="0"/>
            <a:cs typeface="Arial" panose="020B0604020202020204" pitchFamily="34" charset="0"/>
          </a:endParaRPr>
        </a:p>
      </dgm:t>
    </dgm:pt>
    <dgm:pt modelId="{A053E63F-1375-45BF-8C78-7E6B7927F66A}" type="sibTrans" cxnId="{D21FC9DF-4F9E-4699-B060-F7FF9FC4F077}">
      <dgm:prSet/>
      <dgm:spPr/>
      <dgm:t>
        <a:bodyPr/>
        <a:lstStyle/>
        <a:p>
          <a:endParaRPr lang="en-US">
            <a:latin typeface="Arial" panose="020B0604020202020204" pitchFamily="34" charset="0"/>
            <a:cs typeface="Arial" panose="020B0604020202020204" pitchFamily="34" charset="0"/>
          </a:endParaRPr>
        </a:p>
      </dgm:t>
    </dgm:pt>
    <dgm:pt modelId="{0DEB951A-B32B-464B-85F0-EDA2814DB291}">
      <dgm:prSet phldrT="[Text]" custT="1"/>
      <dgm:spPr/>
      <dgm:t>
        <a:bodyPr lIns="91440"/>
        <a:lstStyle/>
        <a:p>
          <a:pPr marL="347472" indent="-347472">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Bad guy creates counterfeit CU official checks and the checks clear the risk mitigation measures</a:t>
          </a:r>
          <a:endParaRPr lang="en-US" sz="1800" dirty="0">
            <a:latin typeface="Arial" panose="020B0604020202020204" pitchFamily="34" charset="0"/>
            <a:cs typeface="Arial" panose="020B0604020202020204" pitchFamily="34" charset="0"/>
          </a:endParaRPr>
        </a:p>
      </dgm:t>
    </dgm:pt>
    <dgm:pt modelId="{E8F94590-6EE9-42CE-9B01-1C3CC0BE9A2C}" type="parTrans" cxnId="{3E6ABC80-64B0-4D92-B38D-184E054A10B9}">
      <dgm:prSet/>
      <dgm:spPr/>
      <dgm:t>
        <a:bodyPr/>
        <a:lstStyle/>
        <a:p>
          <a:endParaRPr lang="en-US">
            <a:latin typeface="Arial" panose="020B0604020202020204" pitchFamily="34" charset="0"/>
            <a:cs typeface="Arial" panose="020B0604020202020204" pitchFamily="34" charset="0"/>
          </a:endParaRPr>
        </a:p>
      </dgm:t>
    </dgm:pt>
    <dgm:pt modelId="{0A93B36A-B6A9-4A90-B188-F35BDDB1DDC7}" type="sibTrans" cxnId="{3E6ABC80-64B0-4D92-B38D-184E054A10B9}">
      <dgm:prSet/>
      <dgm:spPr/>
      <dgm:t>
        <a:bodyPr/>
        <a:lstStyle/>
        <a:p>
          <a:endParaRPr lang="en-US">
            <a:latin typeface="Arial" panose="020B0604020202020204" pitchFamily="34" charset="0"/>
            <a:cs typeface="Arial" panose="020B0604020202020204" pitchFamily="34" charset="0"/>
          </a:endParaRPr>
        </a:p>
      </dgm:t>
    </dgm:pt>
    <dgm:pt modelId="{159C9CEE-9120-4A83-B78B-55A53CB1422C}">
      <dgm:prSet phldrT="[Text]" custT="1"/>
      <dgm:spPr/>
      <dgm:t>
        <a:bodyPr lIns="91440"/>
        <a:lstStyle/>
        <a:p>
          <a:pPr marL="347472" indent="-347472">
            <a:lnSpc>
              <a:spcPct val="100000"/>
            </a:lnSpc>
            <a:spcBef>
              <a:spcPts val="600"/>
            </a:spcBef>
            <a:spcAft>
              <a:spcPts val="600"/>
            </a:spcAft>
          </a:pPr>
          <a:r>
            <a:rPr lang="en-US" sz="1800" b="1" dirty="0" smtClean="0">
              <a:latin typeface="Arial" panose="020B0604020202020204" pitchFamily="34" charset="0"/>
              <a:cs typeface="Arial" panose="020B0604020202020204" pitchFamily="34" charset="0"/>
            </a:rPr>
            <a:t>Mitigation:</a:t>
          </a:r>
          <a:r>
            <a:rPr lang="en-US" sz="1800" dirty="0" smtClean="0">
              <a:latin typeface="Arial" panose="020B0604020202020204" pitchFamily="34" charset="0"/>
              <a:cs typeface="Arial" panose="020B0604020202020204" pitchFamily="34" charset="0"/>
            </a:rPr>
            <a:t> Contact the member using multiple layers of risk mitigation would have mitigated the exposure</a:t>
          </a:r>
          <a:endParaRPr lang="en-US" sz="1800" dirty="0">
            <a:latin typeface="Arial" panose="020B0604020202020204" pitchFamily="34" charset="0"/>
            <a:cs typeface="Arial" panose="020B0604020202020204" pitchFamily="34" charset="0"/>
          </a:endParaRPr>
        </a:p>
      </dgm:t>
    </dgm:pt>
    <dgm:pt modelId="{A052A9F9-E14C-4AD9-A0E2-07EFF7B3BB1A}" type="parTrans" cxnId="{81040F7B-412D-4A8C-AF1D-44A1E9FA039D}">
      <dgm:prSet/>
      <dgm:spPr/>
      <dgm:t>
        <a:bodyPr/>
        <a:lstStyle/>
        <a:p>
          <a:endParaRPr lang="en-US">
            <a:latin typeface="Arial" panose="020B0604020202020204" pitchFamily="34" charset="0"/>
            <a:cs typeface="Arial" panose="020B0604020202020204" pitchFamily="34" charset="0"/>
          </a:endParaRPr>
        </a:p>
      </dgm:t>
    </dgm:pt>
    <dgm:pt modelId="{5EDC4348-C4D5-484F-9F8C-3258018018C5}" type="sibTrans" cxnId="{81040F7B-412D-4A8C-AF1D-44A1E9FA039D}">
      <dgm:prSet/>
      <dgm:spPr/>
      <dgm:t>
        <a:bodyPr/>
        <a:lstStyle/>
        <a:p>
          <a:endParaRPr lang="en-US">
            <a:latin typeface="Arial" panose="020B0604020202020204" pitchFamily="34" charset="0"/>
            <a:cs typeface="Arial" panose="020B0604020202020204" pitchFamily="34" charset="0"/>
          </a:endParaRPr>
        </a:p>
      </dgm:t>
    </dgm:pt>
    <dgm:pt modelId="{00FA4D12-5739-42E8-9991-9A423C6842ED}">
      <dgm:prSet phldrT="[Text]" custT="1"/>
      <dgm:spPr/>
      <dgm:t>
        <a:bodyPr lIns="91440"/>
        <a:lstStyle/>
        <a:p>
          <a:pPr marL="347472" indent="-347472">
            <a:lnSpc>
              <a:spcPct val="100000"/>
            </a:lnSpc>
            <a:spcBef>
              <a:spcPts val="600"/>
            </a:spcBef>
            <a:spcAft>
              <a:spcPts val="600"/>
            </a:spcAft>
          </a:pPr>
          <a:r>
            <a:rPr lang="en-US" sz="1800" b="1" dirty="0" smtClean="0">
              <a:latin typeface="Arial" panose="020B0604020202020204" pitchFamily="34" charset="0"/>
              <a:cs typeface="Arial" panose="020B0604020202020204" pitchFamily="34" charset="0"/>
            </a:rPr>
            <a:t>Mitigation: </a:t>
          </a:r>
          <a:r>
            <a:rPr lang="en-US" sz="1800" dirty="0" smtClean="0">
              <a:latin typeface="Arial" panose="020B0604020202020204" pitchFamily="34" charset="0"/>
              <a:cs typeface="Arial" panose="020B0604020202020204" pitchFamily="34" charset="0"/>
            </a:rPr>
            <a:t>Positive pay/payee positive pay would have prevented the exposure</a:t>
          </a:r>
          <a:endParaRPr lang="en-US" sz="1800" dirty="0">
            <a:latin typeface="Arial" panose="020B0604020202020204" pitchFamily="34" charset="0"/>
            <a:cs typeface="Arial" panose="020B0604020202020204" pitchFamily="34" charset="0"/>
          </a:endParaRPr>
        </a:p>
      </dgm:t>
    </dgm:pt>
    <dgm:pt modelId="{86BAA8F6-698A-43B0-ACD4-523684986424}" type="parTrans" cxnId="{04276E5E-51E2-4C86-85C3-BD337924AF2D}">
      <dgm:prSet/>
      <dgm:spPr/>
      <dgm:t>
        <a:bodyPr/>
        <a:lstStyle/>
        <a:p>
          <a:endParaRPr lang="en-US">
            <a:latin typeface="Arial" panose="020B0604020202020204" pitchFamily="34" charset="0"/>
            <a:cs typeface="Arial" panose="020B0604020202020204" pitchFamily="34" charset="0"/>
          </a:endParaRPr>
        </a:p>
      </dgm:t>
    </dgm:pt>
    <dgm:pt modelId="{FC574D2F-321B-44F6-AAAB-42A64F76DD59}" type="sibTrans" cxnId="{04276E5E-51E2-4C86-85C3-BD337924AF2D}">
      <dgm:prSet/>
      <dgm:spPr/>
      <dgm:t>
        <a:bodyPr/>
        <a:lstStyle/>
        <a:p>
          <a:endParaRPr lang="en-US">
            <a:latin typeface="Arial" panose="020B0604020202020204" pitchFamily="34" charset="0"/>
            <a:cs typeface="Arial" panose="020B0604020202020204" pitchFamily="34" charset="0"/>
          </a:endParaRPr>
        </a:p>
      </dgm:t>
    </dgm:pt>
    <dgm:pt modelId="{8292587F-A3B9-4E3A-A961-336C879214FA}">
      <dgm:prSet phldrT="[Text]" custT="1"/>
      <dgm:spPr/>
      <dgm:t>
        <a:bodyPr lIns="91440"/>
        <a:lstStyle/>
        <a:p>
          <a:pPr marL="347472" indent="-347472">
            <a:lnSpc>
              <a:spcPct val="100000"/>
            </a:lnSpc>
            <a:spcBef>
              <a:spcPts val="600"/>
            </a:spcBef>
            <a:spcAft>
              <a:spcPts val="600"/>
            </a:spcAft>
          </a:pPr>
          <a:endParaRPr lang="en-US" sz="1800" dirty="0">
            <a:latin typeface="Arial" panose="020B0604020202020204" pitchFamily="34" charset="0"/>
            <a:cs typeface="Arial" panose="020B0604020202020204" pitchFamily="34" charset="0"/>
          </a:endParaRPr>
        </a:p>
      </dgm:t>
    </dgm:pt>
    <dgm:pt modelId="{7604AB66-40BE-46C1-8BC7-B41B48A14097}" type="parTrans" cxnId="{280EDA5A-B8B7-4349-B12C-5882AA90602B}">
      <dgm:prSet/>
      <dgm:spPr/>
      <dgm:t>
        <a:bodyPr/>
        <a:lstStyle/>
        <a:p>
          <a:endParaRPr lang="en-US"/>
        </a:p>
      </dgm:t>
    </dgm:pt>
    <dgm:pt modelId="{25698EFD-7960-4747-BF16-6CCDFD3CBC28}" type="sibTrans" cxnId="{280EDA5A-B8B7-4349-B12C-5882AA90602B}">
      <dgm:prSet/>
      <dgm:spPr/>
      <dgm:t>
        <a:bodyPr/>
        <a:lstStyle/>
        <a:p>
          <a:endParaRPr lang="en-US"/>
        </a:p>
      </dgm:t>
    </dgm:pt>
    <dgm:pt modelId="{84C74F52-24C1-48E5-B466-82EBDC772BFE}" type="pres">
      <dgm:prSet presAssocID="{ADD640E1-0758-4876-A3AA-EA4BE60DD166}" presName="linear" presStyleCnt="0">
        <dgm:presLayoutVars>
          <dgm:animLvl val="lvl"/>
          <dgm:resizeHandles val="exact"/>
        </dgm:presLayoutVars>
      </dgm:prSet>
      <dgm:spPr/>
      <dgm:t>
        <a:bodyPr/>
        <a:lstStyle/>
        <a:p>
          <a:endParaRPr lang="en-US"/>
        </a:p>
      </dgm:t>
    </dgm:pt>
    <dgm:pt modelId="{CA577F97-E9C8-41B4-9A0F-1D770B781084}" type="pres">
      <dgm:prSet presAssocID="{DB051AA8-7EBC-4D8E-BF6B-FC96E77A2208}" presName="parentText" presStyleLbl="node1" presStyleIdx="0" presStyleCnt="2" custLinFactNeighborY="-125">
        <dgm:presLayoutVars>
          <dgm:chMax val="0"/>
          <dgm:bulletEnabled val="1"/>
        </dgm:presLayoutVars>
      </dgm:prSet>
      <dgm:spPr/>
      <dgm:t>
        <a:bodyPr/>
        <a:lstStyle/>
        <a:p>
          <a:endParaRPr lang="en-US"/>
        </a:p>
      </dgm:t>
    </dgm:pt>
    <dgm:pt modelId="{766D577F-5222-4EF5-9ACB-309389C4148E}" type="pres">
      <dgm:prSet presAssocID="{DB051AA8-7EBC-4D8E-BF6B-FC96E77A2208}" presName="childText" presStyleLbl="revTx" presStyleIdx="0" presStyleCnt="2" custScaleY="2000000">
        <dgm:presLayoutVars>
          <dgm:bulletEnabled val="1"/>
        </dgm:presLayoutVars>
      </dgm:prSet>
      <dgm:spPr/>
      <dgm:t>
        <a:bodyPr/>
        <a:lstStyle/>
        <a:p>
          <a:endParaRPr lang="en-US"/>
        </a:p>
      </dgm:t>
    </dgm:pt>
    <dgm:pt modelId="{5850ED75-C91E-4AD7-B3CD-6F23B44C0765}" type="pres">
      <dgm:prSet presAssocID="{2BE3280E-4A87-493A-8F97-6AAA4F5CA83A}" presName="parentText" presStyleLbl="node1" presStyleIdx="1" presStyleCnt="2">
        <dgm:presLayoutVars>
          <dgm:chMax val="0"/>
          <dgm:bulletEnabled val="1"/>
        </dgm:presLayoutVars>
      </dgm:prSet>
      <dgm:spPr/>
      <dgm:t>
        <a:bodyPr/>
        <a:lstStyle/>
        <a:p>
          <a:endParaRPr lang="en-US"/>
        </a:p>
      </dgm:t>
    </dgm:pt>
    <dgm:pt modelId="{CA5DC242-9BA0-4B80-87CA-144A88984174}" type="pres">
      <dgm:prSet presAssocID="{2BE3280E-4A87-493A-8F97-6AAA4F5CA83A}" presName="childText" presStyleLbl="revTx" presStyleIdx="1" presStyleCnt="2">
        <dgm:presLayoutVars>
          <dgm:bulletEnabled val="1"/>
        </dgm:presLayoutVars>
      </dgm:prSet>
      <dgm:spPr/>
      <dgm:t>
        <a:bodyPr/>
        <a:lstStyle/>
        <a:p>
          <a:endParaRPr lang="en-US"/>
        </a:p>
      </dgm:t>
    </dgm:pt>
  </dgm:ptLst>
  <dgm:cxnLst>
    <dgm:cxn modelId="{67C555E4-6F08-4C00-9A8F-10A5E82AD92B}" type="presOf" srcId="{554DED6A-7526-4D78-B51B-CFE58AC0CE43}" destId="{766D577F-5222-4EF5-9ACB-309389C4148E}" srcOrd="0" destOrd="0" presId="urn:microsoft.com/office/officeart/2005/8/layout/vList2"/>
    <dgm:cxn modelId="{81040F7B-412D-4A8C-AF1D-44A1E9FA039D}" srcId="{DB051AA8-7EBC-4D8E-BF6B-FC96E77A2208}" destId="{159C9CEE-9120-4A83-B78B-55A53CB1422C}" srcOrd="1" destOrd="0" parTransId="{A052A9F9-E14C-4AD9-A0E2-07EFF7B3BB1A}" sibTransId="{5EDC4348-C4D5-484F-9F8C-3258018018C5}"/>
    <dgm:cxn modelId="{B90B829D-0420-4480-8791-7FDB1A315045}" type="presOf" srcId="{00FA4D12-5739-42E8-9991-9A423C6842ED}" destId="{CA5DC242-9BA0-4B80-87CA-144A88984174}" srcOrd="0" destOrd="1" presId="urn:microsoft.com/office/officeart/2005/8/layout/vList2"/>
    <dgm:cxn modelId="{1EE02051-DF44-4D9A-A7D1-03A7EB243933}" type="presOf" srcId="{0DEB951A-B32B-464B-85F0-EDA2814DB291}" destId="{CA5DC242-9BA0-4B80-87CA-144A88984174}" srcOrd="0" destOrd="0" presId="urn:microsoft.com/office/officeart/2005/8/layout/vList2"/>
    <dgm:cxn modelId="{3E6ABC80-64B0-4D92-B38D-184E054A10B9}" srcId="{2BE3280E-4A87-493A-8F97-6AAA4F5CA83A}" destId="{0DEB951A-B32B-464B-85F0-EDA2814DB291}" srcOrd="0" destOrd="0" parTransId="{E8F94590-6EE9-42CE-9B01-1C3CC0BE9A2C}" sibTransId="{0A93B36A-B6A9-4A90-B188-F35BDDB1DDC7}"/>
    <dgm:cxn modelId="{280EDA5A-B8B7-4349-B12C-5882AA90602B}" srcId="{DB051AA8-7EBC-4D8E-BF6B-FC96E77A2208}" destId="{8292587F-A3B9-4E3A-A961-336C879214FA}" srcOrd="2" destOrd="0" parTransId="{7604AB66-40BE-46C1-8BC7-B41B48A14097}" sibTransId="{25698EFD-7960-4747-BF16-6CCDFD3CBC28}"/>
    <dgm:cxn modelId="{83506AB2-EE1C-4209-89DF-483531E6D350}" type="presOf" srcId="{8292587F-A3B9-4E3A-A961-336C879214FA}" destId="{766D577F-5222-4EF5-9ACB-309389C4148E}" srcOrd="0" destOrd="2" presId="urn:microsoft.com/office/officeart/2005/8/layout/vList2"/>
    <dgm:cxn modelId="{AA45725D-D94E-4F86-AAB9-322FA2ABFEE3}" type="presOf" srcId="{2BE3280E-4A87-493A-8F97-6AAA4F5CA83A}" destId="{5850ED75-C91E-4AD7-B3CD-6F23B44C0765}" srcOrd="0" destOrd="0" presId="urn:microsoft.com/office/officeart/2005/8/layout/vList2"/>
    <dgm:cxn modelId="{2B3B7B93-879E-4717-8D47-23C711422720}" type="presOf" srcId="{159C9CEE-9120-4A83-B78B-55A53CB1422C}" destId="{766D577F-5222-4EF5-9ACB-309389C4148E}" srcOrd="0" destOrd="1" presId="urn:microsoft.com/office/officeart/2005/8/layout/vList2"/>
    <dgm:cxn modelId="{6E5BFEE7-5414-44EE-84BC-40E8F45BE088}" srcId="{ADD640E1-0758-4876-A3AA-EA4BE60DD166}" destId="{DB051AA8-7EBC-4D8E-BF6B-FC96E77A2208}" srcOrd="0" destOrd="0" parTransId="{6F1E6035-8440-4F8A-B402-C568B3E410A8}" sibTransId="{9E7F295F-A0D1-40CB-B8AD-8EE0776C3D9B}"/>
    <dgm:cxn modelId="{1BDAE425-2A97-4F6F-BB25-561785D9734C}" srcId="{DB051AA8-7EBC-4D8E-BF6B-FC96E77A2208}" destId="{554DED6A-7526-4D78-B51B-CFE58AC0CE43}" srcOrd="0" destOrd="0" parTransId="{ADB77D30-59DE-4233-BF90-9D2445ADB923}" sibTransId="{6FDFC501-1705-43B8-93EF-9AFBD456BC14}"/>
    <dgm:cxn modelId="{D21FC9DF-4F9E-4699-B060-F7FF9FC4F077}" srcId="{ADD640E1-0758-4876-A3AA-EA4BE60DD166}" destId="{2BE3280E-4A87-493A-8F97-6AAA4F5CA83A}" srcOrd="1" destOrd="0" parTransId="{84066156-3D15-4F7D-BAE9-834411A90D44}" sibTransId="{A053E63F-1375-45BF-8C78-7E6B7927F66A}"/>
    <dgm:cxn modelId="{04276E5E-51E2-4C86-85C3-BD337924AF2D}" srcId="{2BE3280E-4A87-493A-8F97-6AAA4F5CA83A}" destId="{00FA4D12-5739-42E8-9991-9A423C6842ED}" srcOrd="1" destOrd="0" parTransId="{86BAA8F6-698A-43B0-ACD4-523684986424}" sibTransId="{FC574D2F-321B-44F6-AAAB-42A64F76DD59}"/>
    <dgm:cxn modelId="{757EB808-0690-458C-ACA4-7E731C29C541}" type="presOf" srcId="{DB051AA8-7EBC-4D8E-BF6B-FC96E77A2208}" destId="{CA577F97-E9C8-41B4-9A0F-1D770B781084}" srcOrd="0" destOrd="0" presId="urn:microsoft.com/office/officeart/2005/8/layout/vList2"/>
    <dgm:cxn modelId="{F7D3BDF0-06C0-4A9E-8E27-D8CA1D20A193}" type="presOf" srcId="{ADD640E1-0758-4876-A3AA-EA4BE60DD166}" destId="{84C74F52-24C1-48E5-B466-82EBDC772BFE}" srcOrd="0" destOrd="0" presId="urn:microsoft.com/office/officeart/2005/8/layout/vList2"/>
    <dgm:cxn modelId="{8E969001-5004-4253-A482-0D7E6A47455E}" type="presParOf" srcId="{84C74F52-24C1-48E5-B466-82EBDC772BFE}" destId="{CA577F97-E9C8-41B4-9A0F-1D770B781084}" srcOrd="0" destOrd="0" presId="urn:microsoft.com/office/officeart/2005/8/layout/vList2"/>
    <dgm:cxn modelId="{C4C7656F-F4A6-4CBF-9407-9535E2E86CA6}" type="presParOf" srcId="{84C74F52-24C1-48E5-B466-82EBDC772BFE}" destId="{766D577F-5222-4EF5-9ACB-309389C4148E}" srcOrd="1" destOrd="0" presId="urn:microsoft.com/office/officeart/2005/8/layout/vList2"/>
    <dgm:cxn modelId="{16C3D59E-64A6-4542-A9C5-E591850B35AF}" type="presParOf" srcId="{84C74F52-24C1-48E5-B466-82EBDC772BFE}" destId="{5850ED75-C91E-4AD7-B3CD-6F23B44C0765}" srcOrd="2" destOrd="0" presId="urn:microsoft.com/office/officeart/2005/8/layout/vList2"/>
    <dgm:cxn modelId="{66F5A906-E1D8-4AE1-A76D-CD3ABB8511E7}" type="presParOf" srcId="{84C74F52-24C1-48E5-B466-82EBDC772BFE}" destId="{CA5DC242-9BA0-4B80-87CA-144A8898417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640E1-0758-4876-A3AA-EA4BE60DD16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DB051AA8-7EBC-4D8E-BF6B-FC96E77A2208}">
      <dgm:prSet phldrT="[Text]" custT="1"/>
      <dgm:spPr/>
      <dgm:t>
        <a:bodyPr/>
        <a:lstStyle/>
        <a:p>
          <a:r>
            <a:rPr lang="en-US" sz="2400" b="1" dirty="0" smtClean="0">
              <a:latin typeface="Arial" panose="020B0604020202020204" pitchFamily="34" charset="0"/>
              <a:cs typeface="Arial" panose="020B0604020202020204" pitchFamily="34" charset="0"/>
            </a:rPr>
            <a:t>Payment Card Fraud (debit and credit)</a:t>
          </a:r>
          <a:endParaRPr lang="en-US" sz="2400" b="1" dirty="0">
            <a:latin typeface="Arial" panose="020B0604020202020204" pitchFamily="34" charset="0"/>
            <a:cs typeface="Arial" panose="020B0604020202020204" pitchFamily="34" charset="0"/>
          </a:endParaRPr>
        </a:p>
      </dgm:t>
    </dgm:pt>
    <dgm:pt modelId="{6F1E6035-8440-4F8A-B402-C568B3E410A8}" type="parTrans" cxnId="{6E5BFEE7-5414-44EE-84BC-40E8F45BE088}">
      <dgm:prSet/>
      <dgm:spPr/>
      <dgm:t>
        <a:bodyPr/>
        <a:lstStyle/>
        <a:p>
          <a:endParaRPr lang="en-US">
            <a:latin typeface="Arial" panose="020B0604020202020204" pitchFamily="34" charset="0"/>
            <a:cs typeface="Arial" panose="020B0604020202020204" pitchFamily="34" charset="0"/>
          </a:endParaRPr>
        </a:p>
      </dgm:t>
    </dgm:pt>
    <dgm:pt modelId="{9E7F295F-A0D1-40CB-B8AD-8EE0776C3D9B}" type="sibTrans" cxnId="{6E5BFEE7-5414-44EE-84BC-40E8F45BE088}">
      <dgm:prSet/>
      <dgm:spPr/>
      <dgm:t>
        <a:bodyPr/>
        <a:lstStyle/>
        <a:p>
          <a:endParaRPr lang="en-US">
            <a:latin typeface="Arial" panose="020B0604020202020204" pitchFamily="34" charset="0"/>
            <a:cs typeface="Arial" panose="020B0604020202020204" pitchFamily="34" charset="0"/>
          </a:endParaRPr>
        </a:p>
      </dgm:t>
    </dgm:pt>
    <dgm:pt modelId="{554DED6A-7526-4D78-B51B-CFE58AC0CE43}">
      <dgm:prSet phldrT="[Text]" custT="1"/>
      <dgm:spPr/>
      <dgm:t>
        <a:bodyPr lIns="91440"/>
        <a:lstStyle/>
        <a:p>
          <a:pPr marL="347472" indent="-347472">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Bad guy obtains card information from a data breach and creates either a “card present” or “card not present” fraud</a:t>
          </a:r>
          <a:endParaRPr lang="en-US" sz="1800" dirty="0">
            <a:latin typeface="Arial" panose="020B0604020202020204" pitchFamily="34" charset="0"/>
            <a:cs typeface="Arial" panose="020B0604020202020204" pitchFamily="34" charset="0"/>
          </a:endParaRPr>
        </a:p>
      </dgm:t>
    </dgm:pt>
    <dgm:pt modelId="{ADB77D30-59DE-4233-BF90-9D2445ADB923}" type="parTrans" cxnId="{1BDAE425-2A97-4F6F-BB25-561785D9734C}">
      <dgm:prSet/>
      <dgm:spPr/>
      <dgm:t>
        <a:bodyPr/>
        <a:lstStyle/>
        <a:p>
          <a:endParaRPr lang="en-US">
            <a:latin typeface="Arial" panose="020B0604020202020204" pitchFamily="34" charset="0"/>
            <a:cs typeface="Arial" panose="020B0604020202020204" pitchFamily="34" charset="0"/>
          </a:endParaRPr>
        </a:p>
      </dgm:t>
    </dgm:pt>
    <dgm:pt modelId="{6FDFC501-1705-43B8-93EF-9AFBD456BC14}" type="sibTrans" cxnId="{1BDAE425-2A97-4F6F-BB25-561785D9734C}">
      <dgm:prSet/>
      <dgm:spPr/>
      <dgm:t>
        <a:bodyPr/>
        <a:lstStyle/>
        <a:p>
          <a:endParaRPr lang="en-US">
            <a:latin typeface="Arial" panose="020B0604020202020204" pitchFamily="34" charset="0"/>
            <a:cs typeface="Arial" panose="020B0604020202020204" pitchFamily="34" charset="0"/>
          </a:endParaRPr>
        </a:p>
      </dgm:t>
    </dgm:pt>
    <dgm:pt modelId="{2BE3280E-4A87-493A-8F97-6AAA4F5CA83A}">
      <dgm:prSet phldrT="[Text]" custT="1"/>
      <dgm:spPr/>
      <dgm:t>
        <a:bodyPr/>
        <a:lstStyle/>
        <a:p>
          <a:r>
            <a:rPr lang="en-US" sz="2400" b="1" dirty="0" smtClean="0">
              <a:latin typeface="Arial" panose="020B0604020202020204" pitchFamily="34" charset="0"/>
              <a:cs typeface="Arial" panose="020B0604020202020204" pitchFamily="34" charset="0"/>
            </a:rPr>
            <a:t>ACH Fraud</a:t>
          </a:r>
          <a:endParaRPr lang="en-US" sz="2400" b="1" dirty="0">
            <a:latin typeface="Arial" panose="020B0604020202020204" pitchFamily="34" charset="0"/>
            <a:cs typeface="Arial" panose="020B0604020202020204" pitchFamily="34" charset="0"/>
          </a:endParaRPr>
        </a:p>
      </dgm:t>
    </dgm:pt>
    <dgm:pt modelId="{84066156-3D15-4F7D-BAE9-834411A90D44}" type="parTrans" cxnId="{D21FC9DF-4F9E-4699-B060-F7FF9FC4F077}">
      <dgm:prSet/>
      <dgm:spPr/>
      <dgm:t>
        <a:bodyPr/>
        <a:lstStyle/>
        <a:p>
          <a:endParaRPr lang="en-US">
            <a:latin typeface="Arial" panose="020B0604020202020204" pitchFamily="34" charset="0"/>
            <a:cs typeface="Arial" panose="020B0604020202020204" pitchFamily="34" charset="0"/>
          </a:endParaRPr>
        </a:p>
      </dgm:t>
    </dgm:pt>
    <dgm:pt modelId="{A053E63F-1375-45BF-8C78-7E6B7927F66A}" type="sibTrans" cxnId="{D21FC9DF-4F9E-4699-B060-F7FF9FC4F077}">
      <dgm:prSet/>
      <dgm:spPr/>
      <dgm:t>
        <a:bodyPr/>
        <a:lstStyle/>
        <a:p>
          <a:endParaRPr lang="en-US">
            <a:latin typeface="Arial" panose="020B0604020202020204" pitchFamily="34" charset="0"/>
            <a:cs typeface="Arial" panose="020B0604020202020204" pitchFamily="34" charset="0"/>
          </a:endParaRPr>
        </a:p>
      </dgm:t>
    </dgm:pt>
    <dgm:pt modelId="{0DEB951A-B32B-464B-85F0-EDA2814DB291}">
      <dgm:prSet phldrT="[Text]" custT="1"/>
      <dgm:spPr/>
      <dgm:t>
        <a:bodyPr lIns="91440"/>
        <a:lstStyle/>
        <a:p>
          <a:pPr marL="347472" indent="-347472">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Bad guy obtains routing and account number, breaks into the credit union, using online or bill pay systems and sends an ACH credit to the RDFI and then hires money mules to withdraw the funds. ACH debits are pulled from the RDFI and brought into the ODFI. </a:t>
          </a:r>
          <a:endParaRPr lang="en-US" sz="1800" dirty="0">
            <a:latin typeface="Arial" panose="020B0604020202020204" pitchFamily="34" charset="0"/>
            <a:cs typeface="Arial" panose="020B0604020202020204" pitchFamily="34" charset="0"/>
          </a:endParaRPr>
        </a:p>
      </dgm:t>
    </dgm:pt>
    <dgm:pt modelId="{E8F94590-6EE9-42CE-9B01-1C3CC0BE9A2C}" type="parTrans" cxnId="{3E6ABC80-64B0-4D92-B38D-184E054A10B9}">
      <dgm:prSet/>
      <dgm:spPr/>
      <dgm:t>
        <a:bodyPr/>
        <a:lstStyle/>
        <a:p>
          <a:endParaRPr lang="en-US">
            <a:latin typeface="Arial" panose="020B0604020202020204" pitchFamily="34" charset="0"/>
            <a:cs typeface="Arial" panose="020B0604020202020204" pitchFamily="34" charset="0"/>
          </a:endParaRPr>
        </a:p>
      </dgm:t>
    </dgm:pt>
    <dgm:pt modelId="{0A93B36A-B6A9-4A90-B188-F35BDDB1DDC7}" type="sibTrans" cxnId="{3E6ABC80-64B0-4D92-B38D-184E054A10B9}">
      <dgm:prSet/>
      <dgm:spPr/>
      <dgm:t>
        <a:bodyPr/>
        <a:lstStyle/>
        <a:p>
          <a:endParaRPr lang="en-US">
            <a:latin typeface="Arial" panose="020B0604020202020204" pitchFamily="34" charset="0"/>
            <a:cs typeface="Arial" panose="020B0604020202020204" pitchFamily="34" charset="0"/>
          </a:endParaRPr>
        </a:p>
      </dgm:t>
    </dgm:pt>
    <dgm:pt modelId="{159C9CEE-9120-4A83-B78B-55A53CB1422C}">
      <dgm:prSet phldrT="[Text]" custT="1"/>
      <dgm:spPr/>
      <dgm:t>
        <a:bodyPr lIns="91440"/>
        <a:lstStyle/>
        <a:p>
          <a:pPr marL="347472" indent="-347472">
            <a:lnSpc>
              <a:spcPct val="100000"/>
            </a:lnSpc>
            <a:spcBef>
              <a:spcPts val="600"/>
            </a:spcBef>
            <a:spcAft>
              <a:spcPts val="600"/>
            </a:spcAft>
          </a:pPr>
          <a:r>
            <a:rPr lang="en-US" sz="1800" b="1" dirty="0" smtClean="0">
              <a:latin typeface="Arial" panose="020B0604020202020204" pitchFamily="34" charset="0"/>
              <a:cs typeface="Arial" panose="020B0604020202020204" pitchFamily="34" charset="0"/>
            </a:rPr>
            <a:t>Mitigation:</a:t>
          </a:r>
          <a:r>
            <a:rPr lang="en-US" sz="1800" dirty="0" smtClean="0">
              <a:latin typeface="Arial" panose="020B0604020202020204" pitchFamily="34" charset="0"/>
              <a:cs typeface="Arial" panose="020B0604020202020204" pitchFamily="34" charset="0"/>
            </a:rPr>
            <a:t> Multiple layers of card security may have reduced the fraud exposure. Daily $ limits is a key risk mitigation measure.</a:t>
          </a:r>
          <a:endParaRPr lang="en-US" sz="1800" dirty="0">
            <a:latin typeface="Arial" panose="020B0604020202020204" pitchFamily="34" charset="0"/>
            <a:cs typeface="Arial" panose="020B0604020202020204" pitchFamily="34" charset="0"/>
          </a:endParaRPr>
        </a:p>
      </dgm:t>
    </dgm:pt>
    <dgm:pt modelId="{A052A9F9-E14C-4AD9-A0E2-07EFF7B3BB1A}" type="parTrans" cxnId="{81040F7B-412D-4A8C-AF1D-44A1E9FA039D}">
      <dgm:prSet/>
      <dgm:spPr/>
      <dgm:t>
        <a:bodyPr/>
        <a:lstStyle/>
        <a:p>
          <a:endParaRPr lang="en-US">
            <a:latin typeface="Arial" panose="020B0604020202020204" pitchFamily="34" charset="0"/>
            <a:cs typeface="Arial" panose="020B0604020202020204" pitchFamily="34" charset="0"/>
          </a:endParaRPr>
        </a:p>
      </dgm:t>
    </dgm:pt>
    <dgm:pt modelId="{5EDC4348-C4D5-484F-9F8C-3258018018C5}" type="sibTrans" cxnId="{81040F7B-412D-4A8C-AF1D-44A1E9FA039D}">
      <dgm:prSet/>
      <dgm:spPr/>
      <dgm:t>
        <a:bodyPr/>
        <a:lstStyle/>
        <a:p>
          <a:endParaRPr lang="en-US">
            <a:latin typeface="Arial" panose="020B0604020202020204" pitchFamily="34" charset="0"/>
            <a:cs typeface="Arial" panose="020B0604020202020204" pitchFamily="34" charset="0"/>
          </a:endParaRPr>
        </a:p>
      </dgm:t>
    </dgm:pt>
    <dgm:pt modelId="{00FA4D12-5739-42E8-9991-9A423C6842ED}">
      <dgm:prSet phldrT="[Text]" custT="1"/>
      <dgm:spPr/>
      <dgm:t>
        <a:bodyPr lIns="91440"/>
        <a:lstStyle/>
        <a:p>
          <a:pPr marL="347472" indent="-347472">
            <a:lnSpc>
              <a:spcPct val="100000"/>
            </a:lnSpc>
            <a:spcBef>
              <a:spcPts val="600"/>
            </a:spcBef>
            <a:spcAft>
              <a:spcPts val="600"/>
            </a:spcAft>
          </a:pPr>
          <a:r>
            <a:rPr lang="en-US" sz="1800" b="1" dirty="0" smtClean="0">
              <a:latin typeface="Arial" panose="020B0604020202020204" pitchFamily="34" charset="0"/>
              <a:cs typeface="Arial" panose="020B0604020202020204" pitchFamily="34" charset="0"/>
            </a:rPr>
            <a:t>Mitigation:</a:t>
          </a:r>
          <a:r>
            <a:rPr lang="en-US" sz="1800" dirty="0" smtClean="0">
              <a:latin typeface="Arial" panose="020B0604020202020204" pitchFamily="34" charset="0"/>
              <a:cs typeface="Arial" panose="020B0604020202020204" pitchFamily="34" charset="0"/>
            </a:rPr>
            <a:t> Performing multiple layers of authentication by the originating depository financial institution (ODFI) prior to the ACH credit going out the door may have prevented the exposure. ACH debit payments on credit card and HELOC may increase the risk if the ACH payment is returned by the RDFI.</a:t>
          </a:r>
          <a:endParaRPr lang="en-US" sz="1800" dirty="0">
            <a:latin typeface="Arial" panose="020B0604020202020204" pitchFamily="34" charset="0"/>
            <a:cs typeface="Arial" panose="020B0604020202020204" pitchFamily="34" charset="0"/>
          </a:endParaRPr>
        </a:p>
      </dgm:t>
    </dgm:pt>
    <dgm:pt modelId="{FC574D2F-321B-44F6-AAAB-42A64F76DD59}" type="sibTrans" cxnId="{04276E5E-51E2-4C86-85C3-BD337924AF2D}">
      <dgm:prSet/>
      <dgm:spPr/>
      <dgm:t>
        <a:bodyPr/>
        <a:lstStyle/>
        <a:p>
          <a:endParaRPr lang="en-US">
            <a:latin typeface="Arial" panose="020B0604020202020204" pitchFamily="34" charset="0"/>
            <a:cs typeface="Arial" panose="020B0604020202020204" pitchFamily="34" charset="0"/>
          </a:endParaRPr>
        </a:p>
      </dgm:t>
    </dgm:pt>
    <dgm:pt modelId="{86BAA8F6-698A-43B0-ACD4-523684986424}" type="parTrans" cxnId="{04276E5E-51E2-4C86-85C3-BD337924AF2D}">
      <dgm:prSet/>
      <dgm:spPr/>
      <dgm:t>
        <a:bodyPr/>
        <a:lstStyle/>
        <a:p>
          <a:endParaRPr lang="en-US">
            <a:latin typeface="Arial" panose="020B0604020202020204" pitchFamily="34" charset="0"/>
            <a:cs typeface="Arial" panose="020B0604020202020204" pitchFamily="34" charset="0"/>
          </a:endParaRPr>
        </a:p>
      </dgm:t>
    </dgm:pt>
    <dgm:pt modelId="{22326723-A95B-45DD-A25D-33D5E0D183B4}">
      <dgm:prSet phldrT="[Text]" custT="1"/>
      <dgm:spPr/>
      <dgm:t>
        <a:bodyPr lIns="91440"/>
        <a:lstStyle/>
        <a:p>
          <a:pPr marL="347472" indent="-347472">
            <a:lnSpc>
              <a:spcPct val="100000"/>
            </a:lnSpc>
            <a:spcBef>
              <a:spcPts val="600"/>
            </a:spcBef>
            <a:spcAft>
              <a:spcPts val="600"/>
            </a:spcAft>
          </a:pPr>
          <a:endParaRPr lang="en-US" sz="1800" dirty="0">
            <a:latin typeface="Arial" panose="020B0604020202020204" pitchFamily="34" charset="0"/>
            <a:cs typeface="Arial" panose="020B0604020202020204" pitchFamily="34" charset="0"/>
          </a:endParaRPr>
        </a:p>
      </dgm:t>
    </dgm:pt>
    <dgm:pt modelId="{2A0B539B-2FA1-48A8-A15E-6EA58E9468BE}" type="sibTrans" cxnId="{9F3E45AE-6FBC-40EC-A82B-C49AC2B702C5}">
      <dgm:prSet/>
      <dgm:spPr/>
      <dgm:t>
        <a:bodyPr/>
        <a:lstStyle/>
        <a:p>
          <a:endParaRPr lang="en-US"/>
        </a:p>
      </dgm:t>
    </dgm:pt>
    <dgm:pt modelId="{8A36F5A6-0F45-4B8D-9F5C-D2AFE5507D45}" type="parTrans" cxnId="{9F3E45AE-6FBC-40EC-A82B-C49AC2B702C5}">
      <dgm:prSet/>
      <dgm:spPr/>
      <dgm:t>
        <a:bodyPr/>
        <a:lstStyle/>
        <a:p>
          <a:endParaRPr lang="en-US"/>
        </a:p>
      </dgm:t>
    </dgm:pt>
    <dgm:pt modelId="{84C74F52-24C1-48E5-B466-82EBDC772BFE}" type="pres">
      <dgm:prSet presAssocID="{ADD640E1-0758-4876-A3AA-EA4BE60DD166}" presName="linear" presStyleCnt="0">
        <dgm:presLayoutVars>
          <dgm:animLvl val="lvl"/>
          <dgm:resizeHandles val="exact"/>
        </dgm:presLayoutVars>
      </dgm:prSet>
      <dgm:spPr/>
      <dgm:t>
        <a:bodyPr/>
        <a:lstStyle/>
        <a:p>
          <a:endParaRPr lang="en-US"/>
        </a:p>
      </dgm:t>
    </dgm:pt>
    <dgm:pt modelId="{CA577F97-E9C8-41B4-9A0F-1D770B781084}" type="pres">
      <dgm:prSet presAssocID="{DB051AA8-7EBC-4D8E-BF6B-FC96E77A2208}" presName="parentText" presStyleLbl="node1" presStyleIdx="0" presStyleCnt="2">
        <dgm:presLayoutVars>
          <dgm:chMax val="0"/>
          <dgm:bulletEnabled val="1"/>
        </dgm:presLayoutVars>
      </dgm:prSet>
      <dgm:spPr/>
      <dgm:t>
        <a:bodyPr/>
        <a:lstStyle/>
        <a:p>
          <a:endParaRPr lang="en-US"/>
        </a:p>
      </dgm:t>
    </dgm:pt>
    <dgm:pt modelId="{766D577F-5222-4EF5-9ACB-309389C4148E}" type="pres">
      <dgm:prSet presAssocID="{DB051AA8-7EBC-4D8E-BF6B-FC96E77A2208}" presName="childText" presStyleLbl="revTx" presStyleIdx="0" presStyleCnt="2">
        <dgm:presLayoutVars>
          <dgm:bulletEnabled val="1"/>
        </dgm:presLayoutVars>
      </dgm:prSet>
      <dgm:spPr/>
      <dgm:t>
        <a:bodyPr/>
        <a:lstStyle/>
        <a:p>
          <a:endParaRPr lang="en-US"/>
        </a:p>
      </dgm:t>
    </dgm:pt>
    <dgm:pt modelId="{5850ED75-C91E-4AD7-B3CD-6F23B44C0765}" type="pres">
      <dgm:prSet presAssocID="{2BE3280E-4A87-493A-8F97-6AAA4F5CA83A}" presName="parentText" presStyleLbl="node1" presStyleIdx="1" presStyleCnt="2">
        <dgm:presLayoutVars>
          <dgm:chMax val="0"/>
          <dgm:bulletEnabled val="1"/>
        </dgm:presLayoutVars>
      </dgm:prSet>
      <dgm:spPr/>
      <dgm:t>
        <a:bodyPr/>
        <a:lstStyle/>
        <a:p>
          <a:endParaRPr lang="en-US"/>
        </a:p>
      </dgm:t>
    </dgm:pt>
    <dgm:pt modelId="{CA5DC242-9BA0-4B80-87CA-144A88984174}" type="pres">
      <dgm:prSet presAssocID="{2BE3280E-4A87-493A-8F97-6AAA4F5CA83A}" presName="childText" presStyleLbl="revTx" presStyleIdx="1" presStyleCnt="2">
        <dgm:presLayoutVars>
          <dgm:bulletEnabled val="1"/>
        </dgm:presLayoutVars>
      </dgm:prSet>
      <dgm:spPr/>
      <dgm:t>
        <a:bodyPr/>
        <a:lstStyle/>
        <a:p>
          <a:endParaRPr lang="en-US"/>
        </a:p>
      </dgm:t>
    </dgm:pt>
  </dgm:ptLst>
  <dgm:cxnLst>
    <dgm:cxn modelId="{67C555E4-6F08-4C00-9A8F-10A5E82AD92B}" type="presOf" srcId="{554DED6A-7526-4D78-B51B-CFE58AC0CE43}" destId="{766D577F-5222-4EF5-9ACB-309389C4148E}" srcOrd="0" destOrd="0" presId="urn:microsoft.com/office/officeart/2005/8/layout/vList2"/>
    <dgm:cxn modelId="{81040F7B-412D-4A8C-AF1D-44A1E9FA039D}" srcId="{DB051AA8-7EBC-4D8E-BF6B-FC96E77A2208}" destId="{159C9CEE-9120-4A83-B78B-55A53CB1422C}" srcOrd="1" destOrd="0" parTransId="{A052A9F9-E14C-4AD9-A0E2-07EFF7B3BB1A}" sibTransId="{5EDC4348-C4D5-484F-9F8C-3258018018C5}"/>
    <dgm:cxn modelId="{B90B829D-0420-4480-8791-7FDB1A315045}" type="presOf" srcId="{00FA4D12-5739-42E8-9991-9A423C6842ED}" destId="{CA5DC242-9BA0-4B80-87CA-144A88984174}" srcOrd="0" destOrd="1" presId="urn:microsoft.com/office/officeart/2005/8/layout/vList2"/>
    <dgm:cxn modelId="{1EE02051-DF44-4D9A-A7D1-03A7EB243933}" type="presOf" srcId="{0DEB951A-B32B-464B-85F0-EDA2814DB291}" destId="{CA5DC242-9BA0-4B80-87CA-144A88984174}" srcOrd="0" destOrd="0" presId="urn:microsoft.com/office/officeart/2005/8/layout/vList2"/>
    <dgm:cxn modelId="{3E6ABC80-64B0-4D92-B38D-184E054A10B9}" srcId="{2BE3280E-4A87-493A-8F97-6AAA4F5CA83A}" destId="{0DEB951A-B32B-464B-85F0-EDA2814DB291}" srcOrd="0" destOrd="0" parTransId="{E8F94590-6EE9-42CE-9B01-1C3CC0BE9A2C}" sibTransId="{0A93B36A-B6A9-4A90-B188-F35BDDB1DDC7}"/>
    <dgm:cxn modelId="{9F3E45AE-6FBC-40EC-A82B-C49AC2B702C5}" srcId="{DB051AA8-7EBC-4D8E-BF6B-FC96E77A2208}" destId="{22326723-A95B-45DD-A25D-33D5E0D183B4}" srcOrd="2" destOrd="0" parTransId="{8A36F5A6-0F45-4B8D-9F5C-D2AFE5507D45}" sibTransId="{2A0B539B-2FA1-48A8-A15E-6EA58E9468BE}"/>
    <dgm:cxn modelId="{AA45725D-D94E-4F86-AAB9-322FA2ABFEE3}" type="presOf" srcId="{2BE3280E-4A87-493A-8F97-6AAA4F5CA83A}" destId="{5850ED75-C91E-4AD7-B3CD-6F23B44C0765}" srcOrd="0" destOrd="0" presId="urn:microsoft.com/office/officeart/2005/8/layout/vList2"/>
    <dgm:cxn modelId="{2B3B7B93-879E-4717-8D47-23C711422720}" type="presOf" srcId="{159C9CEE-9120-4A83-B78B-55A53CB1422C}" destId="{766D577F-5222-4EF5-9ACB-309389C4148E}" srcOrd="0" destOrd="1" presId="urn:microsoft.com/office/officeart/2005/8/layout/vList2"/>
    <dgm:cxn modelId="{6E5BFEE7-5414-44EE-84BC-40E8F45BE088}" srcId="{ADD640E1-0758-4876-A3AA-EA4BE60DD166}" destId="{DB051AA8-7EBC-4D8E-BF6B-FC96E77A2208}" srcOrd="0" destOrd="0" parTransId="{6F1E6035-8440-4F8A-B402-C568B3E410A8}" sibTransId="{9E7F295F-A0D1-40CB-B8AD-8EE0776C3D9B}"/>
    <dgm:cxn modelId="{1BDAE425-2A97-4F6F-BB25-561785D9734C}" srcId="{DB051AA8-7EBC-4D8E-BF6B-FC96E77A2208}" destId="{554DED6A-7526-4D78-B51B-CFE58AC0CE43}" srcOrd="0" destOrd="0" parTransId="{ADB77D30-59DE-4233-BF90-9D2445ADB923}" sibTransId="{6FDFC501-1705-43B8-93EF-9AFBD456BC14}"/>
    <dgm:cxn modelId="{D21FC9DF-4F9E-4699-B060-F7FF9FC4F077}" srcId="{ADD640E1-0758-4876-A3AA-EA4BE60DD166}" destId="{2BE3280E-4A87-493A-8F97-6AAA4F5CA83A}" srcOrd="1" destOrd="0" parTransId="{84066156-3D15-4F7D-BAE9-834411A90D44}" sibTransId="{A053E63F-1375-45BF-8C78-7E6B7927F66A}"/>
    <dgm:cxn modelId="{04276E5E-51E2-4C86-85C3-BD337924AF2D}" srcId="{2BE3280E-4A87-493A-8F97-6AAA4F5CA83A}" destId="{00FA4D12-5739-42E8-9991-9A423C6842ED}" srcOrd="1" destOrd="0" parTransId="{86BAA8F6-698A-43B0-ACD4-523684986424}" sibTransId="{FC574D2F-321B-44F6-AAAB-42A64F76DD59}"/>
    <dgm:cxn modelId="{CB56435E-396B-4F8B-ACEF-30B6EA34F61C}" type="presOf" srcId="{22326723-A95B-45DD-A25D-33D5E0D183B4}" destId="{766D577F-5222-4EF5-9ACB-309389C4148E}" srcOrd="0" destOrd="2" presId="urn:microsoft.com/office/officeart/2005/8/layout/vList2"/>
    <dgm:cxn modelId="{757EB808-0690-458C-ACA4-7E731C29C541}" type="presOf" srcId="{DB051AA8-7EBC-4D8E-BF6B-FC96E77A2208}" destId="{CA577F97-E9C8-41B4-9A0F-1D770B781084}" srcOrd="0" destOrd="0" presId="urn:microsoft.com/office/officeart/2005/8/layout/vList2"/>
    <dgm:cxn modelId="{F7D3BDF0-06C0-4A9E-8E27-D8CA1D20A193}" type="presOf" srcId="{ADD640E1-0758-4876-A3AA-EA4BE60DD166}" destId="{84C74F52-24C1-48E5-B466-82EBDC772BFE}" srcOrd="0" destOrd="0" presId="urn:microsoft.com/office/officeart/2005/8/layout/vList2"/>
    <dgm:cxn modelId="{8E969001-5004-4253-A482-0D7E6A47455E}" type="presParOf" srcId="{84C74F52-24C1-48E5-B466-82EBDC772BFE}" destId="{CA577F97-E9C8-41B4-9A0F-1D770B781084}" srcOrd="0" destOrd="0" presId="urn:microsoft.com/office/officeart/2005/8/layout/vList2"/>
    <dgm:cxn modelId="{C4C7656F-F4A6-4CBF-9407-9535E2E86CA6}" type="presParOf" srcId="{84C74F52-24C1-48E5-B466-82EBDC772BFE}" destId="{766D577F-5222-4EF5-9ACB-309389C4148E}" srcOrd="1" destOrd="0" presId="urn:microsoft.com/office/officeart/2005/8/layout/vList2"/>
    <dgm:cxn modelId="{16C3D59E-64A6-4542-A9C5-E591850B35AF}" type="presParOf" srcId="{84C74F52-24C1-48E5-B466-82EBDC772BFE}" destId="{5850ED75-C91E-4AD7-B3CD-6F23B44C0765}" srcOrd="2" destOrd="0" presId="urn:microsoft.com/office/officeart/2005/8/layout/vList2"/>
    <dgm:cxn modelId="{66F5A906-E1D8-4AE1-A76D-CD3ABB8511E7}" type="presParOf" srcId="{84C74F52-24C1-48E5-B466-82EBDC772BFE}" destId="{CA5DC242-9BA0-4B80-87CA-144A8898417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640E1-0758-4876-A3AA-EA4BE60DD16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DB051AA8-7EBC-4D8E-BF6B-FC96E77A2208}">
      <dgm:prSet phldrT="[Text]" custT="1"/>
      <dgm:spPr/>
      <dgm:t>
        <a:bodyPr/>
        <a:lstStyle/>
        <a:p>
          <a:r>
            <a:rPr lang="en-US" sz="2400" b="1" dirty="0" smtClean="0">
              <a:latin typeface="Arial" panose="020B0604020202020204" pitchFamily="34" charset="0"/>
              <a:cs typeface="Arial" panose="020B0604020202020204" pitchFamily="34" charset="0"/>
            </a:rPr>
            <a:t>September 21, 2018 – Free Freeze</a:t>
          </a:r>
          <a:endParaRPr lang="en-US" sz="2400" b="1" dirty="0">
            <a:latin typeface="Arial" panose="020B0604020202020204" pitchFamily="34" charset="0"/>
            <a:cs typeface="Arial" panose="020B0604020202020204" pitchFamily="34" charset="0"/>
          </a:endParaRPr>
        </a:p>
      </dgm:t>
    </dgm:pt>
    <dgm:pt modelId="{6F1E6035-8440-4F8A-B402-C568B3E410A8}" type="parTrans" cxnId="{6E5BFEE7-5414-44EE-84BC-40E8F45BE088}">
      <dgm:prSet/>
      <dgm:spPr/>
      <dgm:t>
        <a:bodyPr/>
        <a:lstStyle/>
        <a:p>
          <a:endParaRPr lang="en-US">
            <a:latin typeface="Arial" panose="020B0604020202020204" pitchFamily="34" charset="0"/>
            <a:cs typeface="Arial" panose="020B0604020202020204" pitchFamily="34" charset="0"/>
          </a:endParaRPr>
        </a:p>
      </dgm:t>
    </dgm:pt>
    <dgm:pt modelId="{9E7F295F-A0D1-40CB-B8AD-8EE0776C3D9B}" type="sibTrans" cxnId="{6E5BFEE7-5414-44EE-84BC-40E8F45BE088}">
      <dgm:prSet/>
      <dgm:spPr/>
      <dgm:t>
        <a:bodyPr/>
        <a:lstStyle/>
        <a:p>
          <a:endParaRPr lang="en-US">
            <a:latin typeface="Arial" panose="020B0604020202020204" pitchFamily="34" charset="0"/>
            <a:cs typeface="Arial" panose="020B0604020202020204" pitchFamily="34" charset="0"/>
          </a:endParaRPr>
        </a:p>
      </dgm:t>
    </dgm:pt>
    <dgm:pt modelId="{554DED6A-7526-4D78-B51B-CFE58AC0CE43}">
      <dgm:prSet phldrT="[Text]" custT="1"/>
      <dgm:spPr/>
      <dgm:t>
        <a:bodyPr lIns="91440"/>
        <a:lstStyle/>
        <a:p>
          <a:pPr marL="346075" indent="-346075">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Experian</a:t>
          </a:r>
          <a:endParaRPr lang="en-US" sz="1800" dirty="0">
            <a:latin typeface="Arial" panose="020B0604020202020204" pitchFamily="34" charset="0"/>
            <a:cs typeface="Arial" panose="020B0604020202020204" pitchFamily="34" charset="0"/>
          </a:endParaRPr>
        </a:p>
      </dgm:t>
    </dgm:pt>
    <dgm:pt modelId="{ADB77D30-59DE-4233-BF90-9D2445ADB923}" type="parTrans" cxnId="{1BDAE425-2A97-4F6F-BB25-561785D9734C}">
      <dgm:prSet/>
      <dgm:spPr/>
      <dgm:t>
        <a:bodyPr/>
        <a:lstStyle/>
        <a:p>
          <a:endParaRPr lang="en-US">
            <a:latin typeface="Arial" panose="020B0604020202020204" pitchFamily="34" charset="0"/>
            <a:cs typeface="Arial" panose="020B0604020202020204" pitchFamily="34" charset="0"/>
          </a:endParaRPr>
        </a:p>
      </dgm:t>
    </dgm:pt>
    <dgm:pt modelId="{6FDFC501-1705-43B8-93EF-9AFBD456BC14}" type="sibTrans" cxnId="{1BDAE425-2A97-4F6F-BB25-561785D9734C}">
      <dgm:prSet/>
      <dgm:spPr/>
      <dgm:t>
        <a:bodyPr/>
        <a:lstStyle/>
        <a:p>
          <a:endParaRPr lang="en-US">
            <a:latin typeface="Arial" panose="020B0604020202020204" pitchFamily="34" charset="0"/>
            <a:cs typeface="Arial" panose="020B0604020202020204" pitchFamily="34" charset="0"/>
          </a:endParaRPr>
        </a:p>
      </dgm:t>
    </dgm:pt>
    <dgm:pt modelId="{2BE3280E-4A87-493A-8F97-6AAA4F5CA83A}">
      <dgm:prSet phldrT="[Text]" custT="1"/>
      <dgm:spPr/>
      <dgm:t>
        <a:bodyPr/>
        <a:lstStyle/>
        <a:p>
          <a:r>
            <a:rPr lang="en-US" sz="2400" b="1" dirty="0" smtClean="0">
              <a:latin typeface="Arial" panose="020B0604020202020204" pitchFamily="34" charset="0"/>
              <a:cs typeface="Arial" panose="020B0604020202020204" pitchFamily="34" charset="0"/>
            </a:rPr>
            <a:t>Employee and Member Education is Key!</a:t>
          </a:r>
          <a:endParaRPr lang="en-US" sz="2400" b="1" dirty="0">
            <a:latin typeface="Arial" panose="020B0604020202020204" pitchFamily="34" charset="0"/>
            <a:cs typeface="Arial" panose="020B0604020202020204" pitchFamily="34" charset="0"/>
          </a:endParaRPr>
        </a:p>
      </dgm:t>
    </dgm:pt>
    <dgm:pt modelId="{84066156-3D15-4F7D-BAE9-834411A90D44}" type="parTrans" cxnId="{D21FC9DF-4F9E-4699-B060-F7FF9FC4F077}">
      <dgm:prSet/>
      <dgm:spPr/>
      <dgm:t>
        <a:bodyPr/>
        <a:lstStyle/>
        <a:p>
          <a:endParaRPr lang="en-US">
            <a:latin typeface="Arial" panose="020B0604020202020204" pitchFamily="34" charset="0"/>
            <a:cs typeface="Arial" panose="020B0604020202020204" pitchFamily="34" charset="0"/>
          </a:endParaRPr>
        </a:p>
      </dgm:t>
    </dgm:pt>
    <dgm:pt modelId="{A053E63F-1375-45BF-8C78-7E6B7927F66A}" type="sibTrans" cxnId="{D21FC9DF-4F9E-4699-B060-F7FF9FC4F077}">
      <dgm:prSet/>
      <dgm:spPr/>
      <dgm:t>
        <a:bodyPr/>
        <a:lstStyle/>
        <a:p>
          <a:endParaRPr lang="en-US">
            <a:latin typeface="Arial" panose="020B0604020202020204" pitchFamily="34" charset="0"/>
            <a:cs typeface="Arial" panose="020B0604020202020204" pitchFamily="34" charset="0"/>
          </a:endParaRPr>
        </a:p>
      </dgm:t>
    </dgm:pt>
    <dgm:pt modelId="{0DEB951A-B32B-464B-85F0-EDA2814DB291}">
      <dgm:prSet phldrT="[Text]" custT="1"/>
      <dgm:spPr/>
      <dgm:t>
        <a:bodyPr lIns="91440" anchor="t" anchorCtr="0"/>
        <a:lstStyle/>
        <a:p>
          <a:pPr marL="347472" indent="-347472">
            <a:lnSpc>
              <a:spcPct val="100000"/>
            </a:lnSpc>
            <a:spcBef>
              <a:spcPts val="600"/>
            </a:spcBef>
            <a:spcAft>
              <a:spcPts val="600"/>
            </a:spcAft>
          </a:pPr>
          <a:endParaRPr lang="en-US" sz="1800" dirty="0">
            <a:latin typeface="Arial" panose="020B0604020202020204" pitchFamily="34" charset="0"/>
            <a:cs typeface="Arial" panose="020B0604020202020204" pitchFamily="34" charset="0"/>
          </a:endParaRPr>
        </a:p>
      </dgm:t>
    </dgm:pt>
    <dgm:pt modelId="{E8F94590-6EE9-42CE-9B01-1C3CC0BE9A2C}" type="parTrans" cxnId="{3E6ABC80-64B0-4D92-B38D-184E054A10B9}">
      <dgm:prSet/>
      <dgm:spPr/>
      <dgm:t>
        <a:bodyPr/>
        <a:lstStyle/>
        <a:p>
          <a:endParaRPr lang="en-US">
            <a:latin typeface="Arial" panose="020B0604020202020204" pitchFamily="34" charset="0"/>
            <a:cs typeface="Arial" panose="020B0604020202020204" pitchFamily="34" charset="0"/>
          </a:endParaRPr>
        </a:p>
      </dgm:t>
    </dgm:pt>
    <dgm:pt modelId="{0A93B36A-B6A9-4A90-B188-F35BDDB1DDC7}" type="sibTrans" cxnId="{3E6ABC80-64B0-4D92-B38D-184E054A10B9}">
      <dgm:prSet/>
      <dgm:spPr/>
      <dgm:t>
        <a:bodyPr/>
        <a:lstStyle/>
        <a:p>
          <a:endParaRPr lang="en-US">
            <a:latin typeface="Arial" panose="020B0604020202020204" pitchFamily="34" charset="0"/>
            <a:cs typeface="Arial" panose="020B0604020202020204" pitchFamily="34" charset="0"/>
          </a:endParaRPr>
        </a:p>
      </dgm:t>
    </dgm:pt>
    <dgm:pt modelId="{B3D622A8-9EF3-4A30-8D48-ACCD20579474}">
      <dgm:prSet custT="1"/>
      <dgm:spPr/>
      <dgm:t>
        <a:bodyPr lIns="91440"/>
        <a:lstStyle/>
        <a:p>
          <a:pPr marL="346075" indent="-346075">
            <a:lnSpc>
              <a:spcPct val="100000"/>
            </a:lnSpc>
            <a:spcBef>
              <a:spcPts val="600"/>
            </a:spcBef>
            <a:spcAft>
              <a:spcPts val="600"/>
            </a:spcAft>
          </a:pPr>
          <a:endParaRPr lang="en-US" sz="1800" dirty="0">
            <a:latin typeface="Arial" panose="020B0604020202020204" pitchFamily="34" charset="0"/>
            <a:cs typeface="Arial" panose="020B0604020202020204" pitchFamily="34" charset="0"/>
          </a:endParaRPr>
        </a:p>
      </dgm:t>
    </dgm:pt>
    <dgm:pt modelId="{D26160E2-8517-4F56-B669-E7EBD1A86E4F}" type="parTrans" cxnId="{F5559773-5424-4D31-B5CF-202E89B6392C}">
      <dgm:prSet/>
      <dgm:spPr/>
      <dgm:t>
        <a:bodyPr/>
        <a:lstStyle/>
        <a:p>
          <a:endParaRPr lang="en-US"/>
        </a:p>
      </dgm:t>
    </dgm:pt>
    <dgm:pt modelId="{8C110C36-4AA1-4092-98C3-E08E6F6E8A90}" type="sibTrans" cxnId="{F5559773-5424-4D31-B5CF-202E89B6392C}">
      <dgm:prSet/>
      <dgm:spPr/>
      <dgm:t>
        <a:bodyPr/>
        <a:lstStyle/>
        <a:p>
          <a:endParaRPr lang="en-US"/>
        </a:p>
      </dgm:t>
    </dgm:pt>
    <dgm:pt modelId="{A66D702D-BB28-4591-81E5-D4B62F45A238}">
      <dgm:prSet phldrT="[Text]" custT="1"/>
      <dgm:spPr/>
      <dgm:t>
        <a:bodyPr lIns="91440"/>
        <a:lstStyle/>
        <a:p>
          <a:pPr marL="346075" indent="-346075">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Equifax</a:t>
          </a:r>
          <a:endParaRPr lang="en-US" sz="1800" dirty="0">
            <a:latin typeface="Arial" panose="020B0604020202020204" pitchFamily="34" charset="0"/>
            <a:cs typeface="Arial" panose="020B0604020202020204" pitchFamily="34" charset="0"/>
          </a:endParaRPr>
        </a:p>
      </dgm:t>
    </dgm:pt>
    <dgm:pt modelId="{B80A676D-0F82-4EE0-9CB1-9926430A142D}" type="parTrans" cxnId="{2AF58E58-133F-492D-AD32-1C9714A33548}">
      <dgm:prSet/>
      <dgm:spPr/>
      <dgm:t>
        <a:bodyPr/>
        <a:lstStyle/>
        <a:p>
          <a:endParaRPr lang="en-US"/>
        </a:p>
      </dgm:t>
    </dgm:pt>
    <dgm:pt modelId="{0223E781-D087-4C3B-AFA3-381B01FFF7CE}" type="sibTrans" cxnId="{2AF58E58-133F-492D-AD32-1C9714A33548}">
      <dgm:prSet/>
      <dgm:spPr/>
      <dgm:t>
        <a:bodyPr/>
        <a:lstStyle/>
        <a:p>
          <a:endParaRPr lang="en-US"/>
        </a:p>
      </dgm:t>
    </dgm:pt>
    <dgm:pt modelId="{626F84EF-2614-44BB-A1B2-BB29B78529DE}">
      <dgm:prSet phldrT="[Text]" custT="1"/>
      <dgm:spPr/>
      <dgm:t>
        <a:bodyPr lIns="91440"/>
        <a:lstStyle/>
        <a:p>
          <a:pPr marL="346075" indent="-346075">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TransUnion</a:t>
          </a:r>
          <a:endParaRPr lang="en-US" sz="1800" dirty="0">
            <a:latin typeface="Arial" panose="020B0604020202020204" pitchFamily="34" charset="0"/>
            <a:cs typeface="Arial" panose="020B0604020202020204" pitchFamily="34" charset="0"/>
          </a:endParaRPr>
        </a:p>
      </dgm:t>
    </dgm:pt>
    <dgm:pt modelId="{28A3AD29-6E79-4079-8175-48B264CBF25A}" type="parTrans" cxnId="{DFA7E4F2-1653-449C-A3CD-7B4E70BD1D54}">
      <dgm:prSet/>
      <dgm:spPr/>
      <dgm:t>
        <a:bodyPr/>
        <a:lstStyle/>
        <a:p>
          <a:endParaRPr lang="en-US"/>
        </a:p>
      </dgm:t>
    </dgm:pt>
    <dgm:pt modelId="{C4D4ABE1-9616-4C35-9B44-89E890F63BA9}" type="sibTrans" cxnId="{DFA7E4F2-1653-449C-A3CD-7B4E70BD1D54}">
      <dgm:prSet/>
      <dgm:spPr/>
      <dgm:t>
        <a:bodyPr/>
        <a:lstStyle/>
        <a:p>
          <a:endParaRPr lang="en-US"/>
        </a:p>
      </dgm:t>
    </dgm:pt>
    <dgm:pt modelId="{A59FA0BC-EE5D-4A68-8474-707C707B2F22}">
      <dgm:prSet phldrT="[Text]" custT="1"/>
      <dgm:spPr/>
      <dgm:t>
        <a:bodyPr lIns="91440"/>
        <a:lstStyle/>
        <a:p>
          <a:pPr marL="346075" indent="-346075">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Every consumer, young or old should place a “free freeze” with each credit bureau.</a:t>
          </a:r>
          <a:endParaRPr lang="en-US" sz="1800" dirty="0">
            <a:latin typeface="Arial" panose="020B0604020202020204" pitchFamily="34" charset="0"/>
            <a:cs typeface="Arial" panose="020B0604020202020204" pitchFamily="34" charset="0"/>
          </a:endParaRPr>
        </a:p>
      </dgm:t>
    </dgm:pt>
    <dgm:pt modelId="{EE28C907-AD2B-4B78-B44F-788E4E6C0230}" type="parTrans" cxnId="{B15E4C0C-841A-4185-AB61-DA3AD22DB904}">
      <dgm:prSet/>
      <dgm:spPr/>
      <dgm:t>
        <a:bodyPr/>
        <a:lstStyle/>
        <a:p>
          <a:endParaRPr lang="en-US"/>
        </a:p>
      </dgm:t>
    </dgm:pt>
    <dgm:pt modelId="{4A28D175-29B9-43DC-8F56-C894EEBBDF82}" type="sibTrans" cxnId="{B15E4C0C-841A-4185-AB61-DA3AD22DB904}">
      <dgm:prSet/>
      <dgm:spPr/>
      <dgm:t>
        <a:bodyPr/>
        <a:lstStyle/>
        <a:p>
          <a:endParaRPr lang="en-US"/>
        </a:p>
      </dgm:t>
    </dgm:pt>
    <dgm:pt modelId="{4BDDCB82-43CD-478C-8116-1DB3898293FE}">
      <dgm:prSet phldrT="[Text]" custT="1"/>
      <dgm:spPr/>
      <dgm:t>
        <a:bodyPr lIns="91440"/>
        <a:lstStyle/>
        <a:p>
          <a:pPr marL="346075" indent="-346075">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Consumer is the only one that can place the “free freeze” and the consumer is the only one that can remove the “free freeze”.</a:t>
          </a:r>
          <a:endParaRPr lang="en-US" sz="1800" dirty="0">
            <a:latin typeface="Arial" panose="020B0604020202020204" pitchFamily="34" charset="0"/>
            <a:cs typeface="Arial" panose="020B0604020202020204" pitchFamily="34" charset="0"/>
          </a:endParaRPr>
        </a:p>
      </dgm:t>
    </dgm:pt>
    <dgm:pt modelId="{6C461AF2-06D6-48FB-A758-B4D28C27EB4E}" type="parTrans" cxnId="{31386772-E52A-4BF4-BC3A-54DE41DDB186}">
      <dgm:prSet/>
      <dgm:spPr/>
      <dgm:t>
        <a:bodyPr/>
        <a:lstStyle/>
        <a:p>
          <a:endParaRPr lang="en-US"/>
        </a:p>
      </dgm:t>
    </dgm:pt>
    <dgm:pt modelId="{9E7BC5F3-915B-4C10-9954-86EDAF168E16}" type="sibTrans" cxnId="{31386772-E52A-4BF4-BC3A-54DE41DDB186}">
      <dgm:prSet/>
      <dgm:spPr/>
      <dgm:t>
        <a:bodyPr/>
        <a:lstStyle/>
        <a:p>
          <a:endParaRPr lang="en-US"/>
        </a:p>
      </dgm:t>
    </dgm:pt>
    <dgm:pt modelId="{84C74F52-24C1-48E5-B466-82EBDC772BFE}" type="pres">
      <dgm:prSet presAssocID="{ADD640E1-0758-4876-A3AA-EA4BE60DD166}" presName="linear" presStyleCnt="0">
        <dgm:presLayoutVars>
          <dgm:animLvl val="lvl"/>
          <dgm:resizeHandles val="exact"/>
        </dgm:presLayoutVars>
      </dgm:prSet>
      <dgm:spPr/>
      <dgm:t>
        <a:bodyPr/>
        <a:lstStyle/>
        <a:p>
          <a:endParaRPr lang="en-US"/>
        </a:p>
      </dgm:t>
    </dgm:pt>
    <dgm:pt modelId="{CA577F97-E9C8-41B4-9A0F-1D770B781084}" type="pres">
      <dgm:prSet presAssocID="{DB051AA8-7EBC-4D8E-BF6B-FC96E77A2208}" presName="parentText" presStyleLbl="node1" presStyleIdx="0" presStyleCnt="2" custScaleY="74626" custLinFactNeighborY="-2088">
        <dgm:presLayoutVars>
          <dgm:chMax val="0"/>
          <dgm:bulletEnabled val="1"/>
        </dgm:presLayoutVars>
      </dgm:prSet>
      <dgm:spPr/>
      <dgm:t>
        <a:bodyPr/>
        <a:lstStyle/>
        <a:p>
          <a:endParaRPr lang="en-US"/>
        </a:p>
      </dgm:t>
    </dgm:pt>
    <dgm:pt modelId="{766D577F-5222-4EF5-9ACB-309389C4148E}" type="pres">
      <dgm:prSet presAssocID="{DB051AA8-7EBC-4D8E-BF6B-FC96E77A2208}" presName="childText" presStyleLbl="revTx" presStyleIdx="0" presStyleCnt="2">
        <dgm:presLayoutVars>
          <dgm:bulletEnabled val="1"/>
        </dgm:presLayoutVars>
      </dgm:prSet>
      <dgm:spPr/>
      <dgm:t>
        <a:bodyPr/>
        <a:lstStyle/>
        <a:p>
          <a:endParaRPr lang="en-US"/>
        </a:p>
      </dgm:t>
    </dgm:pt>
    <dgm:pt modelId="{5850ED75-C91E-4AD7-B3CD-6F23B44C0765}" type="pres">
      <dgm:prSet presAssocID="{2BE3280E-4A87-493A-8F97-6AAA4F5CA83A}" presName="parentText" presStyleLbl="node1" presStyleIdx="1" presStyleCnt="2" custScaleY="81410" custLinFactNeighborX="516" custLinFactNeighborY="-436">
        <dgm:presLayoutVars>
          <dgm:chMax val="0"/>
          <dgm:bulletEnabled val="1"/>
        </dgm:presLayoutVars>
      </dgm:prSet>
      <dgm:spPr/>
      <dgm:t>
        <a:bodyPr/>
        <a:lstStyle/>
        <a:p>
          <a:endParaRPr lang="en-US"/>
        </a:p>
      </dgm:t>
    </dgm:pt>
    <dgm:pt modelId="{CA5DC242-9BA0-4B80-87CA-144A88984174}" type="pres">
      <dgm:prSet presAssocID="{2BE3280E-4A87-493A-8F97-6AAA4F5CA83A}" presName="childText" presStyleLbl="revTx" presStyleIdx="1" presStyleCnt="2" custScaleY="163456" custLinFactNeighborY="-1626">
        <dgm:presLayoutVars>
          <dgm:bulletEnabled val="1"/>
        </dgm:presLayoutVars>
      </dgm:prSet>
      <dgm:spPr/>
      <dgm:t>
        <a:bodyPr/>
        <a:lstStyle/>
        <a:p>
          <a:endParaRPr lang="en-US"/>
        </a:p>
      </dgm:t>
    </dgm:pt>
  </dgm:ptLst>
  <dgm:cxnLst>
    <dgm:cxn modelId="{DFA7E4F2-1653-449C-A3CD-7B4E70BD1D54}" srcId="{DB051AA8-7EBC-4D8E-BF6B-FC96E77A2208}" destId="{626F84EF-2614-44BB-A1B2-BB29B78529DE}" srcOrd="2" destOrd="0" parTransId="{28A3AD29-6E79-4079-8175-48B264CBF25A}" sibTransId="{C4D4ABE1-9616-4C35-9B44-89E890F63BA9}"/>
    <dgm:cxn modelId="{DB370860-68CE-4FC8-BA15-D61EC82BD8EB}" type="presOf" srcId="{B3D622A8-9EF3-4A30-8D48-ACCD20579474}" destId="{766D577F-5222-4EF5-9ACB-309389C4148E}" srcOrd="0" destOrd="5" presId="urn:microsoft.com/office/officeart/2005/8/layout/vList2"/>
    <dgm:cxn modelId="{F73B1D35-3573-4045-821E-42122E647966}" type="presOf" srcId="{4BDDCB82-43CD-478C-8116-1DB3898293FE}" destId="{766D577F-5222-4EF5-9ACB-309389C4148E}" srcOrd="0" destOrd="4" presId="urn:microsoft.com/office/officeart/2005/8/layout/vList2"/>
    <dgm:cxn modelId="{2AF58E58-133F-492D-AD32-1C9714A33548}" srcId="{DB051AA8-7EBC-4D8E-BF6B-FC96E77A2208}" destId="{A66D702D-BB28-4591-81E5-D4B62F45A238}" srcOrd="1" destOrd="0" parTransId="{B80A676D-0F82-4EE0-9CB1-9926430A142D}" sibTransId="{0223E781-D087-4C3B-AFA3-381B01FFF7CE}"/>
    <dgm:cxn modelId="{F7D3BDF0-06C0-4A9E-8E27-D8CA1D20A193}" type="presOf" srcId="{ADD640E1-0758-4876-A3AA-EA4BE60DD166}" destId="{84C74F52-24C1-48E5-B466-82EBDC772BFE}" srcOrd="0" destOrd="0" presId="urn:microsoft.com/office/officeart/2005/8/layout/vList2"/>
    <dgm:cxn modelId="{0F97C919-E57B-44F3-8B50-F65D22F54801}" type="presOf" srcId="{A59FA0BC-EE5D-4A68-8474-707C707B2F22}" destId="{766D577F-5222-4EF5-9ACB-309389C4148E}" srcOrd="0" destOrd="3" presId="urn:microsoft.com/office/officeart/2005/8/layout/vList2"/>
    <dgm:cxn modelId="{D499380D-A264-4463-BD85-107D153F9F4D}" type="presOf" srcId="{626F84EF-2614-44BB-A1B2-BB29B78529DE}" destId="{766D577F-5222-4EF5-9ACB-309389C4148E}" srcOrd="0" destOrd="2" presId="urn:microsoft.com/office/officeart/2005/8/layout/vList2"/>
    <dgm:cxn modelId="{67C555E4-6F08-4C00-9A8F-10A5E82AD92B}" type="presOf" srcId="{554DED6A-7526-4D78-B51B-CFE58AC0CE43}" destId="{766D577F-5222-4EF5-9ACB-309389C4148E}" srcOrd="0" destOrd="0" presId="urn:microsoft.com/office/officeart/2005/8/layout/vList2"/>
    <dgm:cxn modelId="{1BDAE425-2A97-4F6F-BB25-561785D9734C}" srcId="{DB051AA8-7EBC-4D8E-BF6B-FC96E77A2208}" destId="{554DED6A-7526-4D78-B51B-CFE58AC0CE43}" srcOrd="0" destOrd="0" parTransId="{ADB77D30-59DE-4233-BF90-9D2445ADB923}" sibTransId="{6FDFC501-1705-43B8-93EF-9AFBD456BC14}"/>
    <dgm:cxn modelId="{3E6ABC80-64B0-4D92-B38D-184E054A10B9}" srcId="{2BE3280E-4A87-493A-8F97-6AAA4F5CA83A}" destId="{0DEB951A-B32B-464B-85F0-EDA2814DB291}" srcOrd="0" destOrd="0" parTransId="{E8F94590-6EE9-42CE-9B01-1C3CC0BE9A2C}" sibTransId="{0A93B36A-B6A9-4A90-B188-F35BDDB1DDC7}"/>
    <dgm:cxn modelId="{6E5BFEE7-5414-44EE-84BC-40E8F45BE088}" srcId="{ADD640E1-0758-4876-A3AA-EA4BE60DD166}" destId="{DB051AA8-7EBC-4D8E-BF6B-FC96E77A2208}" srcOrd="0" destOrd="0" parTransId="{6F1E6035-8440-4F8A-B402-C568B3E410A8}" sibTransId="{9E7F295F-A0D1-40CB-B8AD-8EE0776C3D9B}"/>
    <dgm:cxn modelId="{B15E4C0C-841A-4185-AB61-DA3AD22DB904}" srcId="{DB051AA8-7EBC-4D8E-BF6B-FC96E77A2208}" destId="{A59FA0BC-EE5D-4A68-8474-707C707B2F22}" srcOrd="3" destOrd="0" parTransId="{EE28C907-AD2B-4B78-B44F-788E4E6C0230}" sibTransId="{4A28D175-29B9-43DC-8F56-C894EEBBDF82}"/>
    <dgm:cxn modelId="{757EB808-0690-458C-ACA4-7E731C29C541}" type="presOf" srcId="{DB051AA8-7EBC-4D8E-BF6B-FC96E77A2208}" destId="{CA577F97-E9C8-41B4-9A0F-1D770B781084}" srcOrd="0" destOrd="0" presId="urn:microsoft.com/office/officeart/2005/8/layout/vList2"/>
    <dgm:cxn modelId="{1EE02051-DF44-4D9A-A7D1-03A7EB243933}" type="presOf" srcId="{0DEB951A-B32B-464B-85F0-EDA2814DB291}" destId="{CA5DC242-9BA0-4B80-87CA-144A88984174}" srcOrd="0" destOrd="0" presId="urn:microsoft.com/office/officeart/2005/8/layout/vList2"/>
    <dgm:cxn modelId="{D21FC9DF-4F9E-4699-B060-F7FF9FC4F077}" srcId="{ADD640E1-0758-4876-A3AA-EA4BE60DD166}" destId="{2BE3280E-4A87-493A-8F97-6AAA4F5CA83A}" srcOrd="1" destOrd="0" parTransId="{84066156-3D15-4F7D-BAE9-834411A90D44}" sibTransId="{A053E63F-1375-45BF-8C78-7E6B7927F66A}"/>
    <dgm:cxn modelId="{AA45725D-D94E-4F86-AAB9-322FA2ABFEE3}" type="presOf" srcId="{2BE3280E-4A87-493A-8F97-6AAA4F5CA83A}" destId="{5850ED75-C91E-4AD7-B3CD-6F23B44C0765}" srcOrd="0" destOrd="0" presId="urn:microsoft.com/office/officeart/2005/8/layout/vList2"/>
    <dgm:cxn modelId="{738D6C55-2088-4E6C-8406-9AFDE42E9C12}" type="presOf" srcId="{A66D702D-BB28-4591-81E5-D4B62F45A238}" destId="{766D577F-5222-4EF5-9ACB-309389C4148E}" srcOrd="0" destOrd="1" presId="urn:microsoft.com/office/officeart/2005/8/layout/vList2"/>
    <dgm:cxn modelId="{31386772-E52A-4BF4-BC3A-54DE41DDB186}" srcId="{DB051AA8-7EBC-4D8E-BF6B-FC96E77A2208}" destId="{4BDDCB82-43CD-478C-8116-1DB3898293FE}" srcOrd="4" destOrd="0" parTransId="{6C461AF2-06D6-48FB-A758-B4D28C27EB4E}" sibTransId="{9E7BC5F3-915B-4C10-9954-86EDAF168E16}"/>
    <dgm:cxn modelId="{F5559773-5424-4D31-B5CF-202E89B6392C}" srcId="{DB051AA8-7EBC-4D8E-BF6B-FC96E77A2208}" destId="{B3D622A8-9EF3-4A30-8D48-ACCD20579474}" srcOrd="5" destOrd="0" parTransId="{D26160E2-8517-4F56-B669-E7EBD1A86E4F}" sibTransId="{8C110C36-4AA1-4092-98C3-E08E6F6E8A90}"/>
    <dgm:cxn modelId="{8E969001-5004-4253-A482-0D7E6A47455E}" type="presParOf" srcId="{84C74F52-24C1-48E5-B466-82EBDC772BFE}" destId="{CA577F97-E9C8-41B4-9A0F-1D770B781084}" srcOrd="0" destOrd="0" presId="urn:microsoft.com/office/officeart/2005/8/layout/vList2"/>
    <dgm:cxn modelId="{C4C7656F-F4A6-4CBF-9407-9535E2E86CA6}" type="presParOf" srcId="{84C74F52-24C1-48E5-B466-82EBDC772BFE}" destId="{766D577F-5222-4EF5-9ACB-309389C4148E}" srcOrd="1" destOrd="0" presId="urn:microsoft.com/office/officeart/2005/8/layout/vList2"/>
    <dgm:cxn modelId="{16C3D59E-64A6-4542-A9C5-E591850B35AF}" type="presParOf" srcId="{84C74F52-24C1-48E5-B466-82EBDC772BFE}" destId="{5850ED75-C91E-4AD7-B3CD-6F23B44C0765}" srcOrd="2" destOrd="0" presId="urn:microsoft.com/office/officeart/2005/8/layout/vList2"/>
    <dgm:cxn modelId="{66F5A906-E1D8-4AE1-A76D-CD3ABB8511E7}" type="presParOf" srcId="{84C74F52-24C1-48E5-B466-82EBDC772BFE}" destId="{CA5DC242-9BA0-4B80-87CA-144A8898417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77F97-E9C8-41B4-9A0F-1D770B781084}">
      <dsp:nvSpPr>
        <dsp:cNvPr id="0" name=""/>
        <dsp:cNvSpPr/>
      </dsp:nvSpPr>
      <dsp:spPr>
        <a:xfrm>
          <a:off x="0" y="2652"/>
          <a:ext cx="8229600" cy="3440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Wire Fraud</a:t>
          </a:r>
          <a:endParaRPr lang="en-US" sz="2400" b="1" kern="1200" dirty="0">
            <a:latin typeface="Arial" panose="020B0604020202020204" pitchFamily="34" charset="0"/>
            <a:cs typeface="Arial" panose="020B0604020202020204" pitchFamily="34" charset="0"/>
          </a:endParaRPr>
        </a:p>
      </dsp:txBody>
      <dsp:txXfrm>
        <a:off x="16797" y="19449"/>
        <a:ext cx="8196006" cy="310488"/>
      </dsp:txXfrm>
    </dsp:sp>
    <dsp:sp modelId="{766D577F-5222-4EF5-9ACB-309389C4148E}">
      <dsp:nvSpPr>
        <dsp:cNvPr id="0" name=""/>
        <dsp:cNvSpPr/>
      </dsp:nvSpPr>
      <dsp:spPr>
        <a:xfrm>
          <a:off x="0" y="346874"/>
          <a:ext cx="8229600" cy="2240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22860" rIns="128016" bIns="22860" numCol="1" spcCol="1270" anchor="t" anchorCtr="0">
          <a:noAutofit/>
        </a:bodyPr>
        <a:lstStyle/>
        <a:p>
          <a:pPr marL="347472" lvl="1" indent="-347472"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Person calls up the call center or 3</a:t>
          </a:r>
          <a:r>
            <a:rPr lang="en-US" sz="1800" kern="1200" baseline="30000" dirty="0" smtClean="0">
              <a:latin typeface="Arial" panose="020B0604020202020204" pitchFamily="34" charset="0"/>
              <a:cs typeface="Arial" panose="020B0604020202020204" pitchFamily="34" charset="0"/>
            </a:rPr>
            <a:t>rd</a:t>
          </a:r>
          <a:r>
            <a:rPr lang="en-US" sz="1800" kern="1200" dirty="0" smtClean="0">
              <a:latin typeface="Arial" panose="020B0604020202020204" pitchFamily="34" charset="0"/>
              <a:cs typeface="Arial" panose="020B0604020202020204" pitchFamily="34" charset="0"/>
            </a:rPr>
            <a:t> party call center and request an internal transfer from the HELOC to their share/share draft account. Funds leave using a check , cash shared branching or an outgoing wire and the bad guy passes all of the authentication measures</a:t>
          </a:r>
          <a:endParaRPr lang="en-US" sz="1800" kern="1200" dirty="0">
            <a:latin typeface="Arial" panose="020B0604020202020204" pitchFamily="34" charset="0"/>
            <a:cs typeface="Arial" panose="020B0604020202020204" pitchFamily="34" charset="0"/>
          </a:endParaRPr>
        </a:p>
        <a:p>
          <a:pPr marL="347472" lvl="1" indent="-347472" algn="l" defTabSz="800100">
            <a:lnSpc>
              <a:spcPct val="100000"/>
            </a:lnSpc>
            <a:spcBef>
              <a:spcPct val="0"/>
            </a:spcBef>
            <a:spcAft>
              <a:spcPts val="600"/>
            </a:spcAft>
            <a:buChar char="••"/>
          </a:pPr>
          <a:r>
            <a:rPr lang="en-US" sz="1800" b="1" kern="1200" dirty="0" smtClean="0">
              <a:latin typeface="Arial" panose="020B0604020202020204" pitchFamily="34" charset="0"/>
              <a:cs typeface="Arial" panose="020B0604020202020204" pitchFamily="34" charset="0"/>
            </a:rPr>
            <a:t>Mitigation:</a:t>
          </a:r>
          <a:r>
            <a:rPr lang="en-US" sz="1800" kern="1200" dirty="0" smtClean="0">
              <a:latin typeface="Arial" panose="020B0604020202020204" pitchFamily="34" charset="0"/>
              <a:cs typeface="Arial" panose="020B0604020202020204" pitchFamily="34" charset="0"/>
            </a:rPr>
            <a:t> Contact the member using multiple layers of risk mitigation would have mitigated the exposure</a:t>
          </a:r>
          <a:endParaRPr lang="en-US" sz="1800" kern="1200" dirty="0">
            <a:latin typeface="Arial" panose="020B0604020202020204" pitchFamily="34" charset="0"/>
            <a:cs typeface="Arial" panose="020B0604020202020204" pitchFamily="34" charset="0"/>
          </a:endParaRPr>
        </a:p>
        <a:p>
          <a:pPr marL="347472" lvl="1" indent="-347472" algn="l" defTabSz="800100">
            <a:lnSpc>
              <a:spcPct val="100000"/>
            </a:lnSpc>
            <a:spcBef>
              <a:spcPct val="0"/>
            </a:spcBef>
            <a:spcAft>
              <a:spcPts val="600"/>
            </a:spcAft>
            <a:buChar char="••"/>
          </a:pPr>
          <a:endParaRPr lang="en-US" sz="1800" kern="1200" dirty="0">
            <a:latin typeface="Arial" panose="020B0604020202020204" pitchFamily="34" charset="0"/>
            <a:cs typeface="Arial" panose="020B0604020202020204" pitchFamily="34" charset="0"/>
          </a:endParaRPr>
        </a:p>
      </dsp:txBody>
      <dsp:txXfrm>
        <a:off x="0" y="346874"/>
        <a:ext cx="8229600" cy="2240946"/>
      </dsp:txXfrm>
    </dsp:sp>
    <dsp:sp modelId="{5850ED75-C91E-4AD7-B3CD-6F23B44C0765}">
      <dsp:nvSpPr>
        <dsp:cNvPr id="0" name=""/>
        <dsp:cNvSpPr/>
      </dsp:nvSpPr>
      <dsp:spPr>
        <a:xfrm>
          <a:off x="0" y="2587821"/>
          <a:ext cx="8229600" cy="3440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Paper Check Fraud</a:t>
          </a:r>
          <a:endParaRPr lang="en-US" sz="2400" b="1" kern="1200" dirty="0">
            <a:latin typeface="Arial" panose="020B0604020202020204" pitchFamily="34" charset="0"/>
            <a:cs typeface="Arial" panose="020B0604020202020204" pitchFamily="34" charset="0"/>
          </a:endParaRPr>
        </a:p>
      </dsp:txBody>
      <dsp:txXfrm>
        <a:off x="16797" y="2604618"/>
        <a:ext cx="8196006" cy="310488"/>
      </dsp:txXfrm>
    </dsp:sp>
    <dsp:sp modelId="{CA5DC242-9BA0-4B80-87CA-144A88984174}">
      <dsp:nvSpPr>
        <dsp:cNvPr id="0" name=""/>
        <dsp:cNvSpPr/>
      </dsp:nvSpPr>
      <dsp:spPr>
        <a:xfrm>
          <a:off x="0" y="2931903"/>
          <a:ext cx="8229600" cy="72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22860" rIns="128016" bIns="22860" numCol="1" spcCol="1270" anchor="t" anchorCtr="0">
          <a:noAutofit/>
        </a:bodyPr>
        <a:lstStyle/>
        <a:p>
          <a:pPr marL="347472" lvl="1" indent="-347472"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Bad guy creates counterfeit CU official checks and the checks clear the risk mitigation measures</a:t>
          </a:r>
          <a:endParaRPr lang="en-US" sz="1800" kern="1200" dirty="0">
            <a:latin typeface="Arial" panose="020B0604020202020204" pitchFamily="34" charset="0"/>
            <a:cs typeface="Arial" panose="020B0604020202020204" pitchFamily="34" charset="0"/>
          </a:endParaRPr>
        </a:p>
        <a:p>
          <a:pPr marL="347472" lvl="1" indent="-347472" algn="l" defTabSz="800100">
            <a:lnSpc>
              <a:spcPct val="100000"/>
            </a:lnSpc>
            <a:spcBef>
              <a:spcPct val="0"/>
            </a:spcBef>
            <a:spcAft>
              <a:spcPts val="600"/>
            </a:spcAft>
            <a:buChar char="••"/>
          </a:pPr>
          <a:r>
            <a:rPr lang="en-US" sz="1800" b="1" kern="1200" dirty="0" smtClean="0">
              <a:latin typeface="Arial" panose="020B0604020202020204" pitchFamily="34" charset="0"/>
              <a:cs typeface="Arial" panose="020B0604020202020204" pitchFamily="34" charset="0"/>
            </a:rPr>
            <a:t>Mitigation: </a:t>
          </a:r>
          <a:r>
            <a:rPr lang="en-US" sz="1800" kern="1200" dirty="0" smtClean="0">
              <a:latin typeface="Arial" panose="020B0604020202020204" pitchFamily="34" charset="0"/>
              <a:cs typeface="Arial" panose="020B0604020202020204" pitchFamily="34" charset="0"/>
            </a:rPr>
            <a:t>Positive pay/payee positive pay would have prevented the exposure</a:t>
          </a:r>
          <a:endParaRPr lang="en-US" sz="1800" kern="1200" dirty="0">
            <a:latin typeface="Arial" panose="020B0604020202020204" pitchFamily="34" charset="0"/>
            <a:cs typeface="Arial" panose="020B0604020202020204" pitchFamily="34" charset="0"/>
          </a:endParaRPr>
        </a:p>
      </dsp:txBody>
      <dsp:txXfrm>
        <a:off x="0" y="2931903"/>
        <a:ext cx="8229600" cy="722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77F97-E9C8-41B4-9A0F-1D770B781084}">
      <dsp:nvSpPr>
        <dsp:cNvPr id="0" name=""/>
        <dsp:cNvSpPr/>
      </dsp:nvSpPr>
      <dsp:spPr>
        <a:xfrm>
          <a:off x="0" y="4098"/>
          <a:ext cx="8512629" cy="52269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Payment Card Fraud (debit and credit)</a:t>
          </a:r>
          <a:endParaRPr lang="en-US" sz="2400" b="1" kern="1200" dirty="0">
            <a:latin typeface="Arial" panose="020B0604020202020204" pitchFamily="34" charset="0"/>
            <a:cs typeface="Arial" panose="020B0604020202020204" pitchFamily="34" charset="0"/>
          </a:endParaRPr>
        </a:p>
      </dsp:txBody>
      <dsp:txXfrm>
        <a:off x="25516" y="29614"/>
        <a:ext cx="8461597" cy="471666"/>
      </dsp:txXfrm>
    </dsp:sp>
    <dsp:sp modelId="{766D577F-5222-4EF5-9ACB-309389C4148E}">
      <dsp:nvSpPr>
        <dsp:cNvPr id="0" name=""/>
        <dsp:cNvSpPr/>
      </dsp:nvSpPr>
      <dsp:spPr>
        <a:xfrm>
          <a:off x="0" y="526796"/>
          <a:ext cx="8512629" cy="1425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22860" rIns="128016" bIns="22860" numCol="1" spcCol="1270" anchor="t" anchorCtr="0">
          <a:noAutofit/>
        </a:bodyPr>
        <a:lstStyle/>
        <a:p>
          <a:pPr marL="347472" lvl="1" indent="-347472"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Bad guy obtains card information from a data breach and creates either a “card present” or “card not present” fraud</a:t>
          </a:r>
          <a:endParaRPr lang="en-US" sz="1800" kern="1200" dirty="0">
            <a:latin typeface="Arial" panose="020B0604020202020204" pitchFamily="34" charset="0"/>
            <a:cs typeface="Arial" panose="020B0604020202020204" pitchFamily="34" charset="0"/>
          </a:endParaRPr>
        </a:p>
        <a:p>
          <a:pPr marL="347472" lvl="1" indent="-347472" algn="l" defTabSz="800100">
            <a:lnSpc>
              <a:spcPct val="100000"/>
            </a:lnSpc>
            <a:spcBef>
              <a:spcPct val="0"/>
            </a:spcBef>
            <a:spcAft>
              <a:spcPts val="600"/>
            </a:spcAft>
            <a:buChar char="••"/>
          </a:pPr>
          <a:r>
            <a:rPr lang="en-US" sz="1800" b="1" kern="1200" dirty="0" smtClean="0">
              <a:latin typeface="Arial" panose="020B0604020202020204" pitchFamily="34" charset="0"/>
              <a:cs typeface="Arial" panose="020B0604020202020204" pitchFamily="34" charset="0"/>
            </a:rPr>
            <a:t>Mitigation:</a:t>
          </a:r>
          <a:r>
            <a:rPr lang="en-US" sz="1800" kern="1200" dirty="0" smtClean="0">
              <a:latin typeface="Arial" panose="020B0604020202020204" pitchFamily="34" charset="0"/>
              <a:cs typeface="Arial" panose="020B0604020202020204" pitchFamily="34" charset="0"/>
            </a:rPr>
            <a:t> Multiple layers of card security may have reduced the fraud exposure. Daily $ limits is a key risk mitigation measure.</a:t>
          </a:r>
          <a:endParaRPr lang="en-US" sz="1800" kern="1200" dirty="0">
            <a:latin typeface="Arial" panose="020B0604020202020204" pitchFamily="34" charset="0"/>
            <a:cs typeface="Arial" panose="020B0604020202020204" pitchFamily="34" charset="0"/>
          </a:endParaRPr>
        </a:p>
        <a:p>
          <a:pPr marL="347472" lvl="1" indent="-347472" algn="l" defTabSz="800100">
            <a:lnSpc>
              <a:spcPct val="100000"/>
            </a:lnSpc>
            <a:spcBef>
              <a:spcPct val="0"/>
            </a:spcBef>
            <a:spcAft>
              <a:spcPts val="600"/>
            </a:spcAft>
            <a:buChar char="••"/>
          </a:pPr>
          <a:endParaRPr lang="en-US" sz="1800" kern="1200" dirty="0">
            <a:latin typeface="Arial" panose="020B0604020202020204" pitchFamily="34" charset="0"/>
            <a:cs typeface="Arial" panose="020B0604020202020204" pitchFamily="34" charset="0"/>
          </a:endParaRPr>
        </a:p>
      </dsp:txBody>
      <dsp:txXfrm>
        <a:off x="0" y="526796"/>
        <a:ext cx="8512629" cy="1425693"/>
      </dsp:txXfrm>
    </dsp:sp>
    <dsp:sp modelId="{5850ED75-C91E-4AD7-B3CD-6F23B44C0765}">
      <dsp:nvSpPr>
        <dsp:cNvPr id="0" name=""/>
        <dsp:cNvSpPr/>
      </dsp:nvSpPr>
      <dsp:spPr>
        <a:xfrm>
          <a:off x="0" y="1952489"/>
          <a:ext cx="8512629" cy="52269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ACH Fraud</a:t>
          </a:r>
          <a:endParaRPr lang="en-US" sz="2400" b="1" kern="1200" dirty="0">
            <a:latin typeface="Arial" panose="020B0604020202020204" pitchFamily="34" charset="0"/>
            <a:cs typeface="Arial" panose="020B0604020202020204" pitchFamily="34" charset="0"/>
          </a:endParaRPr>
        </a:p>
      </dsp:txBody>
      <dsp:txXfrm>
        <a:off x="25516" y="1978005"/>
        <a:ext cx="8461597" cy="471666"/>
      </dsp:txXfrm>
    </dsp:sp>
    <dsp:sp modelId="{CA5DC242-9BA0-4B80-87CA-144A88984174}">
      <dsp:nvSpPr>
        <dsp:cNvPr id="0" name=""/>
        <dsp:cNvSpPr/>
      </dsp:nvSpPr>
      <dsp:spPr>
        <a:xfrm>
          <a:off x="0" y="2475188"/>
          <a:ext cx="8512629" cy="235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22860" rIns="128016" bIns="22860" numCol="1" spcCol="1270" anchor="t" anchorCtr="0">
          <a:noAutofit/>
        </a:bodyPr>
        <a:lstStyle/>
        <a:p>
          <a:pPr marL="347472" lvl="1" indent="-347472"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Bad guy obtains routing and account number, breaks into the credit union, using online or bill pay systems and sends an ACH credit to the RDFI and then hires money mules to withdraw the funds. ACH debits are pulled from the RDFI and brought into the ODFI. </a:t>
          </a:r>
          <a:endParaRPr lang="en-US" sz="1800" kern="1200" dirty="0">
            <a:latin typeface="Arial" panose="020B0604020202020204" pitchFamily="34" charset="0"/>
            <a:cs typeface="Arial" panose="020B0604020202020204" pitchFamily="34" charset="0"/>
          </a:endParaRPr>
        </a:p>
        <a:p>
          <a:pPr marL="347472" lvl="1" indent="-347472" algn="l" defTabSz="800100">
            <a:lnSpc>
              <a:spcPct val="100000"/>
            </a:lnSpc>
            <a:spcBef>
              <a:spcPct val="0"/>
            </a:spcBef>
            <a:spcAft>
              <a:spcPts val="600"/>
            </a:spcAft>
            <a:buChar char="••"/>
          </a:pPr>
          <a:r>
            <a:rPr lang="en-US" sz="1800" b="1" kern="1200" dirty="0" smtClean="0">
              <a:latin typeface="Arial" panose="020B0604020202020204" pitchFamily="34" charset="0"/>
              <a:cs typeface="Arial" panose="020B0604020202020204" pitchFamily="34" charset="0"/>
            </a:rPr>
            <a:t>Mitigation:</a:t>
          </a:r>
          <a:r>
            <a:rPr lang="en-US" sz="1800" kern="1200" dirty="0" smtClean="0">
              <a:latin typeface="Arial" panose="020B0604020202020204" pitchFamily="34" charset="0"/>
              <a:cs typeface="Arial" panose="020B0604020202020204" pitchFamily="34" charset="0"/>
            </a:rPr>
            <a:t> Performing multiple layers of authentication by the originating depository financial institution (ODFI) prior to the ACH credit going out the door may have prevented the exposure. ACH debit payments on credit card and HELOC may increase the risk if the ACH payment is returned by the RDFI.</a:t>
          </a:r>
          <a:endParaRPr lang="en-US" sz="1800" kern="1200" dirty="0">
            <a:latin typeface="Arial" panose="020B0604020202020204" pitchFamily="34" charset="0"/>
            <a:cs typeface="Arial" panose="020B0604020202020204" pitchFamily="34" charset="0"/>
          </a:endParaRPr>
        </a:p>
      </dsp:txBody>
      <dsp:txXfrm>
        <a:off x="0" y="2475188"/>
        <a:ext cx="8512629" cy="2350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77F97-E9C8-41B4-9A0F-1D770B781084}">
      <dsp:nvSpPr>
        <dsp:cNvPr id="0" name=""/>
        <dsp:cNvSpPr/>
      </dsp:nvSpPr>
      <dsp:spPr>
        <a:xfrm>
          <a:off x="0" y="0"/>
          <a:ext cx="8229600" cy="50291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September 21, 2018 – Free Freeze</a:t>
          </a:r>
          <a:endParaRPr lang="en-US" sz="2400" b="1" kern="1200" dirty="0">
            <a:latin typeface="Arial" panose="020B0604020202020204" pitchFamily="34" charset="0"/>
            <a:cs typeface="Arial" panose="020B0604020202020204" pitchFamily="34" charset="0"/>
          </a:endParaRPr>
        </a:p>
      </dsp:txBody>
      <dsp:txXfrm>
        <a:off x="24550" y="24550"/>
        <a:ext cx="8180500" cy="453819"/>
      </dsp:txXfrm>
    </dsp:sp>
    <dsp:sp modelId="{766D577F-5222-4EF5-9ACB-309389C4148E}">
      <dsp:nvSpPr>
        <dsp:cNvPr id="0" name=""/>
        <dsp:cNvSpPr/>
      </dsp:nvSpPr>
      <dsp:spPr>
        <a:xfrm>
          <a:off x="0" y="509070"/>
          <a:ext cx="8229600"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22860" rIns="128016" bIns="22860" numCol="1" spcCol="1270" anchor="t" anchorCtr="0">
          <a:noAutofit/>
        </a:bodyPr>
        <a:lstStyle/>
        <a:p>
          <a:pPr marL="346075" lvl="1" indent="-346075"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Experian</a:t>
          </a:r>
          <a:endParaRPr lang="en-US" sz="1800" kern="1200" dirty="0">
            <a:latin typeface="Arial" panose="020B0604020202020204" pitchFamily="34" charset="0"/>
            <a:cs typeface="Arial" panose="020B0604020202020204" pitchFamily="34" charset="0"/>
          </a:endParaRPr>
        </a:p>
        <a:p>
          <a:pPr marL="346075" lvl="1" indent="-346075"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Equifax</a:t>
          </a:r>
          <a:endParaRPr lang="en-US" sz="1800" kern="1200" dirty="0">
            <a:latin typeface="Arial" panose="020B0604020202020204" pitchFamily="34" charset="0"/>
            <a:cs typeface="Arial" panose="020B0604020202020204" pitchFamily="34" charset="0"/>
          </a:endParaRPr>
        </a:p>
        <a:p>
          <a:pPr marL="346075" lvl="1" indent="-346075"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TransUnion</a:t>
          </a:r>
          <a:endParaRPr lang="en-US" sz="1800" kern="1200" dirty="0">
            <a:latin typeface="Arial" panose="020B0604020202020204" pitchFamily="34" charset="0"/>
            <a:cs typeface="Arial" panose="020B0604020202020204" pitchFamily="34" charset="0"/>
          </a:endParaRPr>
        </a:p>
        <a:p>
          <a:pPr marL="346075" lvl="1" indent="-346075"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Every consumer, young or old should place a “free freeze” with each credit bureau.</a:t>
          </a:r>
          <a:endParaRPr lang="en-US" sz="1800" kern="1200" dirty="0">
            <a:latin typeface="Arial" panose="020B0604020202020204" pitchFamily="34" charset="0"/>
            <a:cs typeface="Arial" panose="020B0604020202020204" pitchFamily="34" charset="0"/>
          </a:endParaRPr>
        </a:p>
        <a:p>
          <a:pPr marL="346075" lvl="1" indent="-346075" algn="l" defTabSz="800100">
            <a:lnSpc>
              <a:spcPct val="100000"/>
            </a:lnSpc>
            <a:spcBef>
              <a:spcPct val="0"/>
            </a:spcBef>
            <a:spcAft>
              <a:spcPts val="600"/>
            </a:spcAft>
            <a:buChar char="••"/>
          </a:pPr>
          <a:r>
            <a:rPr lang="en-US" sz="1800" kern="1200" dirty="0" smtClean="0">
              <a:latin typeface="Arial" panose="020B0604020202020204" pitchFamily="34" charset="0"/>
              <a:cs typeface="Arial" panose="020B0604020202020204" pitchFamily="34" charset="0"/>
            </a:rPr>
            <a:t>Consumer is the only one that can place the “free freeze” and the consumer is the only one that can remove the “free freeze”.</a:t>
          </a:r>
          <a:endParaRPr lang="en-US" sz="1800" kern="1200" dirty="0">
            <a:latin typeface="Arial" panose="020B0604020202020204" pitchFamily="34" charset="0"/>
            <a:cs typeface="Arial" panose="020B0604020202020204" pitchFamily="34" charset="0"/>
          </a:endParaRPr>
        </a:p>
        <a:p>
          <a:pPr marL="346075" lvl="1" indent="-346075" algn="l" defTabSz="800100">
            <a:lnSpc>
              <a:spcPct val="100000"/>
            </a:lnSpc>
            <a:spcBef>
              <a:spcPct val="0"/>
            </a:spcBef>
            <a:spcAft>
              <a:spcPts val="600"/>
            </a:spcAft>
            <a:buChar char="••"/>
          </a:pPr>
          <a:endParaRPr lang="en-US" sz="1800" kern="1200" dirty="0">
            <a:latin typeface="Arial" panose="020B0604020202020204" pitchFamily="34" charset="0"/>
            <a:cs typeface="Arial" panose="020B0604020202020204" pitchFamily="34" charset="0"/>
          </a:endParaRPr>
        </a:p>
      </dsp:txBody>
      <dsp:txXfrm>
        <a:off x="0" y="509070"/>
        <a:ext cx="8229600" cy="2533680"/>
      </dsp:txXfrm>
    </dsp:sp>
    <dsp:sp modelId="{5850ED75-C91E-4AD7-B3CD-6F23B44C0765}">
      <dsp:nvSpPr>
        <dsp:cNvPr id="0" name=""/>
        <dsp:cNvSpPr/>
      </dsp:nvSpPr>
      <dsp:spPr>
        <a:xfrm>
          <a:off x="0" y="3040151"/>
          <a:ext cx="8229600" cy="54863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Employee and Member Education is Key!</a:t>
          </a:r>
          <a:endParaRPr lang="en-US" sz="2400" b="1" kern="1200" dirty="0">
            <a:latin typeface="Arial" panose="020B0604020202020204" pitchFamily="34" charset="0"/>
            <a:cs typeface="Arial" panose="020B0604020202020204" pitchFamily="34" charset="0"/>
          </a:endParaRPr>
        </a:p>
      </dsp:txBody>
      <dsp:txXfrm>
        <a:off x="26782" y="3066933"/>
        <a:ext cx="8176036" cy="495074"/>
      </dsp:txXfrm>
    </dsp:sp>
    <dsp:sp modelId="{CA5DC242-9BA0-4B80-87CA-144A88984174}">
      <dsp:nvSpPr>
        <dsp:cNvPr id="0" name=""/>
        <dsp:cNvSpPr/>
      </dsp:nvSpPr>
      <dsp:spPr>
        <a:xfrm>
          <a:off x="0" y="3580431"/>
          <a:ext cx="8229600" cy="974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22860" rIns="128016" bIns="22860" numCol="1" spcCol="1270" anchor="t" anchorCtr="0">
          <a:noAutofit/>
        </a:bodyPr>
        <a:lstStyle/>
        <a:p>
          <a:pPr marL="347472" lvl="1" indent="-347472" algn="l" defTabSz="800100">
            <a:lnSpc>
              <a:spcPct val="100000"/>
            </a:lnSpc>
            <a:spcBef>
              <a:spcPct val="0"/>
            </a:spcBef>
            <a:spcAft>
              <a:spcPts val="600"/>
            </a:spcAft>
            <a:buChar char="••"/>
          </a:pPr>
          <a:endParaRPr lang="en-US" sz="1800" kern="1200" dirty="0">
            <a:latin typeface="Arial" panose="020B0604020202020204" pitchFamily="34" charset="0"/>
            <a:cs typeface="Arial" panose="020B0604020202020204" pitchFamily="34" charset="0"/>
          </a:endParaRPr>
        </a:p>
      </dsp:txBody>
      <dsp:txXfrm>
        <a:off x="0" y="3580431"/>
        <a:ext cx="8229600" cy="9744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139447-2505-B842-8926-93D80123247E}" type="datetimeFigureOut">
              <a:rPr lang="en-US" smtClean="0"/>
              <a:t>4/17/2019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AF55FF-5C6B-C340-8672-4B704CA9A9D7}" type="slidenum">
              <a:rPr lang="en-US" smtClean="0"/>
              <a:t>‹#›</a:t>
            </a:fld>
            <a:endParaRPr lang="en-US" dirty="0"/>
          </a:p>
        </p:txBody>
      </p:sp>
    </p:spTree>
    <p:extLst>
      <p:ext uri="{BB962C8B-B14F-4D97-AF65-F5344CB8AC3E}">
        <p14:creationId xmlns:p14="http://schemas.microsoft.com/office/powerpoint/2010/main" val="28855836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E21ED-75B1-374C-ACEB-380BED955A03}" type="datetimeFigureOut">
              <a:rPr lang="en-US" smtClean="0"/>
              <a:t>4/17/2019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F7EFF-0548-8C41-B0B5-FC234E7D2650}" type="slidenum">
              <a:rPr lang="en-US" smtClean="0"/>
              <a:t>‹#›</a:t>
            </a:fld>
            <a:endParaRPr lang="en-US" dirty="0"/>
          </a:p>
        </p:txBody>
      </p:sp>
    </p:spTree>
    <p:extLst>
      <p:ext uri="{BB962C8B-B14F-4D97-AF65-F5344CB8AC3E}">
        <p14:creationId xmlns:p14="http://schemas.microsoft.com/office/powerpoint/2010/main" val="39854971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F7EFF-0548-8C41-B0B5-FC234E7D2650}" type="slidenum">
              <a:rPr lang="en-US" smtClean="0"/>
              <a:t>6</a:t>
            </a:fld>
            <a:endParaRPr lang="en-US" dirty="0"/>
          </a:p>
        </p:txBody>
      </p:sp>
    </p:spTree>
    <p:extLst>
      <p:ext uri="{BB962C8B-B14F-4D97-AF65-F5344CB8AC3E}">
        <p14:creationId xmlns:p14="http://schemas.microsoft.com/office/powerpoint/2010/main" val="160639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F7EFF-0548-8C41-B0B5-FC234E7D2650}" type="slidenum">
              <a:rPr lang="en-US" smtClean="0"/>
              <a:t>11</a:t>
            </a:fld>
            <a:endParaRPr lang="en-US" dirty="0"/>
          </a:p>
        </p:txBody>
      </p:sp>
    </p:spTree>
    <p:extLst>
      <p:ext uri="{BB962C8B-B14F-4D97-AF65-F5344CB8AC3E}">
        <p14:creationId xmlns:p14="http://schemas.microsoft.com/office/powerpoint/2010/main" val="204064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F7EFF-0548-8C41-B0B5-FC234E7D2650}" type="slidenum">
              <a:rPr lang="en-US" smtClean="0"/>
              <a:t>12</a:t>
            </a:fld>
            <a:endParaRPr lang="en-US" dirty="0"/>
          </a:p>
        </p:txBody>
      </p:sp>
    </p:spTree>
    <p:extLst>
      <p:ext uri="{BB962C8B-B14F-4D97-AF65-F5344CB8AC3E}">
        <p14:creationId xmlns:p14="http://schemas.microsoft.com/office/powerpoint/2010/main" val="112492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F7EFF-0548-8C41-B0B5-FC234E7D2650}" type="slidenum">
              <a:rPr lang="en-US" smtClean="0"/>
              <a:t>14</a:t>
            </a:fld>
            <a:endParaRPr lang="en-US" dirty="0"/>
          </a:p>
        </p:txBody>
      </p:sp>
    </p:spTree>
    <p:extLst>
      <p:ext uri="{BB962C8B-B14F-4D97-AF65-F5344CB8AC3E}">
        <p14:creationId xmlns:p14="http://schemas.microsoft.com/office/powerpoint/2010/main" val="3043126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Allied-Logo_Horizontal_15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8055" y="5963810"/>
            <a:ext cx="3090038" cy="448056"/>
          </a:xfrm>
          <a:prstGeom prst="rect">
            <a:avLst/>
          </a:prstGeom>
        </p:spPr>
      </p:pic>
      <p:sp>
        <p:nvSpPr>
          <p:cNvPr id="5" name="Title 1"/>
          <p:cNvSpPr>
            <a:spLocks noGrp="1"/>
          </p:cNvSpPr>
          <p:nvPr>
            <p:ph type="ctrTitle" hasCustomPrompt="1"/>
          </p:nvPr>
        </p:nvSpPr>
        <p:spPr>
          <a:xfrm>
            <a:off x="381931" y="3251441"/>
            <a:ext cx="8398061" cy="618458"/>
          </a:xfrm>
        </p:spPr>
        <p:txBody>
          <a:bodyPr>
            <a:normAutofit/>
          </a:bodyPr>
          <a:lstStyle>
            <a:lvl1pPr algn="l">
              <a:defRPr sz="3200" b="1" kern="1000" spc="0" baseline="0">
                <a:solidFill>
                  <a:srgbClr val="0070B9"/>
                </a:solidFill>
              </a:defRPr>
            </a:lvl1pPr>
          </a:lstStyle>
          <a:p>
            <a:r>
              <a:rPr lang="en-US" dirty="0" smtClean="0"/>
              <a:t>Presentation Title Goes Here</a:t>
            </a:r>
            <a:endParaRPr lang="en-US" dirty="0"/>
          </a:p>
        </p:txBody>
      </p:sp>
      <p:sp>
        <p:nvSpPr>
          <p:cNvPr id="8" name="Subtitle 2"/>
          <p:cNvSpPr>
            <a:spLocks noGrp="1"/>
          </p:cNvSpPr>
          <p:nvPr>
            <p:ph type="subTitle" idx="1" hasCustomPrompt="1"/>
          </p:nvPr>
        </p:nvSpPr>
        <p:spPr>
          <a:xfrm>
            <a:off x="381931" y="4026329"/>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Tree>
    <p:extLst>
      <p:ext uri="{BB962C8B-B14F-4D97-AF65-F5344CB8AC3E}">
        <p14:creationId xmlns:p14="http://schemas.microsoft.com/office/powerpoint/2010/main" val="2165712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22143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931" y="2473599"/>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6" name="Subtitle 2"/>
          <p:cNvSpPr>
            <a:spLocks noGrp="1"/>
          </p:cNvSpPr>
          <p:nvPr>
            <p:ph type="subTitle" idx="1" hasCustomPrompt="1"/>
          </p:nvPr>
        </p:nvSpPr>
        <p:spPr>
          <a:xfrm>
            <a:off x="381931" y="3248487"/>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2374405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188584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931" y="2417409"/>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6" name="Subtitle 2"/>
          <p:cNvSpPr>
            <a:spLocks noGrp="1"/>
          </p:cNvSpPr>
          <p:nvPr>
            <p:ph type="subTitle" idx="1" hasCustomPrompt="1"/>
          </p:nvPr>
        </p:nvSpPr>
        <p:spPr>
          <a:xfrm>
            <a:off x="381931" y="3192297"/>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138206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260845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338334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325512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931" y="260845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6" name="Subtitle 2"/>
          <p:cNvSpPr>
            <a:spLocks noGrp="1"/>
          </p:cNvSpPr>
          <p:nvPr>
            <p:ph type="subTitle" idx="1" hasCustomPrompt="1"/>
          </p:nvPr>
        </p:nvSpPr>
        <p:spPr>
          <a:xfrm>
            <a:off x="381931" y="338334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250649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5"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4206841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931" y="260845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6" name="Subtitle 2"/>
          <p:cNvSpPr>
            <a:spLocks noGrp="1"/>
          </p:cNvSpPr>
          <p:nvPr>
            <p:ph type="subTitle" idx="1" hasCustomPrompt="1"/>
          </p:nvPr>
        </p:nvSpPr>
        <p:spPr>
          <a:xfrm>
            <a:off x="381931" y="3383343"/>
            <a:ext cx="8398063" cy="374727"/>
          </a:xfrm>
        </p:spPr>
        <p:txBody>
          <a:bodyPr>
            <a:noAutofit/>
          </a:bodyPr>
          <a:lstStyle>
            <a:lvl1pPr marL="0" indent="0" algn="l">
              <a:buNone/>
              <a:defRPr sz="2600" spc="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2569722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931" y="260845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5" name="Subtitle 2"/>
          <p:cNvSpPr>
            <a:spLocks noGrp="1"/>
          </p:cNvSpPr>
          <p:nvPr>
            <p:ph type="subTitle" idx="1" hasCustomPrompt="1"/>
          </p:nvPr>
        </p:nvSpPr>
        <p:spPr>
          <a:xfrm>
            <a:off x="381931" y="338334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238141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40697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Presentation Title Goes Here</a:t>
            </a:r>
            <a:endParaRPr lang="en-US" dirty="0"/>
          </a:p>
        </p:txBody>
      </p:sp>
      <p:sp>
        <p:nvSpPr>
          <p:cNvPr id="5"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pic>
        <p:nvPicPr>
          <p:cNvPr id="2" name="Picture 1" descr="mange-ris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8875" y="401480"/>
            <a:ext cx="2645302" cy="311456"/>
          </a:xfrm>
          <a:prstGeom prst="rect">
            <a:avLst/>
          </a:prstGeom>
        </p:spPr>
      </p:pic>
      <p:pic>
        <p:nvPicPr>
          <p:cNvPr id="6" name="Picture 5" descr="Allied-Logo_Horizontal_15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8055" y="5967102"/>
            <a:ext cx="3090038" cy="448056"/>
          </a:xfrm>
          <a:prstGeom prst="rect">
            <a:avLst/>
          </a:prstGeom>
        </p:spPr>
      </p:pic>
    </p:spTree>
    <p:extLst>
      <p:ext uri="{BB962C8B-B14F-4D97-AF65-F5344CB8AC3E}">
        <p14:creationId xmlns:p14="http://schemas.microsoft.com/office/powerpoint/2010/main" val="1495328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ECC8F-9371-4C60-B006-416B33FC1C0D}"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63FEB-C956-4D2E-8074-93CBA095C80D}" type="slidenum">
              <a:rPr lang="en-US" smtClean="0"/>
              <a:t>‹#›</a:t>
            </a:fld>
            <a:endParaRPr lang="en-US"/>
          </a:p>
        </p:txBody>
      </p:sp>
    </p:spTree>
    <p:extLst>
      <p:ext uri="{BB962C8B-B14F-4D97-AF65-F5344CB8AC3E}">
        <p14:creationId xmlns:p14="http://schemas.microsoft.com/office/powerpoint/2010/main" val="72925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905076"/>
            <a:ext cx="8229600" cy="4451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0"/>
          </p:nvPr>
        </p:nvSpPr>
        <p:spPr/>
        <p:txBody>
          <a:bodyPr/>
          <a:lstStyle/>
          <a:p>
            <a:fld id="{8EF39993-4633-5142-B5D5-25720944564E}" type="slidenum">
              <a:rPr lang="en-US" smtClean="0"/>
              <a:pPr/>
              <a:t>‹#›</a:t>
            </a:fld>
            <a:endParaRPr lang="en-US" dirty="0"/>
          </a:p>
        </p:txBody>
      </p:sp>
      <p:sp>
        <p:nvSpPr>
          <p:cNvPr id="5" name="Title Placeholder 1"/>
          <p:cNvSpPr>
            <a:spLocks noGrp="1"/>
          </p:cNvSpPr>
          <p:nvPr>
            <p:ph type="title"/>
          </p:nvPr>
        </p:nvSpPr>
        <p:spPr>
          <a:xfrm>
            <a:off x="457200" y="103886"/>
            <a:ext cx="8398042" cy="778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98812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905076"/>
            <a:ext cx="4038600" cy="4423333"/>
          </a:xfrm>
        </p:spPr>
        <p:txBody>
          <a:bodyPr/>
          <a:lstStyle>
            <a:lvl1pPr>
              <a:defRPr sz="2200"/>
            </a:lvl1pPr>
            <a:lvl2pPr>
              <a:defRPr sz="22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p:nvPr>
        </p:nvSpPr>
        <p:spPr>
          <a:xfrm>
            <a:off x="4648200" y="1905076"/>
            <a:ext cx="4038600" cy="4423333"/>
          </a:xfrm>
        </p:spPr>
        <p:txBody>
          <a:bodyPr/>
          <a:lstStyle>
            <a:lvl1pPr>
              <a:defRPr sz="2200"/>
            </a:lvl1pPr>
            <a:lvl2pPr>
              <a:defRPr sz="24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0"/>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200" y="103886"/>
            <a:ext cx="8398042" cy="778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064273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914114"/>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457200" y="2553875"/>
            <a:ext cx="4040188" cy="3753711"/>
          </a:xfrm>
        </p:spPr>
        <p:txBody>
          <a:bodyPr/>
          <a:lstStyle>
            <a:lvl1pPr>
              <a:defRPr sz="2200"/>
            </a:lvl1pPr>
            <a:lvl2pPr>
              <a:defRPr sz="22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3"/>
          </p:nvPr>
        </p:nvSpPr>
        <p:spPr>
          <a:xfrm>
            <a:off x="4645025" y="1914114"/>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4"/>
          </p:nvPr>
        </p:nvSpPr>
        <p:spPr>
          <a:xfrm>
            <a:off x="4645025" y="2553875"/>
            <a:ext cx="4041775" cy="3753711"/>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0"/>
          </p:nvPr>
        </p:nvSpPr>
        <p:spPr/>
        <p:txBody>
          <a:bodyPr/>
          <a:lstStyle/>
          <a:p>
            <a:fld id="{8EF39993-4633-5142-B5D5-25720944564E}" type="slidenum">
              <a:rPr lang="en-US" smtClean="0"/>
              <a:pPr/>
              <a:t>‹#›</a:t>
            </a:fld>
            <a:endParaRPr lang="en-US" dirty="0"/>
          </a:p>
        </p:txBody>
      </p:sp>
      <p:sp>
        <p:nvSpPr>
          <p:cNvPr id="8" name="Title Placeholder 1"/>
          <p:cNvSpPr>
            <a:spLocks noGrp="1"/>
          </p:cNvSpPr>
          <p:nvPr>
            <p:ph type="title"/>
          </p:nvPr>
        </p:nvSpPr>
        <p:spPr>
          <a:xfrm>
            <a:off x="457200" y="103886"/>
            <a:ext cx="8398042" cy="778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182459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p:cNvSpPr>
            <a:spLocks noGrp="1"/>
          </p:cNvSpPr>
          <p:nvPr>
            <p:ph idx="1"/>
          </p:nvPr>
        </p:nvSpPr>
        <p:spPr>
          <a:xfrm>
            <a:off x="3575050" y="1905076"/>
            <a:ext cx="5111750" cy="4412661"/>
          </a:xfrm>
        </p:spPr>
        <p:txBody>
          <a:bodyPr/>
          <a:lstStyle>
            <a:lvl1pPr>
              <a:defRPr sz="2200"/>
            </a:lvl1pPr>
            <a:lvl2pPr>
              <a:defRPr sz="22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p:nvPr>
        </p:nvSpPr>
        <p:spPr>
          <a:xfrm>
            <a:off x="457200" y="1905076"/>
            <a:ext cx="3008313" cy="44126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10"/>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200" y="103886"/>
            <a:ext cx="8398042" cy="778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590157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792288" y="1905076"/>
            <a:ext cx="5486400" cy="34566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3"/>
          <p:cNvSpPr>
            <a:spLocks noGrp="1"/>
          </p:cNvSpPr>
          <p:nvPr>
            <p:ph type="body" sz="half" idx="2"/>
          </p:nvPr>
        </p:nvSpPr>
        <p:spPr>
          <a:xfrm>
            <a:off x="1792288" y="5446511"/>
            <a:ext cx="5486400" cy="127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10"/>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200" y="103886"/>
            <a:ext cx="8398042" cy="778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445960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905076"/>
            <a:ext cx="8229600" cy="4451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199" y="103886"/>
            <a:ext cx="8438147" cy="6908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8"/>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3634832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905076"/>
            <a:ext cx="4038600" cy="4423333"/>
          </a:xfrm>
        </p:spPr>
        <p:txBody>
          <a:bodyPr/>
          <a:lstStyle>
            <a:lvl1pPr>
              <a:defRPr sz="2200"/>
            </a:lvl1pPr>
            <a:lvl2pPr>
              <a:defRPr sz="22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p:nvPr>
        </p:nvSpPr>
        <p:spPr>
          <a:xfrm>
            <a:off x="4648200" y="1905076"/>
            <a:ext cx="4038600" cy="4423333"/>
          </a:xfrm>
        </p:spPr>
        <p:txBody>
          <a:bodyPr/>
          <a:lstStyle>
            <a:lvl1pPr>
              <a:defRPr sz="2200"/>
            </a:lvl1pPr>
            <a:lvl2pPr>
              <a:defRPr sz="24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0"/>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199" y="103886"/>
            <a:ext cx="8438147" cy="6908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23925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914114"/>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457200" y="2553875"/>
            <a:ext cx="4040188" cy="3753711"/>
          </a:xfrm>
        </p:spPr>
        <p:txBody>
          <a:bodyPr/>
          <a:lstStyle>
            <a:lvl1pPr>
              <a:defRPr sz="2200"/>
            </a:lvl1pPr>
            <a:lvl2pPr>
              <a:defRPr sz="22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3"/>
          </p:nvPr>
        </p:nvSpPr>
        <p:spPr>
          <a:xfrm>
            <a:off x="4645025" y="1914114"/>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4"/>
          </p:nvPr>
        </p:nvSpPr>
        <p:spPr>
          <a:xfrm>
            <a:off x="4645025" y="2553875"/>
            <a:ext cx="4041775" cy="3753711"/>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0"/>
          </p:nvPr>
        </p:nvSpPr>
        <p:spPr/>
        <p:txBody>
          <a:bodyPr/>
          <a:lstStyle/>
          <a:p>
            <a:fld id="{8EF39993-4633-5142-B5D5-25720944564E}" type="slidenum">
              <a:rPr lang="en-US" smtClean="0"/>
              <a:pPr/>
              <a:t>‹#›</a:t>
            </a:fld>
            <a:endParaRPr lang="en-US" dirty="0"/>
          </a:p>
        </p:txBody>
      </p:sp>
      <p:sp>
        <p:nvSpPr>
          <p:cNvPr id="8" name="Title Placeholder 1"/>
          <p:cNvSpPr>
            <a:spLocks noGrp="1"/>
          </p:cNvSpPr>
          <p:nvPr>
            <p:ph type="title"/>
          </p:nvPr>
        </p:nvSpPr>
        <p:spPr>
          <a:xfrm>
            <a:off x="457199" y="103886"/>
            <a:ext cx="8438147" cy="6908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419177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p:cNvSpPr>
            <a:spLocks noGrp="1"/>
          </p:cNvSpPr>
          <p:nvPr>
            <p:ph idx="1"/>
          </p:nvPr>
        </p:nvSpPr>
        <p:spPr>
          <a:xfrm>
            <a:off x="3575050" y="1905076"/>
            <a:ext cx="5111750" cy="4412661"/>
          </a:xfrm>
        </p:spPr>
        <p:txBody>
          <a:bodyPr/>
          <a:lstStyle>
            <a:lvl1pPr>
              <a:defRPr sz="2200"/>
            </a:lvl1pPr>
            <a:lvl2pPr>
              <a:defRPr sz="22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p:nvPr>
        </p:nvSpPr>
        <p:spPr>
          <a:xfrm>
            <a:off x="457200" y="1905076"/>
            <a:ext cx="3008313" cy="44126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10"/>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199" y="103886"/>
            <a:ext cx="8438147" cy="6908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49118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Presentation Title Goes Here</a:t>
            </a:r>
            <a:endParaRPr lang="en-US" dirty="0"/>
          </a:p>
        </p:txBody>
      </p:sp>
      <p:sp>
        <p:nvSpPr>
          <p:cNvPr id="7"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pic>
        <p:nvPicPr>
          <p:cNvPr id="4" name="Picture 3" descr="mange-ris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8875" y="401480"/>
            <a:ext cx="2645302" cy="311456"/>
          </a:xfrm>
          <a:prstGeom prst="rect">
            <a:avLst/>
          </a:prstGeom>
        </p:spPr>
      </p:pic>
      <p:pic>
        <p:nvPicPr>
          <p:cNvPr id="5" name="Picture 4" descr="Allied-Logo_Horizontal_15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8055" y="5967102"/>
            <a:ext cx="3090038" cy="448056"/>
          </a:xfrm>
          <a:prstGeom prst="rect">
            <a:avLst/>
          </a:prstGeom>
        </p:spPr>
      </p:pic>
    </p:spTree>
    <p:extLst>
      <p:ext uri="{BB962C8B-B14F-4D97-AF65-F5344CB8AC3E}">
        <p14:creationId xmlns:p14="http://schemas.microsoft.com/office/powerpoint/2010/main" val="713029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792288" y="1905076"/>
            <a:ext cx="5486400" cy="34566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3"/>
          <p:cNvSpPr>
            <a:spLocks noGrp="1"/>
          </p:cNvSpPr>
          <p:nvPr>
            <p:ph type="body" sz="half" idx="2"/>
          </p:nvPr>
        </p:nvSpPr>
        <p:spPr>
          <a:xfrm>
            <a:off x="1792288" y="5446511"/>
            <a:ext cx="5486400" cy="127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10"/>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199" y="103886"/>
            <a:ext cx="8438147" cy="6908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92751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199" y="103886"/>
            <a:ext cx="8088595" cy="6823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416859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76"/>
            <a:ext cx="4038600" cy="4423333"/>
          </a:xfrm>
        </p:spPr>
        <p:txBody>
          <a:bodyPr/>
          <a:lstStyle>
            <a:lvl1pPr>
              <a:defRPr sz="2200"/>
            </a:lvl1pPr>
            <a:lvl2pPr>
              <a:defRPr sz="22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76"/>
            <a:ext cx="4038600" cy="4423333"/>
          </a:xfrm>
        </p:spPr>
        <p:txBody>
          <a:bodyPr/>
          <a:lstStyle>
            <a:lvl1pPr>
              <a:defRPr sz="2200"/>
            </a:lvl1pPr>
            <a:lvl2pPr>
              <a:defRPr sz="24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199" y="103886"/>
            <a:ext cx="8088595" cy="6823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300930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14114"/>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53875"/>
            <a:ext cx="4040188" cy="3753711"/>
          </a:xfrm>
        </p:spPr>
        <p:txBody>
          <a:bodyPr/>
          <a:lstStyle>
            <a:lvl1pPr>
              <a:defRPr sz="2200"/>
            </a:lvl1pPr>
            <a:lvl2pPr>
              <a:defRPr sz="22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14114"/>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53875"/>
            <a:ext cx="4041775" cy="3753711"/>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0"/>
          </p:nvPr>
        </p:nvSpPr>
        <p:spPr/>
        <p:txBody>
          <a:bodyPr/>
          <a:lstStyle/>
          <a:p>
            <a:fld id="{8EF39993-4633-5142-B5D5-25720944564E}" type="slidenum">
              <a:rPr lang="en-US" smtClean="0"/>
              <a:pPr/>
              <a:t>‹#›</a:t>
            </a:fld>
            <a:endParaRPr lang="en-US" dirty="0"/>
          </a:p>
        </p:txBody>
      </p:sp>
      <p:sp>
        <p:nvSpPr>
          <p:cNvPr id="8" name="Title Placeholder 1"/>
          <p:cNvSpPr>
            <a:spLocks noGrp="1"/>
          </p:cNvSpPr>
          <p:nvPr>
            <p:ph type="title"/>
          </p:nvPr>
        </p:nvSpPr>
        <p:spPr>
          <a:xfrm>
            <a:off x="457199" y="103886"/>
            <a:ext cx="8088595" cy="6823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502564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05076"/>
            <a:ext cx="5111750" cy="4412661"/>
          </a:xfrm>
        </p:spPr>
        <p:txBody>
          <a:bodyPr/>
          <a:lstStyle>
            <a:lvl1pPr>
              <a:defRPr sz="2200"/>
            </a:lvl1pPr>
            <a:lvl2pPr>
              <a:defRPr sz="22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76"/>
            <a:ext cx="3008313" cy="44126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0"/>
          </p:nvPr>
        </p:nvSpPr>
        <p:spPr/>
        <p:txBody>
          <a:body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199" y="103886"/>
            <a:ext cx="8088595" cy="6823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510586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05076"/>
            <a:ext cx="5486400" cy="34566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Slide Number Placeholder 9"/>
          <p:cNvSpPr>
            <a:spLocks noGrp="1"/>
          </p:cNvSpPr>
          <p:nvPr>
            <p:ph type="sldNum" sz="quarter" idx="10"/>
          </p:nvPr>
        </p:nvSpPr>
        <p:spPr/>
        <p:txBody>
          <a:bodyPr/>
          <a:lstStyle/>
          <a:p>
            <a:fld id="{8EF39993-4633-5142-B5D5-25720944564E}" type="slidenum">
              <a:rPr lang="en-US" smtClean="0"/>
              <a:pPr/>
              <a:t>‹#›</a:t>
            </a:fld>
            <a:endParaRPr lang="en-US" dirty="0"/>
          </a:p>
        </p:txBody>
      </p:sp>
      <p:sp>
        <p:nvSpPr>
          <p:cNvPr id="7" name="Text Placeholder 3"/>
          <p:cNvSpPr>
            <a:spLocks noGrp="1"/>
          </p:cNvSpPr>
          <p:nvPr>
            <p:ph type="body" sz="half" idx="2"/>
          </p:nvPr>
        </p:nvSpPr>
        <p:spPr>
          <a:xfrm>
            <a:off x="1792288" y="5446511"/>
            <a:ext cx="5486400" cy="127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Placeholder 1"/>
          <p:cNvSpPr>
            <a:spLocks noGrp="1"/>
          </p:cNvSpPr>
          <p:nvPr>
            <p:ph type="title"/>
          </p:nvPr>
        </p:nvSpPr>
        <p:spPr>
          <a:xfrm>
            <a:off x="457199" y="103886"/>
            <a:ext cx="8088595" cy="6823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959012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0" y="2657564"/>
            <a:ext cx="8398061" cy="1577370"/>
          </a:xfrm>
        </p:spPr>
        <p:txBody>
          <a:bodyPr anchor="b">
            <a:normAutofit/>
          </a:bodyPr>
          <a:lstStyle>
            <a:lvl1pPr algn="l">
              <a:defRPr sz="4800" b="1" kern="1000" spc="0" baseline="0">
                <a:solidFill>
                  <a:srgbClr val="0060A9"/>
                </a:solidFill>
              </a:defRPr>
            </a:lvl1pPr>
          </a:lstStyle>
          <a:p>
            <a:r>
              <a:rPr lang="en-US" dirty="0" smtClean="0"/>
              <a:t>POWERPOINT</a:t>
            </a:r>
            <a:br>
              <a:rPr lang="en-US" dirty="0" smtClean="0"/>
            </a:br>
            <a:r>
              <a:rPr lang="en-US" dirty="0" smtClean="0"/>
              <a:t>TITLE GOES HERE</a:t>
            </a:r>
            <a:endParaRPr lang="en-US" dirty="0"/>
          </a:p>
        </p:txBody>
      </p:sp>
      <p:sp>
        <p:nvSpPr>
          <p:cNvPr id="7" name="Subtitle 2"/>
          <p:cNvSpPr>
            <a:spLocks noGrp="1"/>
          </p:cNvSpPr>
          <p:nvPr>
            <p:ph type="subTitle" idx="1" hasCustomPrompt="1"/>
          </p:nvPr>
        </p:nvSpPr>
        <p:spPr>
          <a:xfrm>
            <a:off x="381931" y="4515722"/>
            <a:ext cx="8398060" cy="763405"/>
          </a:xfrm>
        </p:spPr>
        <p:txBody>
          <a:bodyPr>
            <a:norm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PowerPoint Subtitle Goes Here</a:t>
            </a:r>
            <a:endParaRPr lang="en-US" dirty="0"/>
          </a:p>
        </p:txBody>
      </p:sp>
    </p:spTree>
    <p:extLst>
      <p:ext uri="{BB962C8B-B14F-4D97-AF65-F5344CB8AC3E}">
        <p14:creationId xmlns:p14="http://schemas.microsoft.com/office/powerpoint/2010/main" val="213122039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50044"/>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324932"/>
            <a:ext cx="8398063" cy="374727"/>
          </a:xfrm>
        </p:spPr>
        <p:txBody>
          <a:bodyPr>
            <a:no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1949907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50044"/>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324932"/>
            <a:ext cx="8398063" cy="374727"/>
          </a:xfrm>
        </p:spPr>
        <p:txBody>
          <a:bodyPr>
            <a:no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1418740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224980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3024693"/>
            <a:ext cx="8398063" cy="374727"/>
          </a:xfrm>
        </p:spPr>
        <p:txBody>
          <a:bodyPr>
            <a:no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169749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50044"/>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324932"/>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320735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9801" y="1686101"/>
            <a:ext cx="8231676" cy="2682435"/>
          </a:xfrm>
        </p:spPr>
        <p:txBody>
          <a:bodyPr/>
          <a:lstStyle>
            <a:lvl1pPr>
              <a:defRPr sz="20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marL="0" indent="0">
              <a:lnSpc>
                <a:spcPct val="130000"/>
              </a:lnSpc>
              <a:buNone/>
            </a:pPr>
            <a:r>
              <a:rPr lang="en-US" dirty="0" err="1" smtClean="0"/>
              <a:t>Lorem</a:t>
            </a:r>
            <a:r>
              <a:rPr lang="en-US" dirty="0" smtClean="0"/>
              <a:t> </a:t>
            </a:r>
            <a:r>
              <a:rPr lang="en-US" dirty="0" err="1" smtClean="0"/>
              <a:t>ipsum</a:t>
            </a:r>
            <a:r>
              <a:rPr lang="en-US" dirty="0" smtClean="0"/>
              <a:t> </a:t>
            </a:r>
            <a:r>
              <a:rPr lang="en-US" dirty="0" err="1" smtClean="0"/>
              <a:t>dolar</a:t>
            </a:r>
            <a:r>
              <a:rPr lang="en-US" dirty="0" smtClean="0"/>
              <a:t>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aiusmod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a:t>
            </a:r>
          </a:p>
        </p:txBody>
      </p:sp>
    </p:spTree>
    <p:extLst>
      <p:ext uri="{BB962C8B-B14F-4D97-AF65-F5344CB8AC3E}">
        <p14:creationId xmlns:p14="http://schemas.microsoft.com/office/powerpoint/2010/main" val="2901574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9801" y="2408716"/>
            <a:ext cx="4729371" cy="4040076"/>
          </a:xfrm>
        </p:spPr>
        <p:txBody>
          <a:bodyPr/>
          <a:lstStyle>
            <a:lvl1pPr>
              <a:buFontTx/>
              <a:buNone/>
              <a:defRPr sz="20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marL="0" indent="0">
              <a:lnSpc>
                <a:spcPct val="130000"/>
              </a:lnSpc>
              <a:buNone/>
            </a:pPr>
            <a:r>
              <a:rPr lang="en-US" dirty="0" err="1" smtClean="0"/>
              <a:t>Lorem</a:t>
            </a:r>
            <a:r>
              <a:rPr lang="en-US" dirty="0" smtClean="0"/>
              <a:t> </a:t>
            </a:r>
            <a:r>
              <a:rPr lang="en-US" dirty="0" err="1" smtClean="0"/>
              <a:t>ipsum</a:t>
            </a:r>
            <a:r>
              <a:rPr lang="en-US" dirty="0" smtClean="0"/>
              <a:t> </a:t>
            </a:r>
            <a:r>
              <a:rPr lang="en-US" dirty="0" err="1" smtClean="0"/>
              <a:t>dolar</a:t>
            </a:r>
            <a:r>
              <a:rPr lang="en-US" dirty="0" smtClean="0"/>
              <a:t>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aiusmod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a:t>
            </a:r>
          </a:p>
        </p:txBody>
      </p:sp>
    </p:spTree>
    <p:extLst>
      <p:ext uri="{BB962C8B-B14F-4D97-AF65-F5344CB8AC3E}">
        <p14:creationId xmlns:p14="http://schemas.microsoft.com/office/powerpoint/2010/main" val="3968551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9801" y="65693"/>
            <a:ext cx="8231676" cy="873197"/>
          </a:xfrm>
        </p:spPr>
        <p:txBody>
          <a:bodyPr>
            <a:normAutofit/>
          </a:bodyPr>
          <a:lstStyle>
            <a:lvl1pPr algn="l">
              <a:defRPr sz="2600" b="1" spc="0">
                <a:solidFill>
                  <a:srgbClr val="0070B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9801" y="1905076"/>
            <a:ext cx="8231676" cy="4592872"/>
          </a:xfrm>
        </p:spPr>
        <p:txBody>
          <a:bodyPr/>
          <a:lstStyle>
            <a:lvl1pPr>
              <a:defRPr sz="20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207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9801" y="65693"/>
            <a:ext cx="8231676" cy="873197"/>
          </a:xfrm>
        </p:spPr>
        <p:txBody>
          <a:bodyPr>
            <a:normAutofit/>
          </a:bodyPr>
          <a:lstStyle>
            <a:lvl1pPr algn="l">
              <a:defRPr sz="2600" b="1" spc="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9801" y="1905076"/>
            <a:ext cx="8231676" cy="4592872"/>
          </a:xfrm>
        </p:spPr>
        <p:txBody>
          <a:bodyPr/>
          <a:lstStyle>
            <a:lvl1pPr>
              <a:defRPr sz="20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4660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2881173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931" y="2271703"/>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5" name="Subtitle 2"/>
          <p:cNvSpPr>
            <a:spLocks noGrp="1"/>
          </p:cNvSpPr>
          <p:nvPr>
            <p:ph type="subTitle" idx="1" hasCustomPrompt="1"/>
          </p:nvPr>
        </p:nvSpPr>
        <p:spPr>
          <a:xfrm>
            <a:off x="381931" y="3046591"/>
            <a:ext cx="8398063" cy="374727"/>
          </a:xfrm>
        </p:spPr>
        <p:txBody>
          <a:bodyPr>
            <a:no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3244486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1917727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260845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3383343"/>
            <a:ext cx="8398063" cy="374727"/>
          </a:xfrm>
        </p:spPr>
        <p:txBody>
          <a:bodyPr>
            <a:no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240711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2381191"/>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3156079"/>
            <a:ext cx="8398063" cy="374727"/>
          </a:xfrm>
        </p:spPr>
        <p:txBody>
          <a:bodyPr>
            <a:noAutofit/>
          </a:bodyPr>
          <a:lstStyle>
            <a:lvl1pPr marL="0" indent="0" algn="l">
              <a:buNone/>
              <a:defRPr sz="2600" spc="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2971550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54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59801" y="2355534"/>
            <a:ext cx="8231676" cy="2682435"/>
          </a:xfrm>
        </p:spPr>
        <p:txBody>
          <a:bodyPr>
            <a:noAutofit/>
          </a:bodyPr>
          <a:lstStyle>
            <a:lvl1pPr>
              <a:defRPr sz="2200">
                <a:solidFill>
                  <a:srgbClr val="000000"/>
                </a:solidFill>
              </a:defRPr>
            </a:lvl1pPr>
            <a:lvl2pPr>
              <a:defRPr sz="20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marL="0" indent="0">
              <a:lnSpc>
                <a:spcPct val="130000"/>
              </a:lnSpc>
              <a:buNone/>
            </a:pPr>
            <a:r>
              <a:rPr lang="en-US" dirty="0" err="1" smtClean="0"/>
              <a:t>Lorem</a:t>
            </a:r>
            <a:r>
              <a:rPr lang="en-US" dirty="0" smtClean="0"/>
              <a:t> </a:t>
            </a:r>
            <a:r>
              <a:rPr lang="en-US" dirty="0" err="1" smtClean="0"/>
              <a:t>ipsum</a:t>
            </a:r>
            <a:r>
              <a:rPr lang="en-US" dirty="0" smtClean="0"/>
              <a:t> </a:t>
            </a:r>
            <a:r>
              <a:rPr lang="en-US" dirty="0" err="1" smtClean="0"/>
              <a:t>dolar</a:t>
            </a:r>
            <a:r>
              <a:rPr lang="en-US" dirty="0" smtClean="0"/>
              <a:t>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aiusmod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a:t>
            </a:r>
          </a:p>
        </p:txBody>
      </p:sp>
      <p:sp>
        <p:nvSpPr>
          <p:cNvPr id="5" name="Title Placeholder 1"/>
          <p:cNvSpPr>
            <a:spLocks noGrp="1"/>
          </p:cNvSpPr>
          <p:nvPr>
            <p:ph type="title"/>
          </p:nvPr>
        </p:nvSpPr>
        <p:spPr>
          <a:xfrm>
            <a:off x="457200" y="103886"/>
            <a:ext cx="4110798" cy="1143000"/>
          </a:xfrm>
          <a:prstGeom prst="rect">
            <a:avLst/>
          </a:prstGeom>
        </p:spPr>
        <p:txBody>
          <a:bodyPr vert="horz" lIns="91440" tIns="45720" rIns="91440" bIns="45720" rtlCol="0" anchor="ctr">
            <a:normAutofit/>
          </a:bodyPr>
          <a:lstStyle>
            <a:lvl1pPr algn="l">
              <a:defRPr sz="2800" b="1">
                <a:solidFill>
                  <a:srgbClr val="0070B9"/>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2258030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931" y="3300556"/>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6" name="Subtitle 2"/>
          <p:cNvSpPr>
            <a:spLocks noGrp="1"/>
          </p:cNvSpPr>
          <p:nvPr>
            <p:ph type="subTitle" idx="1" hasCustomPrompt="1"/>
          </p:nvPr>
        </p:nvSpPr>
        <p:spPr>
          <a:xfrm>
            <a:off x="381931" y="4075444"/>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10386184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43766" y="6356350"/>
            <a:ext cx="643034" cy="365125"/>
          </a:xfrm>
          <a:prstGeom prst="rect">
            <a:avLst/>
          </a:prstGeom>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1932517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5_Picture with Caption">
    <p:spTree>
      <p:nvGrpSpPr>
        <p:cNvPr id="1" name=""/>
        <p:cNvGrpSpPr/>
        <p:nvPr/>
      </p:nvGrpSpPr>
      <p:grpSpPr>
        <a:xfrm>
          <a:off x="0" y="0"/>
          <a:ext cx="0" cy="0"/>
          <a:chOff x="0" y="0"/>
          <a:chExt cx="0" cy="0"/>
        </a:xfrm>
      </p:grpSpPr>
      <p:pic>
        <p:nvPicPr>
          <p:cNvPr id="2" name="Picture 1" descr="Corporate_PPT_plus copy slides_4-3-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a:spLocks noGrp="1"/>
          </p:cNvSpPr>
          <p:nvPr>
            <p:ph idx="1"/>
          </p:nvPr>
        </p:nvSpPr>
        <p:spPr>
          <a:xfrm>
            <a:off x="455123" y="2414336"/>
            <a:ext cx="8231677" cy="4083611"/>
          </a:xfrm>
        </p:spPr>
        <p:txBody>
          <a:bodyPr/>
          <a:lstStyle>
            <a:lvl1pPr>
              <a:defRPr sz="2200">
                <a:solidFill>
                  <a:srgbClr val="000000"/>
                </a:solidFill>
              </a:defRPr>
            </a:lvl1pPr>
            <a:lvl2pPr>
              <a:defRPr sz="20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459800" y="184140"/>
            <a:ext cx="5547968" cy="634008"/>
          </a:xfrm>
        </p:spPr>
        <p:txBody>
          <a:bodyPr>
            <a:normAutofit/>
          </a:bodyPr>
          <a:lstStyle>
            <a:lvl1pPr algn="l">
              <a:defRPr sz="2800" b="1" spc="0">
                <a:solidFill>
                  <a:srgbClr val="0070B9"/>
                </a:solidFill>
              </a:defRPr>
            </a:lvl1pPr>
          </a:lstStyle>
          <a:p>
            <a:r>
              <a:rPr lang="en-US" dirty="0" smtClean="0"/>
              <a:t>Click to edit master title style</a:t>
            </a:r>
            <a:endParaRPr lang="en-US" dirty="0"/>
          </a:p>
        </p:txBody>
      </p:sp>
      <p:sp>
        <p:nvSpPr>
          <p:cNvPr id="6" name="Slide Number Placeholder 4"/>
          <p:cNvSpPr>
            <a:spLocks noGrp="1"/>
          </p:cNvSpPr>
          <p:nvPr>
            <p:ph type="sldNum" sz="quarter" idx="10"/>
          </p:nvPr>
        </p:nvSpPr>
        <p:spPr>
          <a:xfrm>
            <a:off x="8483574" y="6492875"/>
            <a:ext cx="643034" cy="365125"/>
          </a:xfrm>
          <a:prstGeom prst="rect">
            <a:avLst/>
          </a:prstGeom>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2305871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249687"/>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024575"/>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187261914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Picture with Caption">
    <p:spTree>
      <p:nvGrpSpPr>
        <p:cNvPr id="1" name=""/>
        <p:cNvGrpSpPr/>
        <p:nvPr/>
      </p:nvGrpSpPr>
      <p:grpSpPr>
        <a:xfrm>
          <a:off x="0" y="0"/>
          <a:ext cx="0" cy="0"/>
          <a:chOff x="0" y="0"/>
          <a:chExt cx="0" cy="0"/>
        </a:xfrm>
      </p:grpSpPr>
      <p:pic>
        <p:nvPicPr>
          <p:cNvPr id="2" name="Picture 1" descr="Corporate_PPT_plus copy slides_4-3-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ctrTitle" hasCustomPrompt="1"/>
          </p:nvPr>
        </p:nvSpPr>
        <p:spPr>
          <a:xfrm>
            <a:off x="381931" y="224980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5" name="Subtitle 2"/>
          <p:cNvSpPr>
            <a:spLocks noGrp="1"/>
          </p:cNvSpPr>
          <p:nvPr>
            <p:ph type="subTitle" idx="1" hasCustomPrompt="1"/>
          </p:nvPr>
        </p:nvSpPr>
        <p:spPr>
          <a:xfrm>
            <a:off x="381931" y="302469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Tree>
    <p:extLst>
      <p:ext uri="{BB962C8B-B14F-4D97-AF65-F5344CB8AC3E}">
        <p14:creationId xmlns:p14="http://schemas.microsoft.com/office/powerpoint/2010/main" val="95782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59801" y="3071518"/>
            <a:ext cx="8226999" cy="3377274"/>
          </a:xfrm>
        </p:spPr>
        <p:txBody>
          <a:bodyPr>
            <a:noAutofit/>
          </a:bodyPr>
          <a:lstStyle>
            <a:lvl1pPr>
              <a:buFontTx/>
              <a:buNone/>
              <a:defRPr sz="2200">
                <a:solidFill>
                  <a:srgbClr val="000000"/>
                </a:solidFill>
              </a:defRPr>
            </a:lvl1pPr>
            <a:lvl2pPr>
              <a:defRPr sz="20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marL="0" indent="0">
              <a:lnSpc>
                <a:spcPct val="130000"/>
              </a:lnSpc>
              <a:buNone/>
            </a:pPr>
            <a:r>
              <a:rPr lang="en-US" dirty="0" err="1" smtClean="0"/>
              <a:t>Lorem</a:t>
            </a:r>
            <a:r>
              <a:rPr lang="en-US" dirty="0" smtClean="0"/>
              <a:t> </a:t>
            </a:r>
            <a:r>
              <a:rPr lang="en-US" dirty="0" err="1" smtClean="0"/>
              <a:t>ipsum</a:t>
            </a:r>
            <a:r>
              <a:rPr lang="en-US" dirty="0" smtClean="0"/>
              <a:t> </a:t>
            </a:r>
            <a:r>
              <a:rPr lang="en-US" dirty="0" err="1" smtClean="0"/>
              <a:t>dolar</a:t>
            </a:r>
            <a:r>
              <a:rPr lang="en-US" dirty="0" smtClean="0"/>
              <a:t>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aiusmod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a:t>
            </a:r>
          </a:p>
        </p:txBody>
      </p:sp>
      <p:sp>
        <p:nvSpPr>
          <p:cNvPr id="5" name="Title Placeholder 1"/>
          <p:cNvSpPr>
            <a:spLocks noGrp="1"/>
          </p:cNvSpPr>
          <p:nvPr>
            <p:ph type="title"/>
          </p:nvPr>
        </p:nvSpPr>
        <p:spPr>
          <a:xfrm>
            <a:off x="457200" y="103886"/>
            <a:ext cx="4110798" cy="1143000"/>
          </a:xfrm>
          <a:prstGeom prst="rect">
            <a:avLst/>
          </a:prstGeom>
        </p:spPr>
        <p:txBody>
          <a:bodyPr vert="horz" lIns="91440" tIns="45720" rIns="91440" bIns="45720" rtlCol="0" anchor="ctr">
            <a:normAutofit/>
          </a:bodyPr>
          <a:lstStyle>
            <a:lvl1pPr algn="l">
              <a:defRPr sz="2800" b="1">
                <a:solidFill>
                  <a:srgbClr val="FFFFFF"/>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336830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7"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57694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931" y="260845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5" name="Subtitle 2"/>
          <p:cNvSpPr>
            <a:spLocks noGrp="1"/>
          </p:cNvSpPr>
          <p:nvPr>
            <p:ph type="subTitle" idx="1" hasCustomPrompt="1"/>
          </p:nvPr>
        </p:nvSpPr>
        <p:spPr>
          <a:xfrm>
            <a:off x="381931" y="338334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144546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931" y="3539095"/>
            <a:ext cx="8398061" cy="618458"/>
          </a:xfrm>
        </p:spPr>
        <p:txBody>
          <a:bodyPr>
            <a:normAutofit/>
          </a:bodyPr>
          <a:lstStyle>
            <a:lvl1pPr algn="l">
              <a:defRPr sz="3200" b="1" kern="1000" spc="0">
                <a:solidFill>
                  <a:srgbClr val="0070B9"/>
                </a:solidFill>
              </a:defRPr>
            </a:lvl1pPr>
          </a:lstStyle>
          <a:p>
            <a:r>
              <a:rPr lang="en-US" dirty="0" smtClean="0"/>
              <a:t>Section Title Goes Here</a:t>
            </a:r>
            <a:endParaRPr lang="en-US" dirty="0"/>
          </a:p>
        </p:txBody>
      </p:sp>
      <p:sp>
        <p:nvSpPr>
          <p:cNvPr id="5" name="Subtitle 2"/>
          <p:cNvSpPr>
            <a:spLocks noGrp="1"/>
          </p:cNvSpPr>
          <p:nvPr>
            <p:ph type="subTitle" idx="1" hasCustomPrompt="1"/>
          </p:nvPr>
        </p:nvSpPr>
        <p:spPr>
          <a:xfrm>
            <a:off x="381931" y="4313983"/>
            <a:ext cx="8398063" cy="374727"/>
          </a:xfrm>
        </p:spPr>
        <p:txBody>
          <a:bodyPr>
            <a:noAutofit/>
          </a:bodyPr>
          <a:lstStyle>
            <a:lvl1pPr marL="0" indent="0" algn="l">
              <a:buNone/>
              <a:defRPr sz="2600" spc="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Goes Here</a:t>
            </a:r>
            <a:endParaRPr lang="en-US" dirty="0"/>
          </a:p>
        </p:txBody>
      </p:sp>
      <p:sp>
        <p:nvSpPr>
          <p:cNvPr id="2" name="Slide Number Placeholder 1"/>
          <p:cNvSpPr>
            <a:spLocks noGrp="1"/>
          </p:cNvSpPr>
          <p:nvPr>
            <p:ph type="sldNum" sz="quarter" idx="10"/>
          </p:nvPr>
        </p:nvSpPr>
        <p:spPr/>
        <p:txBody>
          <a:body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64114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0.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1.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2.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8043766" y="6356350"/>
            <a:ext cx="643034" cy="365125"/>
          </a:xfrm>
          <a:prstGeom prst="rect">
            <a:avLst/>
          </a:prstGeom>
        </p:spPr>
        <p:txBody>
          <a:bodyPr vert="horz" lIns="91440" tIns="45720" rIns="91440" bIns="45720" rtlCol="0" anchor="ctr"/>
          <a:lstStyle>
            <a:lvl1pPr algn="r">
              <a:defRPr sz="1200">
                <a:solidFill>
                  <a:srgbClr val="000000"/>
                </a:solidFill>
              </a:defRPr>
            </a:lvl1pPr>
          </a:lstStyle>
          <a:p>
            <a:fld id="{8EF39993-4633-5142-B5D5-25720944564E}" type="slidenum">
              <a:rPr lang="en-US" smtClean="0"/>
              <a:pPr/>
              <a:t>‹#›</a:t>
            </a:fld>
            <a:endParaRPr lang="en-US" dirty="0"/>
          </a:p>
        </p:txBody>
      </p:sp>
    </p:spTree>
    <p:extLst>
      <p:ext uri="{BB962C8B-B14F-4D97-AF65-F5344CB8AC3E}">
        <p14:creationId xmlns:p14="http://schemas.microsoft.com/office/powerpoint/2010/main" val="2254280794"/>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66" r:id="rId3"/>
    <p:sldLayoutId id="2147483658" r:id="rId4"/>
    <p:sldLayoutId id="2147483671" r:id="rId5"/>
    <p:sldLayoutId id="2147483672" r:id="rId6"/>
    <p:sldLayoutId id="2147483679" r:id="rId7"/>
    <p:sldLayoutId id="2147483662" r:id="rId8"/>
    <p:sldLayoutId id="2147483663" r:id="rId9"/>
    <p:sldLayoutId id="2147483664" r:id="rId10"/>
    <p:sldLayoutId id="2147483673" r:id="rId11"/>
    <p:sldLayoutId id="2147483665" r:id="rId12"/>
    <p:sldLayoutId id="2147483674" r:id="rId13"/>
    <p:sldLayoutId id="2147483667" r:id="rId14"/>
    <p:sldLayoutId id="2147483676" r:id="rId15"/>
    <p:sldLayoutId id="2147483668" r:id="rId16"/>
    <p:sldLayoutId id="2147483677" r:id="rId17"/>
    <p:sldLayoutId id="2147483678" r:id="rId18"/>
    <p:sldLayoutId id="2147483661" r:id="rId19"/>
    <p:sldLayoutId id="2147483742" r:id="rId20"/>
  </p:sldLayoutIdLst>
  <p:hf hdr="0" ftr="0" dt="0"/>
  <p:txStyles>
    <p:titleStyle>
      <a:lvl1pPr algn="ctr" defTabSz="457200" rtl="0" eaLnBrk="1" latinLnBrk="0" hangingPunct="1">
        <a:spcBef>
          <a:spcPct val="0"/>
        </a:spcBef>
        <a:buNone/>
        <a:defRPr sz="4400" kern="1200" spc="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spc="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8043766" y="6356350"/>
            <a:ext cx="643034"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8EF39993-4633-5142-B5D5-25720944564E}" type="slidenum">
              <a:rPr lang="en-US" smtClean="0"/>
              <a:pPr/>
              <a:t>‹#›</a:t>
            </a:fld>
            <a:endParaRPr lang="en-US" dirty="0"/>
          </a:p>
        </p:txBody>
      </p:sp>
      <p:sp>
        <p:nvSpPr>
          <p:cNvPr id="8" name="Text Placeholder 2"/>
          <p:cNvSpPr>
            <a:spLocks noGrp="1"/>
          </p:cNvSpPr>
          <p:nvPr>
            <p:ph type="body" idx="1"/>
          </p:nvPr>
        </p:nvSpPr>
        <p:spPr>
          <a:xfrm>
            <a:off x="457200" y="1905076"/>
            <a:ext cx="8229600" cy="44512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457200" y="103886"/>
            <a:ext cx="8398042" cy="778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82627695"/>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5" r:id="rId3"/>
    <p:sldLayoutId id="2147483688" r:id="rId4"/>
    <p:sldLayoutId id="2147483689" r:id="rId5"/>
  </p:sldLayoutIdLst>
  <p:hf hdr="0" ftr="0" dt="0"/>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8043766" y="6356350"/>
            <a:ext cx="643034"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8EF39993-4633-5142-B5D5-25720944564E}" type="slidenum">
              <a:rPr lang="en-US" smtClean="0"/>
              <a:pPr/>
              <a:t>‹#›</a:t>
            </a:fld>
            <a:endParaRPr lang="en-US" dirty="0"/>
          </a:p>
        </p:txBody>
      </p:sp>
      <p:sp>
        <p:nvSpPr>
          <p:cNvPr id="9" name="Text Placeholder 2"/>
          <p:cNvSpPr>
            <a:spLocks noGrp="1"/>
          </p:cNvSpPr>
          <p:nvPr>
            <p:ph type="body" idx="1"/>
          </p:nvPr>
        </p:nvSpPr>
        <p:spPr>
          <a:xfrm>
            <a:off x="457200" y="1905076"/>
            <a:ext cx="8229600" cy="44512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457200" y="103886"/>
            <a:ext cx="8398042" cy="778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84677873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hf hdr="0" ftr="0" dt="0"/>
  <p:txStyles>
    <p:titleStyle>
      <a:lvl1pPr algn="l" defTabSz="457200" rtl="0" eaLnBrk="1" latinLnBrk="0" hangingPunct="1">
        <a:spcBef>
          <a:spcPct val="0"/>
        </a:spcBef>
        <a:buNone/>
        <a:defRPr sz="2800" b="1"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76"/>
            <a:ext cx="8229600" cy="44512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3"/>
          <p:cNvSpPr>
            <a:spLocks noGrp="1"/>
          </p:cNvSpPr>
          <p:nvPr>
            <p:ph type="sldNum" sz="quarter" idx="4"/>
          </p:nvPr>
        </p:nvSpPr>
        <p:spPr>
          <a:xfrm>
            <a:off x="8043766" y="6356350"/>
            <a:ext cx="643034"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8EF39993-4633-5142-B5D5-25720944564E}" type="slidenum">
              <a:rPr lang="en-US" smtClean="0"/>
              <a:pPr/>
              <a:t>‹#›</a:t>
            </a:fld>
            <a:endParaRPr lang="en-US" dirty="0"/>
          </a:p>
        </p:txBody>
      </p:sp>
      <p:sp>
        <p:nvSpPr>
          <p:cNvPr id="6" name="Title Placeholder 1"/>
          <p:cNvSpPr>
            <a:spLocks noGrp="1"/>
          </p:cNvSpPr>
          <p:nvPr>
            <p:ph type="title"/>
          </p:nvPr>
        </p:nvSpPr>
        <p:spPr>
          <a:xfrm>
            <a:off x="457199" y="103886"/>
            <a:ext cx="8088595" cy="6823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803560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lgn="l" defTabSz="457200" rtl="0" eaLnBrk="1" latinLnBrk="0" hangingPunct="1">
        <a:spcBef>
          <a:spcPct val="0"/>
        </a:spcBef>
        <a:buNone/>
        <a:defRPr sz="2800" b="1" kern="1200" baseline="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91923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Lst>
  <p:txStyles>
    <p:titleStyle>
      <a:lvl1pPr algn="ctr" defTabSz="457200" rtl="0" eaLnBrk="1" latinLnBrk="0" hangingPunct="1">
        <a:spcBef>
          <a:spcPct val="0"/>
        </a:spcBef>
        <a:buNone/>
        <a:defRPr sz="4400" kern="1200" spc="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spc="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hyperlink" Target="mailto:ann.davidson@alliedsolutions.net" TargetMode="Externa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307771"/>
            <a:ext cx="9144000" cy="2423886"/>
          </a:xfrm>
        </p:spPr>
        <p:txBody>
          <a:bodyPr>
            <a:normAutofit/>
          </a:bodyPr>
          <a:lstStyle/>
          <a:p>
            <a:pPr algn="ctr"/>
            <a:r>
              <a:rPr lang="en-US" dirty="0" smtClean="0"/>
              <a:t>NCUCA </a:t>
            </a:r>
            <a:r>
              <a:rPr lang="en-US" dirty="0" smtClean="0"/>
              <a:t/>
            </a:r>
            <a:br>
              <a:rPr lang="en-US" dirty="0" smtClean="0"/>
            </a:br>
            <a:r>
              <a:rPr lang="en-US" dirty="0" smtClean="0"/>
              <a:t>Fraud and Risk Education </a:t>
            </a:r>
            <a:br>
              <a:rPr lang="en-US" dirty="0" smtClean="0"/>
            </a:br>
            <a:r>
              <a:rPr lang="en-US" dirty="0" smtClean="0"/>
              <a:t>April </a:t>
            </a:r>
            <a:r>
              <a:rPr lang="en-US" dirty="0" smtClean="0"/>
              <a:t>17, </a:t>
            </a:r>
            <a:r>
              <a:rPr lang="en-US" dirty="0" smtClean="0"/>
              <a:t>2019</a:t>
            </a:r>
            <a:endParaRPr lang="en-US" dirty="0"/>
          </a:p>
        </p:txBody>
      </p:sp>
    </p:spTree>
    <p:extLst>
      <p:ext uri="{BB962C8B-B14F-4D97-AF65-F5344CB8AC3E}">
        <p14:creationId xmlns:p14="http://schemas.microsoft.com/office/powerpoint/2010/main" val="43772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11086"/>
            <a:ext cx="8398042" cy="4745264"/>
          </a:xfrm>
        </p:spPr>
        <p:txBody>
          <a:bodyPr>
            <a:normAutofit/>
          </a:bodyPr>
          <a:lstStyle/>
          <a:p>
            <a:pPr marL="0" indent="0">
              <a:spcBef>
                <a:spcPts val="600"/>
              </a:spcBef>
              <a:buNone/>
            </a:pPr>
            <a:r>
              <a:rPr lang="en-US" sz="2400" dirty="0" smtClean="0"/>
              <a:t>Embezzlements continue to be a “sleeper” and it can happen to any credit union. It’s key to continue to perform internal and external audits to help find any unusual activity.</a:t>
            </a:r>
          </a:p>
          <a:p>
            <a:pPr marL="0" indent="0">
              <a:spcBef>
                <a:spcPts val="600"/>
              </a:spcBef>
              <a:buNone/>
            </a:pPr>
            <a:endParaRPr lang="en-US" sz="2400" dirty="0"/>
          </a:p>
          <a:p>
            <a:pPr marL="0" indent="0">
              <a:spcBef>
                <a:spcPts val="600"/>
              </a:spcBef>
              <a:buNone/>
            </a:pPr>
            <a:r>
              <a:rPr lang="en-US" sz="2400" dirty="0" smtClean="0"/>
              <a:t>Key:</a:t>
            </a:r>
          </a:p>
          <a:p>
            <a:pPr>
              <a:spcBef>
                <a:spcPts val="600"/>
              </a:spcBef>
            </a:pPr>
            <a:r>
              <a:rPr lang="en-US" sz="2400" dirty="0" smtClean="0"/>
              <a:t>Segregation of duties across all products and services</a:t>
            </a:r>
          </a:p>
          <a:p>
            <a:pPr>
              <a:spcBef>
                <a:spcPts val="600"/>
              </a:spcBef>
            </a:pPr>
            <a:r>
              <a:rPr lang="en-US" sz="2400" dirty="0" smtClean="0"/>
              <a:t>Dual control for all products and services</a:t>
            </a:r>
          </a:p>
          <a:p>
            <a:pPr>
              <a:spcBef>
                <a:spcPts val="600"/>
              </a:spcBef>
            </a:pPr>
            <a:r>
              <a:rPr lang="en-US" sz="2400" dirty="0" smtClean="0"/>
              <a:t>Review of all employee accounts </a:t>
            </a:r>
          </a:p>
          <a:p>
            <a:pPr>
              <a:spcBef>
                <a:spcPts val="600"/>
              </a:spcBef>
            </a:pPr>
            <a:endParaRPr lang="en-US" sz="2400" dirty="0" smtClean="0"/>
          </a:p>
          <a:p>
            <a:pPr>
              <a:spcBef>
                <a:spcPts val="600"/>
              </a:spcBef>
            </a:pPr>
            <a:endParaRPr lang="en-US" sz="2400" dirty="0" smtClean="0"/>
          </a:p>
        </p:txBody>
      </p:sp>
      <p:sp>
        <p:nvSpPr>
          <p:cNvPr id="6" name="Title 5"/>
          <p:cNvSpPr>
            <a:spLocks noGrp="1"/>
          </p:cNvSpPr>
          <p:nvPr>
            <p:ph type="title"/>
          </p:nvPr>
        </p:nvSpPr>
        <p:spPr/>
        <p:txBody>
          <a:bodyPr>
            <a:normAutofit/>
          </a:bodyPr>
          <a:lstStyle/>
          <a:p>
            <a:r>
              <a:rPr lang="en-US" dirty="0" smtClean="0"/>
              <a:t>Internal Risk Exposure</a:t>
            </a:r>
            <a:endParaRPr lang="en-US" dirty="0"/>
          </a:p>
        </p:txBody>
      </p:sp>
      <p:sp>
        <p:nvSpPr>
          <p:cNvPr id="9" name="TextBox 8"/>
          <p:cNvSpPr txBox="1"/>
          <p:nvPr/>
        </p:nvSpPr>
        <p:spPr>
          <a:xfrm>
            <a:off x="8729270" y="6455354"/>
            <a:ext cx="365760" cy="246221"/>
          </a:xfrm>
          <a:prstGeom prst="rect">
            <a:avLst/>
          </a:prstGeom>
          <a:noFill/>
        </p:spPr>
        <p:txBody>
          <a:bodyPr wrap="square" rtlCol="0">
            <a:spAutoFit/>
          </a:bodyPr>
          <a:lstStyle/>
          <a:p>
            <a:pPr algn="ctr"/>
            <a:fld id="{BE7C62D4-4DD4-4303-94E1-179BAA5DF209}" type="slidenum">
              <a:rPr lang="en-US" sz="1000" smtClean="0">
                <a:solidFill>
                  <a:srgbClr val="58595B"/>
                </a:solidFill>
                <a:latin typeface="Arial" panose="020B0604020202020204" pitchFamily="34" charset="0"/>
                <a:cs typeface="Arial" panose="020B0604020202020204" pitchFamily="34" charset="0"/>
              </a:rPr>
              <a:t>10</a:t>
            </a:fld>
            <a:endParaRPr lang="en-US" sz="1000" dirty="0">
              <a:solidFill>
                <a:srgbClr val="5859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482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Transaction Fraud</a:t>
            </a:r>
            <a:endParaRPr lang="en-US" dirty="0"/>
          </a:p>
        </p:txBody>
      </p:sp>
      <p:graphicFrame>
        <p:nvGraphicFramePr>
          <p:cNvPr id="8" name="Diagram 7"/>
          <p:cNvGraphicFramePr/>
          <p:nvPr>
            <p:extLst/>
          </p:nvPr>
        </p:nvGraphicFramePr>
        <p:xfrm>
          <a:off x="457200" y="2011680"/>
          <a:ext cx="8229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729270" y="6455354"/>
            <a:ext cx="365760" cy="246221"/>
          </a:xfrm>
          <a:prstGeom prst="rect">
            <a:avLst/>
          </a:prstGeom>
          <a:noFill/>
        </p:spPr>
        <p:txBody>
          <a:bodyPr wrap="square" rtlCol="0">
            <a:spAutoFit/>
          </a:bodyPr>
          <a:lstStyle/>
          <a:p>
            <a:pPr algn="ctr"/>
            <a:fld id="{083AC0BF-0C42-495B-8525-E09FE81796F5}" type="slidenum">
              <a:rPr lang="en-US" sz="1000" smtClean="0">
                <a:solidFill>
                  <a:srgbClr val="58595B"/>
                </a:solidFill>
                <a:latin typeface="Arial" panose="020B0604020202020204" pitchFamily="34" charset="0"/>
                <a:cs typeface="Arial" panose="020B0604020202020204" pitchFamily="34" charset="0"/>
              </a:rPr>
              <a:t>11</a:t>
            </a:fld>
            <a:endParaRPr lang="en-US" sz="1000" dirty="0">
              <a:solidFill>
                <a:srgbClr val="5859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50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Transaction Fraud</a:t>
            </a:r>
            <a:endParaRPr lang="en-US" dirty="0"/>
          </a:p>
        </p:txBody>
      </p:sp>
      <p:graphicFrame>
        <p:nvGraphicFramePr>
          <p:cNvPr id="8" name="Diagram 7"/>
          <p:cNvGraphicFramePr/>
          <p:nvPr>
            <p:extLst>
              <p:ext uri="{D42A27DB-BD31-4B8C-83A1-F6EECF244321}">
                <p14:modId xmlns:p14="http://schemas.microsoft.com/office/powerpoint/2010/main" val="222525983"/>
              </p:ext>
            </p:extLst>
          </p:nvPr>
        </p:nvGraphicFramePr>
        <p:xfrm>
          <a:off x="457199" y="1625600"/>
          <a:ext cx="8512629" cy="4829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729270" y="6455354"/>
            <a:ext cx="365760" cy="246221"/>
          </a:xfrm>
          <a:prstGeom prst="rect">
            <a:avLst/>
          </a:prstGeom>
          <a:noFill/>
        </p:spPr>
        <p:txBody>
          <a:bodyPr wrap="square" rtlCol="0">
            <a:spAutoFit/>
          </a:bodyPr>
          <a:lstStyle/>
          <a:p>
            <a:pPr algn="ctr"/>
            <a:fld id="{02EAB7F0-A5B3-4C52-B1E3-937D599C4471}" type="slidenum">
              <a:rPr lang="en-US" sz="1000" smtClean="0">
                <a:solidFill>
                  <a:srgbClr val="58595B"/>
                </a:solidFill>
                <a:latin typeface="Arial" panose="020B0604020202020204" pitchFamily="34" charset="0"/>
                <a:cs typeface="Arial" panose="020B0604020202020204" pitchFamily="34" charset="0"/>
              </a:rPr>
              <a:t>12</a:t>
            </a:fld>
            <a:endParaRPr lang="en-US" sz="1000" dirty="0">
              <a:solidFill>
                <a:srgbClr val="5859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74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6571"/>
            <a:ext cx="8229600" cy="4759779"/>
          </a:xfrm>
        </p:spPr>
        <p:txBody>
          <a:bodyPr>
            <a:normAutofit/>
          </a:bodyPr>
          <a:lstStyle/>
          <a:p>
            <a:r>
              <a:rPr lang="en-US" dirty="0" smtClean="0"/>
              <a:t>Synthetic ID Theft</a:t>
            </a:r>
          </a:p>
          <a:p>
            <a:pPr lvl="1"/>
            <a:r>
              <a:rPr lang="en-US" sz="2400" dirty="0" smtClean="0"/>
              <a:t>A fabricated Individual who “does not exist”. A fraudster creates </a:t>
            </a:r>
            <a:r>
              <a:rPr lang="en-US" sz="2400" dirty="0"/>
              <a:t>a “synthetic” identity that combines fabricated information with stolen consumer information, such as names, birthdays, Social Security numbers and/or addresses. </a:t>
            </a:r>
            <a:endParaRPr lang="en-US" sz="2400" dirty="0" smtClean="0"/>
          </a:p>
          <a:p>
            <a:pPr lvl="1"/>
            <a:endParaRPr lang="en-US" dirty="0" smtClean="0"/>
          </a:p>
          <a:p>
            <a:r>
              <a:rPr lang="en-US" dirty="0" smtClean="0"/>
              <a:t>Stolen ID Theft</a:t>
            </a:r>
          </a:p>
          <a:p>
            <a:pPr lvl="1"/>
            <a:r>
              <a:rPr lang="en-US" dirty="0" smtClean="0"/>
              <a:t>A real individual who “does exist”. A fraudster steals the real individuals information and takes over the real persons identify in the event to commit ID fraud.</a:t>
            </a:r>
            <a:endParaRPr lang="en-US" dirty="0"/>
          </a:p>
        </p:txBody>
      </p:sp>
      <p:sp>
        <p:nvSpPr>
          <p:cNvPr id="3" name="Slide Number Placeholder 2"/>
          <p:cNvSpPr>
            <a:spLocks noGrp="1"/>
          </p:cNvSpPr>
          <p:nvPr>
            <p:ph type="sldNum" sz="quarter" idx="10"/>
          </p:nvPr>
        </p:nvSpPr>
        <p:spPr/>
        <p:txBody>
          <a:bodyPr/>
          <a:lstStyle/>
          <a:p>
            <a:fld id="{8EF39993-4633-5142-B5D5-25720944564E}" type="slidenum">
              <a:rPr lang="en-US" smtClean="0"/>
              <a:pPr/>
              <a:t>13</a:t>
            </a:fld>
            <a:endParaRPr lang="en-US" dirty="0"/>
          </a:p>
        </p:txBody>
      </p:sp>
      <p:sp>
        <p:nvSpPr>
          <p:cNvPr id="4" name="Title 3"/>
          <p:cNvSpPr>
            <a:spLocks noGrp="1"/>
          </p:cNvSpPr>
          <p:nvPr>
            <p:ph type="title"/>
          </p:nvPr>
        </p:nvSpPr>
        <p:spPr/>
        <p:txBody>
          <a:bodyPr>
            <a:normAutofit fontScale="90000"/>
          </a:bodyPr>
          <a:lstStyle/>
          <a:p>
            <a:r>
              <a:rPr lang="en-US" dirty="0" smtClean="0"/>
              <a:t>ID Theft – What Types of ID Theft Are Happening?</a:t>
            </a:r>
            <a:endParaRPr lang="en-US" dirty="0"/>
          </a:p>
        </p:txBody>
      </p:sp>
    </p:spTree>
    <p:extLst>
      <p:ext uri="{BB962C8B-B14F-4D97-AF65-F5344CB8AC3E}">
        <p14:creationId xmlns:p14="http://schemas.microsoft.com/office/powerpoint/2010/main" val="71000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Credit Reports – Free Freeze to Prevent ID Theft</a:t>
            </a:r>
            <a:endParaRPr lang="en-US" dirty="0"/>
          </a:p>
        </p:txBody>
      </p:sp>
      <p:graphicFrame>
        <p:nvGraphicFramePr>
          <p:cNvPr id="8" name="Diagram 7"/>
          <p:cNvGraphicFramePr/>
          <p:nvPr>
            <p:extLst/>
          </p:nvPr>
        </p:nvGraphicFramePr>
        <p:xfrm>
          <a:off x="457200" y="201168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729270" y="6455354"/>
            <a:ext cx="365760" cy="246221"/>
          </a:xfrm>
          <a:prstGeom prst="rect">
            <a:avLst/>
          </a:prstGeom>
          <a:noFill/>
        </p:spPr>
        <p:txBody>
          <a:bodyPr wrap="square" rtlCol="0">
            <a:spAutoFit/>
          </a:bodyPr>
          <a:lstStyle/>
          <a:p>
            <a:pPr algn="ctr"/>
            <a:fld id="{EF455029-8213-428F-A8E7-7A0EC31FDCF9}" type="slidenum">
              <a:rPr lang="en-US" sz="1000" smtClean="0">
                <a:solidFill>
                  <a:srgbClr val="58595B"/>
                </a:solidFill>
                <a:latin typeface="Arial" panose="020B0604020202020204" pitchFamily="34" charset="0"/>
                <a:cs typeface="Arial" panose="020B0604020202020204" pitchFamily="34" charset="0"/>
              </a:rPr>
              <a:t>14</a:t>
            </a:fld>
            <a:endParaRPr lang="en-US" sz="1000" dirty="0">
              <a:solidFill>
                <a:srgbClr val="5859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774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037" y="1625600"/>
            <a:ext cx="8372764" cy="4730749"/>
          </a:xfrm>
        </p:spPr>
        <p:txBody>
          <a:bodyPr>
            <a:normAutofit lnSpcReduction="10000"/>
          </a:bodyPr>
          <a:lstStyle/>
          <a:p>
            <a:r>
              <a:rPr lang="en-US" sz="2400" dirty="0"/>
              <a:t>Authentication </a:t>
            </a:r>
            <a:r>
              <a:rPr lang="en-US" sz="2400" dirty="0" smtClean="0"/>
              <a:t>layers </a:t>
            </a:r>
            <a:r>
              <a:rPr lang="en-US" sz="2400" dirty="0"/>
              <a:t>are key today to validate your “new member” and your “existing member”.</a:t>
            </a:r>
          </a:p>
          <a:p>
            <a:pPr marL="346075" lvl="0" indent="-346075">
              <a:lnSpc>
                <a:spcPct val="100000"/>
              </a:lnSpc>
              <a:spcBef>
                <a:spcPts val="600"/>
              </a:spcBef>
              <a:spcAft>
                <a:spcPts val="600"/>
              </a:spcAft>
            </a:pPr>
            <a:r>
              <a:rPr lang="en-US" sz="2400" dirty="0" smtClean="0">
                <a:latin typeface="Arial" panose="020B0604020202020204" pitchFamily="34" charset="0"/>
                <a:cs typeface="Arial" panose="020B0604020202020204" pitchFamily="34" charset="0"/>
              </a:rPr>
              <a:t>If a New </a:t>
            </a:r>
            <a:r>
              <a:rPr lang="en-US" sz="2400" dirty="0">
                <a:latin typeface="Arial" panose="020B0604020202020204" pitchFamily="34" charset="0"/>
                <a:cs typeface="Arial" panose="020B0604020202020204" pitchFamily="34" charset="0"/>
              </a:rPr>
              <a:t>Account and Account Takeover </a:t>
            </a:r>
            <a:r>
              <a:rPr lang="en-US" sz="2400" dirty="0" smtClean="0">
                <a:latin typeface="Arial" panose="020B0604020202020204" pitchFamily="34" charset="0"/>
                <a:cs typeface="Arial" panose="020B0604020202020204" pitchFamily="34" charset="0"/>
              </a:rPr>
              <a:t>gets through your “authentication” layers, financial damage is ahead.</a:t>
            </a:r>
          </a:p>
          <a:p>
            <a:pPr marL="346075" lvl="0" indent="-346075">
              <a:lnSpc>
                <a:spcPct val="100000"/>
              </a:lnSpc>
              <a:spcBef>
                <a:spcPts val="600"/>
              </a:spcBef>
              <a:spcAft>
                <a:spcPts val="600"/>
              </a:spcAft>
            </a:pPr>
            <a:r>
              <a:rPr lang="en-US" sz="2400" dirty="0" smtClean="0">
                <a:latin typeface="Arial" panose="020B0604020202020204" pitchFamily="34" charset="0"/>
                <a:cs typeface="Arial" panose="020B0604020202020204" pitchFamily="34" charset="0"/>
              </a:rPr>
              <a:t>Are you tracking where the new account or account takeover broke through the authentication layers?</a:t>
            </a:r>
          </a:p>
          <a:p>
            <a:pPr marL="346075" lvl="0" indent="-346075">
              <a:lnSpc>
                <a:spcPct val="100000"/>
              </a:lnSpc>
              <a:spcBef>
                <a:spcPts val="600"/>
              </a:spcBef>
              <a:spcAft>
                <a:spcPts val="600"/>
              </a:spcAft>
            </a:pPr>
            <a:r>
              <a:rPr lang="en-US" sz="2400" dirty="0" smtClean="0">
                <a:latin typeface="Arial" panose="020B0604020202020204" pitchFamily="34" charset="0"/>
                <a:cs typeface="Arial" panose="020B0604020202020204" pitchFamily="34" charset="0"/>
              </a:rPr>
              <a:t>Are you tracking synthetic of stolen ID fraud as a result of: </a:t>
            </a:r>
          </a:p>
          <a:p>
            <a:pPr marL="746125" lvl="1" indent="-346075">
              <a:spcBef>
                <a:spcPts val="600"/>
              </a:spcBef>
              <a:spcAft>
                <a:spcPts val="600"/>
              </a:spcAft>
            </a:pPr>
            <a:r>
              <a:rPr lang="en-US" sz="2400" dirty="0" smtClean="0">
                <a:latin typeface="Arial" panose="020B0604020202020204" pitchFamily="34" charset="0"/>
                <a:cs typeface="Arial" panose="020B0604020202020204" pitchFamily="34" charset="0"/>
              </a:rPr>
              <a:t>loan </a:t>
            </a:r>
            <a:r>
              <a:rPr lang="en-US" sz="2400" dirty="0">
                <a:latin typeface="Arial" panose="020B0604020202020204" pitchFamily="34" charset="0"/>
                <a:cs typeface="Arial" panose="020B0604020202020204" pitchFamily="34" charset="0"/>
              </a:rPr>
              <a:t>fraud and collections </a:t>
            </a:r>
            <a:r>
              <a:rPr lang="en-US" sz="2400" dirty="0" smtClean="0">
                <a:latin typeface="Arial" panose="020B0604020202020204" pitchFamily="34" charset="0"/>
                <a:cs typeface="Arial" panose="020B0604020202020204" pitchFamily="34" charset="0"/>
              </a:rPr>
              <a:t>and;</a:t>
            </a:r>
          </a:p>
          <a:p>
            <a:pPr marL="746125" lvl="1" indent="-346075">
              <a:spcBef>
                <a:spcPts val="600"/>
              </a:spcBef>
              <a:spcAft>
                <a:spcPts val="600"/>
              </a:spcAft>
            </a:pPr>
            <a:r>
              <a:rPr lang="en-US" sz="2400" dirty="0" smtClean="0">
                <a:latin typeface="Arial" panose="020B0604020202020204" pitchFamily="34" charset="0"/>
                <a:cs typeface="Arial" panose="020B0604020202020204" pitchFamily="34" charset="0"/>
              </a:rPr>
              <a:t>1</a:t>
            </a:r>
            <a:r>
              <a:rPr lang="en-US" sz="2400" baseline="30000" dirty="0" smtClean="0">
                <a:latin typeface="Arial" panose="020B0604020202020204" pitchFamily="34" charset="0"/>
                <a:cs typeface="Arial" panose="020B0604020202020204" pitchFamily="34" charset="0"/>
              </a:rPr>
              <a:t>st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payment </a:t>
            </a:r>
            <a:r>
              <a:rPr lang="en-US" sz="2400" dirty="0" smtClean="0">
                <a:latin typeface="Arial" panose="020B0604020202020204" pitchFamily="34" charset="0"/>
                <a:cs typeface="Arial" panose="020B0604020202020204" pitchFamily="34" charset="0"/>
              </a:rPr>
              <a:t>is not </a:t>
            </a:r>
            <a:r>
              <a:rPr lang="en-US" sz="2400" dirty="0">
                <a:latin typeface="Arial" panose="020B0604020202020204" pitchFamily="34" charset="0"/>
                <a:cs typeface="Arial" panose="020B0604020202020204" pitchFamily="34" charset="0"/>
              </a:rPr>
              <a:t>made and insurance is not in </a:t>
            </a:r>
            <a:r>
              <a:rPr lang="en-US" sz="2400" dirty="0" smtClean="0">
                <a:latin typeface="Arial" panose="020B0604020202020204" pitchFamily="34" charset="0"/>
                <a:cs typeface="Arial" panose="020B0604020202020204" pitchFamily="34" charset="0"/>
              </a:rPr>
              <a:t>force.</a:t>
            </a:r>
          </a:p>
          <a:p>
            <a:pPr marL="346075" indent="-346075">
              <a:spcBef>
                <a:spcPts val="600"/>
              </a:spcBef>
              <a:spcAft>
                <a:spcPts val="600"/>
              </a:spcAft>
            </a:pPr>
            <a:r>
              <a:rPr lang="en-US" sz="2400" dirty="0" smtClean="0">
                <a:latin typeface="Arial" panose="020B0604020202020204" pitchFamily="34" charset="0"/>
                <a:cs typeface="Arial" panose="020B0604020202020204" pitchFamily="34" charset="0"/>
              </a:rPr>
              <a:t>Indirect lending agreement – Does it include the return of the loan if it’s the result of ID theft – stolen or authentic?</a:t>
            </a:r>
            <a:endParaRPr lang="en-US" sz="2400" dirty="0">
              <a:latin typeface="Arial" panose="020B0604020202020204" pitchFamily="34" charset="0"/>
              <a:cs typeface="Arial" panose="020B0604020202020204" pitchFamily="34" charset="0"/>
            </a:endParaRPr>
          </a:p>
          <a:p>
            <a:pPr marL="346075" lvl="0" indent="-346075">
              <a:lnSpc>
                <a:spcPct val="100000"/>
              </a:lnSpc>
              <a:spcBef>
                <a:spcPts val="600"/>
              </a:spcBef>
              <a:spcAft>
                <a:spcPts val="600"/>
              </a:spcAft>
            </a:pPr>
            <a:endParaRPr lang="en-US" sz="2400" dirty="0">
              <a:latin typeface="Arial" panose="020B0604020202020204" pitchFamily="34" charset="0"/>
              <a:cs typeface="Arial" panose="020B0604020202020204" pitchFamily="34" charset="0"/>
            </a:endParaRPr>
          </a:p>
          <a:p>
            <a:endParaRPr lang="en-US" dirty="0" smtClean="0"/>
          </a:p>
          <a:p>
            <a:endParaRPr lang="en-US" dirty="0"/>
          </a:p>
        </p:txBody>
      </p:sp>
      <p:sp>
        <p:nvSpPr>
          <p:cNvPr id="3" name="Slide Number Placeholder 2"/>
          <p:cNvSpPr>
            <a:spLocks noGrp="1"/>
          </p:cNvSpPr>
          <p:nvPr>
            <p:ph type="sldNum" sz="quarter" idx="10"/>
          </p:nvPr>
        </p:nvSpPr>
        <p:spPr/>
        <p:txBody>
          <a:bodyPr/>
          <a:lstStyle/>
          <a:p>
            <a:fld id="{8EF39993-4633-5142-B5D5-25720944564E}" type="slidenum">
              <a:rPr lang="en-US" smtClean="0"/>
              <a:pPr/>
              <a:t>15</a:t>
            </a:fld>
            <a:endParaRPr lang="en-US" dirty="0"/>
          </a:p>
        </p:txBody>
      </p:sp>
      <p:sp>
        <p:nvSpPr>
          <p:cNvPr id="4" name="Title 3"/>
          <p:cNvSpPr>
            <a:spLocks noGrp="1"/>
          </p:cNvSpPr>
          <p:nvPr>
            <p:ph type="title"/>
          </p:nvPr>
        </p:nvSpPr>
        <p:spPr/>
        <p:txBody>
          <a:bodyPr/>
          <a:lstStyle/>
          <a:p>
            <a:r>
              <a:rPr lang="en-US" dirty="0" smtClean="0"/>
              <a:t>Authentication Layers – Key Risk Measure</a:t>
            </a:r>
            <a:endParaRPr lang="en-US" dirty="0"/>
          </a:p>
        </p:txBody>
      </p:sp>
    </p:spTree>
    <p:extLst>
      <p:ext uri="{BB962C8B-B14F-4D97-AF65-F5344CB8AC3E}">
        <p14:creationId xmlns:p14="http://schemas.microsoft.com/office/powerpoint/2010/main" val="3397632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12686"/>
            <a:ext cx="8229600" cy="4643664"/>
          </a:xfrm>
        </p:spPr>
        <p:txBody>
          <a:bodyPr>
            <a:normAutofit/>
          </a:bodyPr>
          <a:lstStyle/>
          <a:p>
            <a:pPr>
              <a:spcBef>
                <a:spcPts val="600"/>
              </a:spcBef>
            </a:pPr>
            <a:r>
              <a:rPr lang="en-US" sz="2000" dirty="0"/>
              <a:t>Closely monitor all credit accounts and loans, to catch and report any suspicious activity on any one of those </a:t>
            </a:r>
            <a:r>
              <a:rPr lang="en-US" sz="2000" dirty="0" smtClean="0"/>
              <a:t>accounts</a:t>
            </a:r>
            <a:endParaRPr lang="en-US" sz="2000" dirty="0"/>
          </a:p>
          <a:p>
            <a:pPr>
              <a:spcBef>
                <a:spcPts val="600"/>
              </a:spcBef>
            </a:pPr>
            <a:r>
              <a:rPr lang="en-US" sz="2000" dirty="0"/>
              <a:t>Immediately report any suspicious credit or loan account activity – no matter how remote the suspicion to the credit </a:t>
            </a:r>
            <a:r>
              <a:rPr lang="en-US" sz="2000" dirty="0" smtClean="0"/>
              <a:t>union</a:t>
            </a:r>
            <a:endParaRPr lang="en-US" sz="2000" dirty="0"/>
          </a:p>
          <a:p>
            <a:pPr>
              <a:spcBef>
                <a:spcPts val="600"/>
              </a:spcBef>
            </a:pPr>
            <a:r>
              <a:rPr lang="en-US" sz="2000" dirty="0"/>
              <a:t>Create a password/passcode on your </a:t>
            </a:r>
            <a:r>
              <a:rPr lang="en-US" sz="2000" dirty="0" smtClean="0"/>
              <a:t>account</a:t>
            </a:r>
            <a:endParaRPr lang="en-US" sz="2000" dirty="0"/>
          </a:p>
          <a:p>
            <a:pPr>
              <a:spcBef>
                <a:spcPts val="600"/>
              </a:spcBef>
            </a:pPr>
            <a:r>
              <a:rPr lang="en-US" sz="2000" dirty="0"/>
              <a:t>Set lower daily dollar limits on your </a:t>
            </a:r>
            <a:r>
              <a:rPr lang="en-US" sz="2000" dirty="0" smtClean="0"/>
              <a:t>accounts</a:t>
            </a:r>
            <a:endParaRPr lang="en-US" sz="2000" dirty="0"/>
          </a:p>
          <a:p>
            <a:pPr>
              <a:spcBef>
                <a:spcPts val="600"/>
              </a:spcBef>
            </a:pPr>
            <a:r>
              <a:rPr lang="en-US" sz="2000" dirty="0"/>
              <a:t>Watch your transaction activity </a:t>
            </a:r>
            <a:r>
              <a:rPr lang="en-US" sz="2000" dirty="0" smtClean="0"/>
              <a:t>daily</a:t>
            </a:r>
            <a:endParaRPr lang="en-US" sz="2000" dirty="0"/>
          </a:p>
          <a:p>
            <a:pPr>
              <a:spcBef>
                <a:spcPts val="600"/>
              </a:spcBef>
            </a:pPr>
            <a:r>
              <a:rPr lang="en-US" sz="2000" dirty="0"/>
              <a:t>Sign up for alert notifications on your card transactions and any other account transactions if </a:t>
            </a:r>
            <a:r>
              <a:rPr lang="en-US" sz="2000" dirty="0" smtClean="0"/>
              <a:t>available</a:t>
            </a:r>
          </a:p>
          <a:p>
            <a:pPr>
              <a:spcBef>
                <a:spcPts val="600"/>
              </a:spcBef>
            </a:pPr>
            <a:r>
              <a:rPr lang="en-US" sz="2000" dirty="0"/>
              <a:t>Sign up for the fraud alerting services offered by the three credit bureaus to receive notifications about potentially fraudulent </a:t>
            </a:r>
            <a:r>
              <a:rPr lang="en-US" sz="2000" dirty="0" smtClean="0"/>
              <a:t>activity</a:t>
            </a:r>
          </a:p>
          <a:p>
            <a:pPr>
              <a:spcBef>
                <a:spcPts val="600"/>
              </a:spcBef>
            </a:pPr>
            <a:r>
              <a:rPr lang="en-US" sz="2000" dirty="0"/>
              <a:t>Sign up for free credit monitoring services, to monitor and report unauthorized </a:t>
            </a:r>
            <a:r>
              <a:rPr lang="en-US" sz="2000" dirty="0" smtClean="0"/>
              <a:t>activity</a:t>
            </a:r>
            <a:r>
              <a:rPr lang="en-US" sz="2000" dirty="0"/>
              <a:t> </a:t>
            </a:r>
          </a:p>
          <a:p>
            <a:pPr>
              <a:spcBef>
                <a:spcPts val="600"/>
              </a:spcBef>
            </a:pPr>
            <a:endParaRPr lang="en-US" sz="1800" dirty="0"/>
          </a:p>
        </p:txBody>
      </p:sp>
      <p:sp>
        <p:nvSpPr>
          <p:cNvPr id="6" name="Title 5"/>
          <p:cNvSpPr>
            <a:spLocks noGrp="1"/>
          </p:cNvSpPr>
          <p:nvPr>
            <p:ph type="title"/>
          </p:nvPr>
        </p:nvSpPr>
        <p:spPr/>
        <p:txBody>
          <a:bodyPr>
            <a:normAutofit/>
          </a:bodyPr>
          <a:lstStyle/>
          <a:p>
            <a:r>
              <a:rPr lang="en-US" dirty="0" smtClean="0"/>
              <a:t>Risk Mitigation to Share with Members</a:t>
            </a:r>
            <a:endParaRPr lang="en-US" dirty="0"/>
          </a:p>
        </p:txBody>
      </p:sp>
      <p:sp>
        <p:nvSpPr>
          <p:cNvPr id="9" name="TextBox 8"/>
          <p:cNvSpPr txBox="1"/>
          <p:nvPr/>
        </p:nvSpPr>
        <p:spPr>
          <a:xfrm>
            <a:off x="8729270" y="6455354"/>
            <a:ext cx="365760" cy="246221"/>
          </a:xfrm>
          <a:prstGeom prst="rect">
            <a:avLst/>
          </a:prstGeom>
          <a:noFill/>
        </p:spPr>
        <p:txBody>
          <a:bodyPr wrap="square" rtlCol="0">
            <a:spAutoFit/>
          </a:bodyPr>
          <a:lstStyle/>
          <a:p>
            <a:pPr algn="ctr"/>
            <a:fld id="{BE7C62D4-4DD4-4303-94E1-179BAA5DF209}" type="slidenum">
              <a:rPr lang="en-US" sz="1000" smtClean="0">
                <a:solidFill>
                  <a:srgbClr val="58595B"/>
                </a:solidFill>
                <a:latin typeface="Arial" panose="020B0604020202020204" pitchFamily="34" charset="0"/>
                <a:cs typeface="Arial" panose="020B0604020202020204" pitchFamily="34" charset="0"/>
              </a:rPr>
              <a:t>16</a:t>
            </a:fld>
            <a:endParaRPr lang="en-US" sz="1000" dirty="0">
              <a:solidFill>
                <a:srgbClr val="5859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415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05076"/>
            <a:ext cx="4572000" cy="4451274"/>
          </a:xfrm>
        </p:spPr>
        <p:txBody>
          <a:bodyPr>
            <a:normAutofit/>
          </a:bodyPr>
          <a:lstStyle/>
          <a:p>
            <a:pPr>
              <a:spcBef>
                <a:spcPts val="1800"/>
              </a:spcBef>
            </a:pPr>
            <a:r>
              <a:rPr lang="en-US" sz="1800" dirty="0" smtClean="0"/>
              <a:t>Well developed and integrated risk management</a:t>
            </a:r>
          </a:p>
          <a:p>
            <a:pPr>
              <a:spcBef>
                <a:spcPts val="1800"/>
              </a:spcBef>
            </a:pPr>
            <a:r>
              <a:rPr lang="en-US" sz="1800" dirty="0" smtClean="0"/>
              <a:t>Balance appetite for risk</a:t>
            </a:r>
          </a:p>
          <a:p>
            <a:pPr>
              <a:spcBef>
                <a:spcPts val="1800"/>
              </a:spcBef>
            </a:pPr>
            <a:r>
              <a:rPr lang="en-US" sz="1800" dirty="0" smtClean="0"/>
              <a:t>Evaluate the threat landscape to prioritize a treatment strategy</a:t>
            </a:r>
          </a:p>
          <a:p>
            <a:pPr>
              <a:spcBef>
                <a:spcPts val="1800"/>
              </a:spcBef>
            </a:pPr>
            <a:r>
              <a:rPr lang="en-US" sz="1800" dirty="0"/>
              <a:t>Don’t buy into a “one-size fits all” approach to security</a:t>
            </a:r>
          </a:p>
          <a:p>
            <a:pPr>
              <a:spcBef>
                <a:spcPts val="1800"/>
              </a:spcBef>
            </a:pPr>
            <a:r>
              <a:rPr lang="en-US" sz="1800" dirty="0" smtClean="0"/>
              <a:t>Commitment to make tough choices</a:t>
            </a:r>
          </a:p>
          <a:p>
            <a:pPr>
              <a:spcBef>
                <a:spcPts val="1800"/>
              </a:spcBef>
            </a:pPr>
            <a:r>
              <a:rPr lang="en-US" sz="1800" dirty="0" smtClean="0"/>
              <a:t>Forward looking strategy</a:t>
            </a:r>
          </a:p>
          <a:p>
            <a:pPr>
              <a:spcBef>
                <a:spcPts val="1800"/>
              </a:spcBef>
            </a:pPr>
            <a:endParaRPr lang="en-US" sz="1800" dirty="0"/>
          </a:p>
        </p:txBody>
      </p:sp>
      <p:sp>
        <p:nvSpPr>
          <p:cNvPr id="6" name="Title 5"/>
          <p:cNvSpPr>
            <a:spLocks noGrp="1"/>
          </p:cNvSpPr>
          <p:nvPr>
            <p:ph type="title"/>
          </p:nvPr>
        </p:nvSpPr>
        <p:spPr/>
        <p:txBody>
          <a:bodyPr/>
          <a:lstStyle/>
          <a:p>
            <a:r>
              <a:rPr lang="en-US" dirty="0" smtClean="0"/>
              <a:t>Best Practice Fraud Strategies</a:t>
            </a:r>
            <a:endParaRPr lang="en-US" dirty="0"/>
          </a:p>
        </p:txBody>
      </p:sp>
      <p:sp>
        <p:nvSpPr>
          <p:cNvPr id="9" name="TextBox 8"/>
          <p:cNvSpPr txBox="1"/>
          <p:nvPr/>
        </p:nvSpPr>
        <p:spPr>
          <a:xfrm>
            <a:off x="8729270" y="6455354"/>
            <a:ext cx="365760" cy="246221"/>
          </a:xfrm>
          <a:prstGeom prst="rect">
            <a:avLst/>
          </a:prstGeom>
          <a:noFill/>
        </p:spPr>
        <p:txBody>
          <a:bodyPr wrap="square" rtlCol="0">
            <a:spAutoFit/>
          </a:bodyPr>
          <a:lstStyle/>
          <a:p>
            <a:pPr algn="ctr"/>
            <a:fld id="{BE7C62D4-4DD4-4303-94E1-179BAA5DF209}" type="slidenum">
              <a:rPr lang="en-US" sz="1000" smtClean="0">
                <a:solidFill>
                  <a:srgbClr val="58595B"/>
                </a:solidFill>
                <a:latin typeface="Arial" panose="020B0604020202020204" pitchFamily="34" charset="0"/>
                <a:cs typeface="Arial" panose="020B0604020202020204" pitchFamily="34" charset="0"/>
              </a:rPr>
              <a:t>17</a:t>
            </a:fld>
            <a:endParaRPr lang="en-US" sz="1000" dirty="0">
              <a:solidFill>
                <a:srgbClr val="58595B"/>
              </a:solidFill>
              <a:latin typeface="Arial" panose="020B0604020202020204" pitchFamily="34" charset="0"/>
              <a:cs typeface="Arial" panose="020B0604020202020204" pitchFamily="34" charset="0"/>
            </a:endParaRP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011680"/>
            <a:ext cx="367598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Best Practice Fraud Strategies</a:t>
            </a:r>
            <a:endParaRPr lang="en-US" dirty="0"/>
          </a:p>
        </p:txBody>
      </p:sp>
      <p:sp>
        <p:nvSpPr>
          <p:cNvPr id="9" name="TextBox 8"/>
          <p:cNvSpPr txBox="1"/>
          <p:nvPr/>
        </p:nvSpPr>
        <p:spPr>
          <a:xfrm>
            <a:off x="8729270" y="6455354"/>
            <a:ext cx="365760" cy="246221"/>
          </a:xfrm>
          <a:prstGeom prst="rect">
            <a:avLst/>
          </a:prstGeom>
          <a:noFill/>
        </p:spPr>
        <p:txBody>
          <a:bodyPr wrap="square" rtlCol="0">
            <a:spAutoFit/>
          </a:bodyPr>
          <a:lstStyle/>
          <a:p>
            <a:pPr algn="ctr"/>
            <a:fld id="{BE7C62D4-4DD4-4303-94E1-179BAA5DF209}" type="slidenum">
              <a:rPr lang="en-US" sz="1000" smtClean="0">
                <a:solidFill>
                  <a:srgbClr val="58595B"/>
                </a:solidFill>
                <a:latin typeface="Arial" panose="020B0604020202020204" pitchFamily="34" charset="0"/>
                <a:cs typeface="Arial" panose="020B0604020202020204" pitchFamily="34" charset="0"/>
              </a:rPr>
              <a:t>18</a:t>
            </a:fld>
            <a:endParaRPr lang="en-US" sz="1000" dirty="0">
              <a:solidFill>
                <a:srgbClr val="58595B"/>
              </a:solidFill>
              <a:latin typeface="Arial" panose="020B0604020202020204" pitchFamily="34" charset="0"/>
              <a:cs typeface="Arial" panose="020B0604020202020204" pitchFamily="34" charset="0"/>
            </a:endParaRPr>
          </a:p>
        </p:txBody>
      </p:sp>
      <p:pic>
        <p:nvPicPr>
          <p:cNvPr id="16386" name="Picture 2" descr="Image result for people technology process"/>
          <p:cNvPicPr>
            <a:picLocks noChangeAspect="1" noChangeArrowheads="1"/>
          </p:cNvPicPr>
          <p:nvPr/>
        </p:nvPicPr>
        <p:blipFill rotWithShape="1">
          <a:blip r:embed="rId2">
            <a:extLst>
              <a:ext uri="{28A0092B-C50C-407E-A947-70E740481C1C}">
                <a14:useLocalDpi xmlns:a14="http://schemas.microsoft.com/office/drawing/2010/main" val="0"/>
              </a:ext>
            </a:extLst>
          </a:blip>
          <a:srcRect l="21155" r="19246"/>
          <a:stretch/>
        </p:blipFill>
        <p:spPr bwMode="auto">
          <a:xfrm>
            <a:off x="2322286" y="1619927"/>
            <a:ext cx="5353132" cy="465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42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spcBef>
                <a:spcPts val="1200"/>
              </a:spcBef>
            </a:pPr>
            <a:r>
              <a:rPr lang="en-US" sz="1800" dirty="0"/>
              <a:t>Education, Education, Education – consumers and staff</a:t>
            </a:r>
          </a:p>
          <a:p>
            <a:pPr>
              <a:spcBef>
                <a:spcPts val="1200"/>
              </a:spcBef>
            </a:pPr>
            <a:r>
              <a:rPr lang="en-US" sz="1800" dirty="0"/>
              <a:t>Enterprise risk management strategies – </a:t>
            </a:r>
            <a:r>
              <a:rPr lang="en-US" sz="1800" dirty="0" smtClean="0"/>
              <a:t>big </a:t>
            </a:r>
            <a:r>
              <a:rPr lang="en-US" sz="1800" dirty="0"/>
              <a:t>picture view</a:t>
            </a:r>
          </a:p>
          <a:p>
            <a:pPr>
              <a:spcBef>
                <a:spcPts val="1200"/>
              </a:spcBef>
            </a:pPr>
            <a:r>
              <a:rPr lang="en-US" sz="1800" dirty="0"/>
              <a:t>Continue to monitor all accounts across all types of activity</a:t>
            </a:r>
          </a:p>
          <a:p>
            <a:pPr>
              <a:spcBef>
                <a:spcPts val="1200"/>
              </a:spcBef>
            </a:pPr>
            <a:r>
              <a:rPr lang="en-US" sz="1800" dirty="0"/>
              <a:t>If you suspect an attack, act fast</a:t>
            </a:r>
          </a:p>
          <a:p>
            <a:pPr>
              <a:spcBef>
                <a:spcPts val="1200"/>
              </a:spcBef>
            </a:pPr>
            <a:r>
              <a:rPr lang="en-US" sz="1800" dirty="0"/>
              <a:t>Balance consumer service with risk appetite</a:t>
            </a:r>
          </a:p>
          <a:p>
            <a:pPr>
              <a:spcBef>
                <a:spcPts val="1200"/>
              </a:spcBef>
            </a:pPr>
            <a:r>
              <a:rPr lang="en-US" sz="1800" dirty="0"/>
              <a:t>Authentication layers is a must</a:t>
            </a:r>
          </a:p>
          <a:p>
            <a:pPr>
              <a:spcBef>
                <a:spcPts val="1200"/>
              </a:spcBef>
            </a:pPr>
            <a:r>
              <a:rPr lang="en-US" sz="1800" dirty="0"/>
              <a:t>Invest in technology</a:t>
            </a:r>
          </a:p>
          <a:p>
            <a:pPr>
              <a:spcBef>
                <a:spcPts val="1200"/>
              </a:spcBef>
            </a:pPr>
            <a:r>
              <a:rPr lang="en-US" sz="1800" dirty="0"/>
              <a:t>Work together with risk-conscious vendors</a:t>
            </a:r>
          </a:p>
          <a:p>
            <a:pPr>
              <a:spcBef>
                <a:spcPts val="1200"/>
              </a:spcBef>
            </a:pPr>
            <a:r>
              <a:rPr lang="en-US" sz="1800" dirty="0"/>
              <a:t>Don’t let your guard down, stay tuned in </a:t>
            </a:r>
          </a:p>
          <a:p>
            <a:endParaRPr lang="en-US" dirty="0"/>
          </a:p>
        </p:txBody>
      </p:sp>
      <p:sp>
        <p:nvSpPr>
          <p:cNvPr id="6" name="Title 5"/>
          <p:cNvSpPr>
            <a:spLocks noGrp="1"/>
          </p:cNvSpPr>
          <p:nvPr>
            <p:ph type="title"/>
          </p:nvPr>
        </p:nvSpPr>
        <p:spPr/>
        <p:txBody>
          <a:bodyPr/>
          <a:lstStyle/>
          <a:p>
            <a:r>
              <a:rPr lang="en-US" dirty="0" smtClean="0"/>
              <a:t>Fraud Mitigation Strategies are Key!</a:t>
            </a:r>
            <a:endParaRPr lang="en-US" dirty="0"/>
          </a:p>
        </p:txBody>
      </p:sp>
      <p:sp>
        <p:nvSpPr>
          <p:cNvPr id="9" name="TextBox 8"/>
          <p:cNvSpPr txBox="1"/>
          <p:nvPr/>
        </p:nvSpPr>
        <p:spPr>
          <a:xfrm>
            <a:off x="8729270" y="6455354"/>
            <a:ext cx="365760" cy="246221"/>
          </a:xfrm>
          <a:prstGeom prst="rect">
            <a:avLst/>
          </a:prstGeom>
          <a:noFill/>
        </p:spPr>
        <p:txBody>
          <a:bodyPr wrap="square" rtlCol="0">
            <a:spAutoFit/>
          </a:bodyPr>
          <a:lstStyle/>
          <a:p>
            <a:pPr algn="ctr"/>
            <a:fld id="{BE7C62D4-4DD4-4303-94E1-179BAA5DF209}" type="slidenum">
              <a:rPr lang="en-US" sz="1000" smtClean="0">
                <a:solidFill>
                  <a:srgbClr val="58595B"/>
                </a:solidFill>
                <a:latin typeface="Arial" panose="020B0604020202020204" pitchFamily="34" charset="0"/>
                <a:cs typeface="Arial" panose="020B0604020202020204" pitchFamily="34" charset="0"/>
              </a:rPr>
              <a:t>19</a:t>
            </a:fld>
            <a:endParaRPr lang="en-US" sz="1000" dirty="0">
              <a:solidFill>
                <a:srgbClr val="5859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0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Reputation Risk:</a:t>
            </a:r>
            <a:endParaRPr lang="en-US" dirty="0"/>
          </a:p>
        </p:txBody>
      </p:sp>
      <p:sp>
        <p:nvSpPr>
          <p:cNvPr id="3" name="Subtitle 2"/>
          <p:cNvSpPr>
            <a:spLocks noGrp="1"/>
          </p:cNvSpPr>
          <p:nvPr>
            <p:ph type="subTitle" idx="1"/>
          </p:nvPr>
        </p:nvSpPr>
        <p:spPr>
          <a:xfrm>
            <a:off x="381931" y="4313982"/>
            <a:ext cx="8398063" cy="914400"/>
          </a:xfrm>
        </p:spPr>
        <p:txBody>
          <a:bodyPr/>
          <a:lstStyle/>
          <a:p>
            <a:r>
              <a:rPr lang="en-US" sz="2400" dirty="0" smtClean="0"/>
              <a:t>This affects a financial institution’s ability to meet its business objectives and preserve its image and reputation.</a:t>
            </a:r>
            <a:endParaRPr lang="en-US" sz="2400" dirty="0"/>
          </a:p>
        </p:txBody>
      </p:sp>
    </p:spTree>
    <p:extLst>
      <p:ext uri="{BB962C8B-B14F-4D97-AF65-F5344CB8AC3E}">
        <p14:creationId xmlns:p14="http://schemas.microsoft.com/office/powerpoint/2010/main" val="3404322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1800" b="1" dirty="0" smtClean="0"/>
          </a:p>
          <a:p>
            <a:pPr marL="0" indent="0" algn="ctr">
              <a:buNone/>
            </a:pPr>
            <a:endParaRPr lang="en-US" sz="1800" b="1" dirty="0"/>
          </a:p>
          <a:p>
            <a:pPr marL="0" indent="0" algn="ctr">
              <a:buNone/>
            </a:pPr>
            <a:r>
              <a:rPr lang="en-US" sz="4400" dirty="0"/>
              <a:t>Time for Questions</a:t>
            </a:r>
            <a:endParaRPr lang="en-US" sz="4400" b="1" dirty="0" smtClean="0"/>
          </a:p>
          <a:p>
            <a:pPr marL="0" indent="0">
              <a:buNone/>
            </a:pPr>
            <a:endParaRPr lang="en-US" sz="1800" b="1" dirty="0"/>
          </a:p>
          <a:p>
            <a:pPr marL="0" indent="0">
              <a:buNone/>
            </a:pPr>
            <a:endParaRPr lang="en-US" sz="1800" b="1" dirty="0" smtClean="0"/>
          </a:p>
          <a:p>
            <a:pPr marL="0" indent="0">
              <a:buNone/>
            </a:pPr>
            <a:endParaRPr lang="en-US" sz="1800" b="1" dirty="0"/>
          </a:p>
          <a:p>
            <a:pPr marL="0" indent="0">
              <a:buNone/>
            </a:pPr>
            <a:r>
              <a:rPr lang="en-US" sz="1800" b="1" dirty="0" smtClean="0"/>
              <a:t>Ann D. Davidson</a:t>
            </a:r>
          </a:p>
          <a:p>
            <a:pPr marL="0" indent="0">
              <a:buNone/>
            </a:pPr>
            <a:r>
              <a:rPr lang="en-US" sz="1800" dirty="0" smtClean="0"/>
              <a:t>Vice President of Risk Consulting</a:t>
            </a:r>
          </a:p>
          <a:p>
            <a:pPr marL="0" indent="0">
              <a:buNone/>
            </a:pPr>
            <a:r>
              <a:rPr lang="en-US" sz="1800" dirty="0" smtClean="0"/>
              <a:t>608.250.9617</a:t>
            </a:r>
          </a:p>
          <a:p>
            <a:pPr marL="0" indent="0">
              <a:buNone/>
            </a:pPr>
            <a:r>
              <a:rPr lang="en-US" sz="1800" dirty="0" smtClean="0">
                <a:hlinkClick r:id="rId2"/>
              </a:rPr>
              <a:t>ann.davidson@alliedsolutions.net</a:t>
            </a:r>
            <a:r>
              <a:rPr lang="en-US" sz="1800" dirty="0" smtClean="0"/>
              <a:t> </a:t>
            </a:r>
            <a:endParaRPr lang="en-US" sz="1800" dirty="0"/>
          </a:p>
        </p:txBody>
      </p:sp>
      <p:sp>
        <p:nvSpPr>
          <p:cNvPr id="4" name="Title 3"/>
          <p:cNvSpPr>
            <a:spLocks noGrp="1"/>
          </p:cNvSpPr>
          <p:nvPr>
            <p:ph type="title"/>
          </p:nvPr>
        </p:nvSpPr>
        <p:spPr/>
        <p:txBody>
          <a:bodyPr/>
          <a:lstStyle/>
          <a:p>
            <a:pPr algn="ctr"/>
            <a:endParaRPr lang="en-US" dirty="0"/>
          </a:p>
        </p:txBody>
      </p:sp>
      <p:sp>
        <p:nvSpPr>
          <p:cNvPr id="5" name="TextBox 4"/>
          <p:cNvSpPr txBox="1"/>
          <p:nvPr/>
        </p:nvSpPr>
        <p:spPr>
          <a:xfrm>
            <a:off x="8729270" y="6455354"/>
            <a:ext cx="365760" cy="246221"/>
          </a:xfrm>
          <a:prstGeom prst="rect">
            <a:avLst/>
          </a:prstGeom>
          <a:noFill/>
        </p:spPr>
        <p:txBody>
          <a:bodyPr wrap="square" rtlCol="0">
            <a:spAutoFit/>
          </a:bodyPr>
          <a:lstStyle/>
          <a:p>
            <a:pPr algn="ctr"/>
            <a:fld id="{6A50AB93-5D3E-4CF9-BAB9-FFB9B4827CDF}" type="slidenum">
              <a:rPr lang="en-US" sz="1000" smtClean="0">
                <a:solidFill>
                  <a:srgbClr val="58595B"/>
                </a:solidFill>
                <a:latin typeface="Arial" panose="020B0604020202020204" pitchFamily="34" charset="0"/>
                <a:cs typeface="Arial" panose="020B0604020202020204" pitchFamily="34" charset="0"/>
              </a:rPr>
              <a:t>20</a:t>
            </a:fld>
            <a:endParaRPr lang="en-US" sz="1000" dirty="0">
              <a:solidFill>
                <a:srgbClr val="5859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822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80568" y="3945094"/>
            <a:ext cx="8575425" cy="565556"/>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spc="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rgbClr val="000000"/>
                </a:solidFill>
                <a:effectLst/>
                <a:uLnTx/>
                <a:uFillTx/>
                <a:latin typeface="Arial"/>
                <a:ea typeface="+mn-ea"/>
                <a:cs typeface="+mn-cs"/>
              </a:rPr>
              <a:t>We look forward to helping you grow, protect and evolve. </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p:cNvSpPr txBox="1"/>
          <p:nvPr/>
        </p:nvSpPr>
        <p:spPr>
          <a:xfrm>
            <a:off x="2139274" y="5932036"/>
            <a:ext cx="2376502" cy="720197"/>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B9"/>
                </a:solidFill>
                <a:effectLst/>
                <a:uLnTx/>
                <a:uFillTx/>
                <a:latin typeface="Arial"/>
                <a:ea typeface="+mn-ea"/>
                <a:cs typeface="+mn-cs"/>
              </a:rPr>
              <a:t>alliedsolutions.net</a:t>
            </a: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70B9"/>
                </a:solidFill>
                <a:effectLst/>
                <a:uLnTx/>
                <a:uFillTx/>
                <a:latin typeface="Arial"/>
                <a:ea typeface="+mn-ea"/>
                <a:cs typeface="+mn-cs"/>
              </a:rPr>
              <a:t>800.826.9384</a:t>
            </a:r>
            <a:endParaRPr kumimoji="0" lang="en-US" sz="1600" b="1" i="0" u="none" strike="noStrike" kern="1200" cap="none" spc="0" normalizeH="0" baseline="0" noProof="0" dirty="0">
              <a:ln>
                <a:noFill/>
              </a:ln>
              <a:solidFill>
                <a:srgbClr val="0070B9"/>
              </a:solidFill>
              <a:effectLst/>
              <a:uLnTx/>
              <a:uFillTx/>
              <a:latin typeface="Arial"/>
              <a:ea typeface="+mn-ea"/>
              <a:cs typeface="+mn-cs"/>
            </a:endParaRPr>
          </a:p>
        </p:txBody>
      </p:sp>
      <p:pic>
        <p:nvPicPr>
          <p:cNvPr id="5" name="Picture 4" descr="Allied-Logo_Horizontal_1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39" y="5493047"/>
            <a:ext cx="3081330" cy="446793"/>
          </a:xfrm>
          <a:prstGeom prst="rect">
            <a:avLst/>
          </a:prstGeom>
        </p:spPr>
      </p:pic>
      <p:sp>
        <p:nvSpPr>
          <p:cNvPr id="2" name="Rectangle 1"/>
          <p:cNvSpPr/>
          <p:nvPr/>
        </p:nvSpPr>
        <p:spPr>
          <a:xfrm>
            <a:off x="4266324" y="6044091"/>
            <a:ext cx="4572000" cy="584775"/>
          </a:xfrm>
          <a:prstGeom prst="rect">
            <a:avLst/>
          </a:prstGeom>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kumimoji="0" lang="en-US" sz="800" b="0" i="1"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2018 </a:t>
            </a:r>
            <a:r>
              <a:rPr kumimoji="0" lang="en-US" sz="800" b="0" i="1" u="none" strike="noStrike" kern="1200" cap="none" spc="0" normalizeH="0" baseline="0" noProof="0" dirty="0">
                <a:ln>
                  <a:noFill/>
                </a:ln>
                <a:solidFill>
                  <a:prstClr val="black">
                    <a:lumMod val="50000"/>
                    <a:lumOff val="50000"/>
                  </a:prstClr>
                </a:solidFill>
                <a:effectLst/>
                <a:uLnTx/>
                <a:uFillTx/>
                <a:latin typeface="Arial"/>
                <a:ea typeface="+mn-ea"/>
                <a:cs typeface="+mn-cs"/>
              </a:rPr>
              <a:t>Allied Solutions, LLC. This communication is proprietary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50000"/>
                    <a:lumOff val="50000"/>
                  </a:prstClr>
                </a:solidFill>
                <a:effectLst/>
                <a:uLnTx/>
                <a:uFillTx/>
                <a:latin typeface="Arial"/>
                <a:ea typeface="+mn-ea"/>
                <a:cs typeface="+mn-cs"/>
              </a:rPr>
              <a:t>and confidential and is provided for informational purposes only. You are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50000"/>
                    <a:lumOff val="50000"/>
                  </a:prstClr>
                </a:solidFill>
                <a:effectLst/>
                <a:uLnTx/>
                <a:uFillTx/>
                <a:latin typeface="Arial"/>
                <a:ea typeface="+mn-ea"/>
                <a:cs typeface="+mn-cs"/>
              </a:rPr>
              <a:t>prohibited from disclosing this communication to any third party or using it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50000"/>
                    <a:lumOff val="50000"/>
                  </a:prstClr>
                </a:solidFill>
                <a:effectLst/>
                <a:uLnTx/>
                <a:uFillTx/>
                <a:latin typeface="Arial"/>
                <a:ea typeface="+mn-ea"/>
                <a:cs typeface="+mn-cs"/>
              </a:rPr>
              <a:t>for any purpose without the express written consent of Allied Solutions, LLC.</a:t>
            </a:r>
          </a:p>
        </p:txBody>
      </p:sp>
    </p:spTree>
    <p:extLst>
      <p:ext uri="{BB962C8B-B14F-4D97-AF65-F5344CB8AC3E}">
        <p14:creationId xmlns:p14="http://schemas.microsoft.com/office/powerpoint/2010/main" val="178718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Fraud Prevention Challenges</a:t>
            </a:r>
            <a:endParaRPr lang="en-US" dirty="0"/>
          </a:p>
        </p:txBody>
      </p:sp>
      <p:sp>
        <p:nvSpPr>
          <p:cNvPr id="9" name="TextBox 8"/>
          <p:cNvSpPr txBox="1"/>
          <p:nvPr/>
        </p:nvSpPr>
        <p:spPr>
          <a:xfrm>
            <a:off x="8729270" y="6455354"/>
            <a:ext cx="274320" cy="246221"/>
          </a:xfrm>
          <a:prstGeom prst="rect">
            <a:avLst/>
          </a:prstGeom>
          <a:noFill/>
        </p:spPr>
        <p:txBody>
          <a:bodyPr wrap="square" rtlCol="0">
            <a:spAutoFit/>
          </a:bodyPr>
          <a:lstStyle/>
          <a:p>
            <a:pPr algn="ctr"/>
            <a:fld id="{612BD868-F138-4BD6-9C86-22D5D5DFC476}" type="slidenum">
              <a:rPr lang="en-US" sz="1000" smtClean="0">
                <a:solidFill>
                  <a:srgbClr val="58595B"/>
                </a:solidFill>
                <a:latin typeface="Arial" panose="020B0604020202020204" pitchFamily="34" charset="0"/>
                <a:cs typeface="Arial" panose="020B0604020202020204" pitchFamily="34" charset="0"/>
              </a:rPr>
              <a:t>3</a:t>
            </a:fld>
            <a:endParaRPr lang="en-US" sz="1000" dirty="0">
              <a:solidFill>
                <a:srgbClr val="58595B"/>
              </a:solidFill>
              <a:latin typeface="Arial" panose="020B0604020202020204" pitchFamily="34" charset="0"/>
              <a:cs typeface="Arial" panose="020B0604020202020204" pitchFamily="34" charset="0"/>
            </a:endParaRPr>
          </a:p>
        </p:txBody>
      </p:sp>
      <p:pic>
        <p:nvPicPr>
          <p:cNvPr id="4098" name="Picture 2" descr="Image result for biggest industry challenges to fraud pre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85" y="1645920"/>
            <a:ext cx="7517430"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70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ear of identity the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500" y="0"/>
            <a:ext cx="10287000" cy="6858000"/>
          </a:xfrm>
          <a:prstGeom prst="rect">
            <a:avLst/>
          </a:prstGeom>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 y="5810597"/>
            <a:ext cx="10287000" cy="640080"/>
          </a:xfrm>
          <a:prstGeom prst="rect">
            <a:avLst/>
          </a:prstGeom>
          <a:solidFill>
            <a:schemeClr val="accent3">
              <a:lumMod val="20000"/>
              <a:lumOff val="80000"/>
            </a:schemeClr>
          </a:solidFill>
        </p:spPr>
        <p:txBody>
          <a:bodyPr wrap="square" rtlCol="0" anchor="ctr" anchorCtr="0">
            <a:noAutofit/>
          </a:bodyPr>
          <a:lstStyle/>
          <a:p>
            <a:pPr algn="ctr"/>
            <a:r>
              <a:rPr lang="en-US" sz="3200" b="1" dirty="0" smtClean="0">
                <a:solidFill>
                  <a:schemeClr val="accent3">
                    <a:lumMod val="50000"/>
                  </a:schemeClr>
                </a:solidFill>
              </a:rPr>
              <a:t>WHAT KEEPS YOU AWAKE AT NIGHT…?</a:t>
            </a:r>
            <a:endParaRPr lang="en-US" sz="3200" b="1" dirty="0">
              <a:solidFill>
                <a:schemeClr val="accent3">
                  <a:lumMod val="50000"/>
                </a:schemeClr>
              </a:solidFill>
            </a:endParaRPr>
          </a:p>
        </p:txBody>
      </p:sp>
    </p:spTree>
    <p:extLst>
      <p:ext uri="{BB962C8B-B14F-4D97-AF65-F5344CB8AC3E}">
        <p14:creationId xmlns:p14="http://schemas.microsoft.com/office/powerpoint/2010/main" val="3096180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 Fraud Risks in 2019</a:t>
            </a:r>
            <a:endParaRPr lang="en-US" dirty="0"/>
          </a:p>
        </p:txBody>
      </p:sp>
      <p:sp>
        <p:nvSpPr>
          <p:cNvPr id="9" name="TextBox 8"/>
          <p:cNvSpPr txBox="1"/>
          <p:nvPr/>
        </p:nvSpPr>
        <p:spPr>
          <a:xfrm>
            <a:off x="8729270" y="6455354"/>
            <a:ext cx="274320" cy="246221"/>
          </a:xfrm>
          <a:prstGeom prst="rect">
            <a:avLst/>
          </a:prstGeom>
          <a:noFill/>
        </p:spPr>
        <p:txBody>
          <a:bodyPr wrap="square" rtlCol="0">
            <a:spAutoFit/>
          </a:bodyPr>
          <a:lstStyle/>
          <a:p>
            <a:pPr algn="ctr"/>
            <a:fld id="{BE7C62D4-4DD4-4303-94E1-179BAA5DF209}" type="slidenum">
              <a:rPr lang="en-US" sz="1000" smtClean="0">
                <a:solidFill>
                  <a:srgbClr val="58595B"/>
                </a:solidFill>
                <a:latin typeface="Arial" panose="020B0604020202020204" pitchFamily="34" charset="0"/>
                <a:cs typeface="Arial" panose="020B0604020202020204" pitchFamily="34" charset="0"/>
              </a:rPr>
              <a:t>5</a:t>
            </a:fld>
            <a:endParaRPr lang="en-US" sz="1000" dirty="0">
              <a:solidFill>
                <a:srgbClr val="58595B"/>
              </a:solidFill>
              <a:latin typeface="Arial" panose="020B0604020202020204" pitchFamily="34" charset="0"/>
              <a:cs typeface="Arial" panose="020B0604020202020204" pitchFamily="34" charset="0"/>
            </a:endParaRPr>
          </a:p>
        </p:txBody>
      </p:sp>
      <p:sp>
        <p:nvSpPr>
          <p:cNvPr id="4" name="TextBox 3"/>
          <p:cNvSpPr txBox="1"/>
          <p:nvPr/>
        </p:nvSpPr>
        <p:spPr>
          <a:xfrm>
            <a:off x="548640" y="1538515"/>
            <a:ext cx="3931920" cy="516306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Internal Fraud</a:t>
            </a: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Non-EMV </a:t>
            </a:r>
            <a:r>
              <a:rPr lang="en-US" sz="2000" dirty="0">
                <a:latin typeface="Arial" panose="020B0604020202020204" pitchFamily="34" charset="0"/>
                <a:cs typeface="Arial" panose="020B0604020202020204" pitchFamily="34" charset="0"/>
              </a:rPr>
              <a:t>cards and ATMs</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ATM </a:t>
            </a:r>
            <a:r>
              <a:rPr lang="en-US" sz="2000" dirty="0" smtClean="0">
                <a:latin typeface="Arial" panose="020B0604020202020204" pitchFamily="34" charset="0"/>
                <a:cs typeface="Arial" panose="020B0604020202020204" pitchFamily="34" charset="0"/>
              </a:rPr>
              <a:t>jackpotting</a:t>
            </a: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ATM Cash Out</a:t>
            </a:r>
            <a:endParaRPr lang="en-US" sz="2000" dirty="0">
              <a:latin typeface="Arial" panose="020B0604020202020204" pitchFamily="34" charset="0"/>
              <a:cs typeface="Arial" panose="020B0604020202020204" pitchFamily="34" charset="0"/>
            </a:endParaRP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Synthetic ID theft</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Phishing attacks</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Authentication</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Data </a:t>
            </a:r>
            <a:r>
              <a:rPr lang="en-US" sz="2000" dirty="0" smtClean="0">
                <a:latin typeface="Arial" panose="020B0604020202020204" pitchFamily="34" charset="0"/>
                <a:cs typeface="Arial" panose="020B0604020202020204" pitchFamily="34" charset="0"/>
              </a:rPr>
              <a:t>breaches</a:t>
            </a: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Cyber break-ins</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4724399" y="1538514"/>
            <a:ext cx="3931920" cy="516306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Card</a:t>
            </a:r>
            <a:r>
              <a:rPr lang="en-US" sz="2000" dirty="0">
                <a:latin typeface="Arial" panose="020B0604020202020204" pitchFamily="34" charset="0"/>
                <a:cs typeface="Arial" panose="020B0604020202020204" pitchFamily="34" charset="0"/>
              </a:rPr>
              <a:t>, ACH, A2A, P2P, mobile, </a:t>
            </a:r>
            <a:r>
              <a:rPr lang="en-US" sz="2000" dirty="0" smtClean="0">
                <a:latin typeface="Arial" panose="020B0604020202020204" pitchFamily="34" charset="0"/>
                <a:cs typeface="Arial" panose="020B0604020202020204" pitchFamily="34" charset="0"/>
              </a:rPr>
              <a:t>online</a:t>
            </a: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Wire Fraud</a:t>
            </a:r>
            <a:endParaRPr lang="en-US" sz="2000" dirty="0">
              <a:latin typeface="Arial" panose="020B0604020202020204" pitchFamily="34" charset="0"/>
              <a:cs typeface="Arial" panose="020B0604020202020204" pitchFamily="34" charset="0"/>
            </a:endParaRP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Loans – consumer, credit card, </a:t>
            </a:r>
            <a:r>
              <a:rPr lang="en-US" sz="2000" dirty="0" smtClean="0">
                <a:latin typeface="Arial" panose="020B0604020202020204" pitchFamily="34" charset="0"/>
                <a:cs typeface="Arial" panose="020B0604020202020204" pitchFamily="34" charset="0"/>
              </a:rPr>
              <a:t>HELOC, unsecured </a:t>
            </a:r>
            <a:r>
              <a:rPr lang="en-US" sz="2000" dirty="0">
                <a:latin typeface="Arial" panose="020B0604020202020204" pitchFamily="34" charset="0"/>
                <a:cs typeface="Arial" panose="020B0604020202020204" pitchFamily="34" charset="0"/>
              </a:rPr>
              <a:t>(charge-offs)</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Check fraud – consumer, </a:t>
            </a:r>
            <a:r>
              <a:rPr lang="en-US" sz="2000" dirty="0" smtClean="0">
                <a:latin typeface="Arial" panose="020B0604020202020204" pitchFamily="34" charset="0"/>
                <a:cs typeface="Arial" panose="020B0604020202020204" pitchFamily="34" charset="0"/>
              </a:rPr>
              <a:t>corporate/cashier/business</a:t>
            </a: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Business email/phone</a:t>
            </a:r>
            <a:endParaRPr lang="en-US" sz="2000" dirty="0">
              <a:latin typeface="Arial" panose="020B0604020202020204" pitchFamily="34" charset="0"/>
              <a:cs typeface="Arial" panose="020B0604020202020204" pitchFamily="34" charset="0"/>
            </a:endParaRP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Remote deposit capture</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ADA website compliance</a:t>
            </a:r>
          </a:p>
        </p:txBody>
      </p:sp>
    </p:spTree>
    <p:extLst>
      <p:ext uri="{BB962C8B-B14F-4D97-AF65-F5344CB8AC3E}">
        <p14:creationId xmlns:p14="http://schemas.microsoft.com/office/powerpoint/2010/main" val="969245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the Bad Guys are Breaking In</a:t>
            </a:r>
            <a:endParaRPr lang="en-US" dirty="0"/>
          </a:p>
        </p:txBody>
      </p:sp>
      <p:sp>
        <p:nvSpPr>
          <p:cNvPr id="9" name="TextBox 8"/>
          <p:cNvSpPr txBox="1"/>
          <p:nvPr/>
        </p:nvSpPr>
        <p:spPr>
          <a:xfrm>
            <a:off x="8729270" y="6455354"/>
            <a:ext cx="274320" cy="246221"/>
          </a:xfrm>
          <a:prstGeom prst="rect">
            <a:avLst/>
          </a:prstGeom>
          <a:noFill/>
        </p:spPr>
        <p:txBody>
          <a:bodyPr wrap="square" rtlCol="0">
            <a:spAutoFit/>
          </a:bodyPr>
          <a:lstStyle/>
          <a:p>
            <a:pPr algn="ctr"/>
            <a:fld id="{BE7C62D4-4DD4-4303-94E1-179BAA5DF209}" type="slidenum">
              <a:rPr lang="en-US" sz="1000" smtClean="0">
                <a:solidFill>
                  <a:srgbClr val="58595B"/>
                </a:solidFill>
                <a:latin typeface="Arial" panose="020B0604020202020204" pitchFamily="34" charset="0"/>
                <a:cs typeface="Arial" panose="020B0604020202020204" pitchFamily="34" charset="0"/>
              </a:rPr>
              <a:t>6</a:t>
            </a:fld>
            <a:endParaRPr lang="en-US" sz="1000" dirty="0">
              <a:solidFill>
                <a:srgbClr val="58595B"/>
              </a:solidFill>
              <a:latin typeface="Arial" panose="020B0604020202020204" pitchFamily="34" charset="0"/>
              <a:cs typeface="Arial" panose="020B0604020202020204" pitchFamily="34" charset="0"/>
            </a:endParaRPr>
          </a:p>
        </p:txBody>
      </p:sp>
      <p:sp>
        <p:nvSpPr>
          <p:cNvPr id="4" name="TextBox 3"/>
          <p:cNvSpPr txBox="1"/>
          <p:nvPr/>
        </p:nvSpPr>
        <p:spPr>
          <a:xfrm>
            <a:off x="548640" y="1582057"/>
            <a:ext cx="3931920" cy="454442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Internal – employee within</a:t>
            </a: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Card or card number fraud</a:t>
            </a:r>
            <a:endParaRPr lang="en-US" sz="2000" dirty="0">
              <a:latin typeface="Arial" panose="020B0604020202020204" pitchFamily="34" charset="0"/>
              <a:cs typeface="Arial" panose="020B0604020202020204" pitchFamily="34" charset="0"/>
            </a:endParaRP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Phishing, email, text messaging or phone calls</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Data breaches</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System intrusions (includes third-parties)</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Identity theft – real or </a:t>
            </a:r>
            <a:r>
              <a:rPr lang="en-US" sz="2000" dirty="0" smtClean="0">
                <a:latin typeface="Arial" panose="020B0604020202020204" pitchFamily="34" charset="0"/>
                <a:cs typeface="Arial" panose="020B0604020202020204" pitchFamily="34" charset="0"/>
              </a:rPr>
              <a:t>synthetic</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4724399" y="1582057"/>
            <a:ext cx="3931920" cy="454442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347472" indent="-347472">
              <a:spcBef>
                <a:spcPts val="1800"/>
              </a:spcBef>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Authentication</a:t>
            </a: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Social media / network</a:t>
            </a:r>
            <a:endParaRPr lang="en-US" sz="2000" dirty="0">
              <a:latin typeface="Arial" panose="020B0604020202020204" pitchFamily="34" charset="0"/>
              <a:cs typeface="Arial" panose="020B0604020202020204" pitchFamily="34" charset="0"/>
            </a:endParaRP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New account fraud</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Account takeover fraud</a:t>
            </a: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Mobile devices </a:t>
            </a:r>
            <a:endParaRPr lang="en-US" sz="2000" dirty="0" smtClean="0">
              <a:latin typeface="Arial" panose="020B0604020202020204" pitchFamily="34" charset="0"/>
              <a:cs typeface="Arial" panose="020B0604020202020204" pitchFamily="34" charset="0"/>
            </a:endParaRP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Call Center</a:t>
            </a:r>
          </a:p>
          <a:p>
            <a:pPr marL="347472" indent="-347472">
              <a:spcBef>
                <a:spcPts val="18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Third party</a:t>
            </a:r>
          </a:p>
          <a:p>
            <a:pPr marL="347472" indent="-347472">
              <a:spcBef>
                <a:spcPts val="18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7472" indent="-34747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Loan fraud and collections</a:t>
            </a:r>
          </a:p>
        </p:txBody>
      </p:sp>
    </p:spTree>
    <p:extLst>
      <p:ext uri="{BB962C8B-B14F-4D97-AF65-F5344CB8AC3E}">
        <p14:creationId xmlns:p14="http://schemas.microsoft.com/office/powerpoint/2010/main" val="52121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cash with handcuff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67040" y="0"/>
            <a:ext cx="10278080" cy="6858000"/>
          </a:xfrm>
          <a:prstGeom prst="rect">
            <a:avLst/>
          </a:prstGeom>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1828800"/>
            <a:ext cx="4114800" cy="2286000"/>
          </a:xfrm>
          <a:prstGeom prst="rect">
            <a:avLst/>
          </a:prstGeom>
          <a:solidFill>
            <a:schemeClr val="accent6">
              <a:lumMod val="20000"/>
              <a:lumOff val="80000"/>
            </a:schemeClr>
          </a:solidFill>
          <a:ln w="38100">
            <a:solidFill>
              <a:srgbClr val="F78D2D"/>
            </a:solidFill>
          </a:ln>
        </p:spPr>
        <p:txBody>
          <a:bodyPr wrap="square" rtlCol="0" anchor="ctr" anchorCtr="0">
            <a:noAutofit/>
          </a:bodyPr>
          <a:lstStyle/>
          <a:p>
            <a:pPr algn="ctr"/>
            <a:r>
              <a:rPr lang="en-US" sz="4000" b="1" dirty="0" smtClean="0">
                <a:solidFill>
                  <a:srgbClr val="F78D2D"/>
                </a:solidFill>
                <a:cs typeface="Arial" panose="020B0604020202020204" pitchFamily="34" charset="0"/>
              </a:rPr>
              <a:t>2019 Risk</a:t>
            </a:r>
            <a:endParaRPr lang="en-US" sz="4000" b="1" dirty="0">
              <a:solidFill>
                <a:srgbClr val="F78D2D"/>
              </a:solidFill>
              <a:cs typeface="Arial" panose="020B0604020202020204" pitchFamily="34" charset="0"/>
            </a:endParaRPr>
          </a:p>
        </p:txBody>
      </p:sp>
    </p:spTree>
    <p:extLst>
      <p:ext uri="{BB962C8B-B14F-4D97-AF65-F5344CB8AC3E}">
        <p14:creationId xmlns:p14="http://schemas.microsoft.com/office/powerpoint/2010/main" val="307432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17" y="1"/>
            <a:ext cx="9132683" cy="6857999"/>
          </a:xfrm>
          <a:prstGeom prst="rect">
            <a:avLst/>
          </a:prstGeom>
        </p:spPr>
      </p:pic>
    </p:spTree>
    <p:extLst>
      <p:ext uri="{BB962C8B-B14F-4D97-AF65-F5344CB8AC3E}">
        <p14:creationId xmlns:p14="http://schemas.microsoft.com/office/powerpoint/2010/main" val="3625600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2" y="1"/>
            <a:ext cx="8908143" cy="6473370"/>
          </a:xfrm>
          <a:prstGeom prst="rect">
            <a:avLst/>
          </a:prstGeom>
        </p:spPr>
      </p:pic>
    </p:spTree>
    <p:extLst>
      <p:ext uri="{BB962C8B-B14F-4D97-AF65-F5344CB8AC3E}">
        <p14:creationId xmlns:p14="http://schemas.microsoft.com/office/powerpoint/2010/main" val="3286085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40976</TotalTime>
  <Words>1079</Words>
  <Application>Microsoft Office PowerPoint</Application>
  <PresentationFormat>On-screen Show (4:3)</PresentationFormat>
  <Paragraphs>146</Paragraphs>
  <Slides>21</Slides>
  <Notes>4</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21</vt:i4>
      </vt:variant>
    </vt:vector>
  </HeadingPairs>
  <TitlesOfParts>
    <vt:vector size="28" baseType="lpstr">
      <vt:lpstr>Arial</vt:lpstr>
      <vt:lpstr>Calibri</vt:lpstr>
      <vt:lpstr>Office Theme</vt:lpstr>
      <vt:lpstr>Custom Design</vt:lpstr>
      <vt:lpstr>4_Custom Design</vt:lpstr>
      <vt:lpstr>2_Custom Design</vt:lpstr>
      <vt:lpstr>1_Office Theme</vt:lpstr>
      <vt:lpstr>NCUCA  Fraud and Risk Education  April 17, 2019</vt:lpstr>
      <vt:lpstr>Reputation Risk:</vt:lpstr>
      <vt:lpstr>Fraud Prevention Challenges</vt:lpstr>
      <vt:lpstr>PowerPoint Presentation</vt:lpstr>
      <vt:lpstr>Top Fraud Risks in 2019</vt:lpstr>
      <vt:lpstr>How the Bad Guys are Breaking In</vt:lpstr>
      <vt:lpstr>PowerPoint Presentation</vt:lpstr>
      <vt:lpstr>PowerPoint Presentation</vt:lpstr>
      <vt:lpstr>PowerPoint Presentation</vt:lpstr>
      <vt:lpstr>Internal Risk Exposure</vt:lpstr>
      <vt:lpstr>Transaction Fraud</vt:lpstr>
      <vt:lpstr>Transaction Fraud</vt:lpstr>
      <vt:lpstr>ID Theft – What Types of ID Theft Are Happening?</vt:lpstr>
      <vt:lpstr>Credit Reports – Free Freeze to Prevent ID Theft</vt:lpstr>
      <vt:lpstr>Authentication Layers – Key Risk Measure</vt:lpstr>
      <vt:lpstr>Risk Mitigation to Share with Members</vt:lpstr>
      <vt:lpstr>Best Practice Fraud Strategies</vt:lpstr>
      <vt:lpstr>Best Practice Fraud Strategies</vt:lpstr>
      <vt:lpstr>Fraud Mitigation Strategies are Key!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Ann Davidson</cp:lastModifiedBy>
  <cp:revision>127</cp:revision>
  <dcterms:created xsi:type="dcterms:W3CDTF">2012-01-31T23:02:26Z</dcterms:created>
  <dcterms:modified xsi:type="dcterms:W3CDTF">2019-04-17T11:42:36Z</dcterms:modified>
</cp:coreProperties>
</file>