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15" r:id="rId1"/>
    <p:sldMasterId id="2147485097" r:id="rId2"/>
    <p:sldMasterId id="2147485099" r:id="rId3"/>
    <p:sldMasterId id="2147485101" r:id="rId4"/>
  </p:sldMasterIdLst>
  <p:notesMasterIdLst>
    <p:notesMasterId r:id="rId55"/>
  </p:notesMasterIdLst>
  <p:handoutMasterIdLst>
    <p:handoutMasterId r:id="rId56"/>
  </p:handoutMasterIdLst>
  <p:sldIdLst>
    <p:sldId id="341" r:id="rId5"/>
    <p:sldId id="342" r:id="rId6"/>
    <p:sldId id="343" r:id="rId7"/>
    <p:sldId id="344" r:id="rId8"/>
    <p:sldId id="390" r:id="rId9"/>
    <p:sldId id="346" r:id="rId10"/>
    <p:sldId id="347" r:id="rId11"/>
    <p:sldId id="391" r:id="rId12"/>
    <p:sldId id="393" r:id="rId13"/>
    <p:sldId id="394" r:id="rId14"/>
    <p:sldId id="395" r:id="rId15"/>
    <p:sldId id="397" r:id="rId16"/>
    <p:sldId id="353" r:id="rId17"/>
    <p:sldId id="398" r:id="rId18"/>
    <p:sldId id="399" r:id="rId19"/>
    <p:sldId id="400" r:id="rId20"/>
    <p:sldId id="401" r:id="rId21"/>
    <p:sldId id="358" r:id="rId22"/>
    <p:sldId id="402" r:id="rId23"/>
    <p:sldId id="403" r:id="rId24"/>
    <p:sldId id="361" r:id="rId25"/>
    <p:sldId id="362" r:id="rId26"/>
    <p:sldId id="404" r:id="rId27"/>
    <p:sldId id="406" r:id="rId28"/>
    <p:sldId id="407" r:id="rId29"/>
    <p:sldId id="366" r:id="rId30"/>
    <p:sldId id="408" r:id="rId31"/>
    <p:sldId id="409" r:id="rId32"/>
    <p:sldId id="410" r:id="rId33"/>
    <p:sldId id="370" r:id="rId34"/>
    <p:sldId id="371" r:id="rId35"/>
    <p:sldId id="411" r:id="rId36"/>
    <p:sldId id="373" r:id="rId37"/>
    <p:sldId id="375" r:id="rId38"/>
    <p:sldId id="376" r:id="rId39"/>
    <p:sldId id="412" r:id="rId40"/>
    <p:sldId id="378" r:id="rId41"/>
    <p:sldId id="379" r:id="rId42"/>
    <p:sldId id="380" r:id="rId43"/>
    <p:sldId id="381" r:id="rId44"/>
    <p:sldId id="382" r:id="rId45"/>
    <p:sldId id="416" r:id="rId46"/>
    <p:sldId id="413" r:id="rId47"/>
    <p:sldId id="414" r:id="rId48"/>
    <p:sldId id="415" r:id="rId49"/>
    <p:sldId id="387" r:id="rId50"/>
    <p:sldId id="417" r:id="rId51"/>
    <p:sldId id="388" r:id="rId52"/>
    <p:sldId id="389" r:id="rId53"/>
    <p:sldId id="282" r:id="rId54"/>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1296">
          <p15:clr>
            <a:srgbClr val="A4A3A4"/>
          </p15:clr>
        </p15:guide>
        <p15:guide id="2" pos="384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452"/>
    <a:srgbClr val="B8860B"/>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22" autoAdjust="0"/>
    <p:restoredTop sz="91484" autoAdjust="0"/>
  </p:normalViewPr>
  <p:slideViewPr>
    <p:cSldViewPr>
      <p:cViewPr varScale="1">
        <p:scale>
          <a:sx n="107" d="100"/>
          <a:sy n="107" d="100"/>
        </p:scale>
        <p:origin x="-456" y="-84"/>
      </p:cViewPr>
      <p:guideLst>
        <p:guide orient="horz" pos="1296"/>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phellman\Documents\SCF-Main%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solidFill>
                <a:latin typeface="+mn-lt"/>
                <a:ea typeface="+mn-ea"/>
                <a:cs typeface="+mn-cs"/>
              </a:defRPr>
            </a:pPr>
            <a:r>
              <a:rPr lang="en-US" sz="3998" b="1" baseline="0" dirty="0">
                <a:solidFill>
                  <a:schemeClr val="tx1"/>
                </a:solidFill>
              </a:rPr>
              <a:t>CUs Deliver BIG Financial Benefits</a:t>
            </a:r>
          </a:p>
          <a:p>
            <a:pPr>
              <a:defRPr sz="1859" b="0" i="0" u="none" strike="noStrike" kern="1200" spc="0" baseline="0">
                <a:solidFill>
                  <a:schemeClr val="tx1"/>
                </a:solidFill>
                <a:latin typeface="+mn-lt"/>
                <a:ea typeface="+mn-ea"/>
                <a:cs typeface="+mn-cs"/>
              </a:defRPr>
            </a:pPr>
            <a:r>
              <a:rPr lang="en-US" sz="1999" b="0" baseline="0" dirty="0">
                <a:solidFill>
                  <a:schemeClr val="tx1"/>
                </a:solidFill>
              </a:rPr>
              <a:t>Year Ending September 2017 - Billions</a:t>
            </a:r>
          </a:p>
          <a:p>
            <a:pPr>
              <a:defRPr sz="1859" b="0" i="0" u="none" strike="noStrike" kern="1200" spc="0" baseline="0">
                <a:solidFill>
                  <a:schemeClr val="tx1"/>
                </a:solidFill>
                <a:latin typeface="+mn-lt"/>
                <a:ea typeface="+mn-ea"/>
                <a:cs typeface="+mn-cs"/>
              </a:defRPr>
            </a:pPr>
            <a:r>
              <a:rPr lang="en-US" sz="1199" b="0" baseline="0" dirty="0">
                <a:solidFill>
                  <a:schemeClr val="tx1"/>
                </a:solidFill>
              </a:rPr>
              <a:t>Source: CUNA Policy Analysis</a:t>
            </a:r>
          </a:p>
        </c:rich>
      </c:tx>
      <c:layout>
        <c:manualLayout>
          <c:xMode val="edge"/>
          <c:yMode val="edge"/>
          <c:x val="0.12981728862303618"/>
          <c:y val="2.7198657328637941E-2"/>
        </c:manualLayout>
      </c:layout>
      <c:overlay val="0"/>
      <c:spPr>
        <a:noFill/>
        <a:ln>
          <a:noFill/>
        </a:ln>
        <a:effectLst/>
      </c:spPr>
    </c:title>
    <c:autoTitleDeleted val="0"/>
    <c:plotArea>
      <c:layout>
        <c:manualLayout>
          <c:layoutTarget val="inner"/>
          <c:xMode val="edge"/>
          <c:yMode val="edge"/>
          <c:x val="1.6224238274563506E-2"/>
          <c:y val="0.43895924949564741"/>
          <c:w val="0.96755162241887904"/>
          <c:h val="0.42420740942822244"/>
        </c:manualLayout>
      </c:layout>
      <c:barChart>
        <c:barDir val="col"/>
        <c:grouping val="clustered"/>
        <c:varyColors val="0"/>
        <c:ser>
          <c:idx val="0"/>
          <c:order val="0"/>
          <c:tx>
            <c:strRef>
              <c:f>Sheet1!$B$1</c:f>
              <c:strCache>
                <c:ptCount val="1"/>
                <c:pt idx="0">
                  <c:v>CUs</c:v>
                </c:pt>
              </c:strCache>
            </c:strRef>
          </c:tx>
          <c:spPr>
            <a:solidFill>
              <a:srgbClr val="C00000"/>
            </a:solidFill>
            <a:ln>
              <a:solidFill>
                <a:srgbClr val="000000"/>
              </a:solidFill>
            </a:ln>
            <a:effectLst/>
          </c:spPr>
          <c:invertIfNegative val="0"/>
          <c:dPt>
            <c:idx val="3"/>
            <c:invertIfNegative val="0"/>
            <c:bubble3D val="0"/>
            <c:spPr>
              <a:solidFill>
                <a:srgbClr val="FFFFFF">
                  <a:lumMod val="75000"/>
                </a:srgbClr>
              </a:solidFill>
              <a:ln>
                <a:solidFill>
                  <a:srgbClr val="000000"/>
                </a:solidFill>
              </a:ln>
              <a:effectLst/>
            </c:spPr>
            <c:extLst xmlns:c16r2="http://schemas.microsoft.com/office/drawing/2015/06/chart">
              <c:ext xmlns:c16="http://schemas.microsoft.com/office/drawing/2014/chart" uri="{C3380CC4-5D6E-409C-BE32-E72D297353CC}">
                <c16:uniqueId val="{00000000-A33F-4393-932A-44F91B9395A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999"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Higher Savings Yields</c:v>
                </c:pt>
                <c:pt idx="1">
                  <c:v>Lower Interest Rates on Loans</c:v>
                </c:pt>
                <c:pt idx="2">
                  <c:v>Fewer &amp; Lower Fees</c:v>
                </c:pt>
                <c:pt idx="3">
                  <c:v>Nonmember Benefits</c:v>
                </c:pt>
              </c:strCache>
            </c:strRef>
          </c:cat>
          <c:val>
            <c:numRef>
              <c:f>Sheet1!$B$2:$B$5</c:f>
              <c:numCache>
                <c:formatCode>#,##0.000</c:formatCode>
                <c:ptCount val="4"/>
                <c:pt idx="0">
                  <c:v>1.5</c:v>
                </c:pt>
                <c:pt idx="1">
                  <c:v>7.4</c:v>
                </c:pt>
                <c:pt idx="2">
                  <c:v>1.3</c:v>
                </c:pt>
                <c:pt idx="3">
                  <c:v>3.9780000000000006</c:v>
                </c:pt>
              </c:numCache>
            </c:numRef>
          </c:val>
          <c:extLst xmlns:c16r2="http://schemas.microsoft.com/office/drawing/2015/06/chart">
            <c:ext xmlns:c16="http://schemas.microsoft.com/office/drawing/2014/chart" uri="{C3380CC4-5D6E-409C-BE32-E72D297353CC}">
              <c16:uniqueId val="{00000001-A33F-4393-932A-44F91B9395A6}"/>
            </c:ext>
          </c:extLst>
        </c:ser>
        <c:dLbls>
          <c:showLegendKey val="0"/>
          <c:showVal val="0"/>
          <c:showCatName val="0"/>
          <c:showSerName val="0"/>
          <c:showPercent val="0"/>
          <c:showBubbleSize val="0"/>
        </c:dLbls>
        <c:gapWidth val="30"/>
        <c:axId val="134594944"/>
        <c:axId val="134596480"/>
      </c:barChart>
      <c:catAx>
        <c:axId val="134594944"/>
        <c:scaling>
          <c:orientation val="minMax"/>
        </c:scaling>
        <c:delete val="0"/>
        <c:axPos val="b"/>
        <c:numFmt formatCode="General" sourceLinked="1"/>
        <c:majorTickMark val="none"/>
        <c:minorTickMark val="none"/>
        <c:tickLblPos val="low"/>
        <c:spPr>
          <a:noFill/>
          <a:ln w="9519" cap="flat" cmpd="sng" algn="ctr">
            <a:solidFill>
              <a:schemeClr val="tx1">
                <a:lumMod val="15000"/>
                <a:lumOff val="85000"/>
              </a:schemeClr>
            </a:solidFill>
            <a:round/>
          </a:ln>
          <a:effectLst/>
        </c:spPr>
        <c:txPr>
          <a:bodyPr rot="-60000000" spcFirstLastPara="1" vertOverflow="ellipsis" vert="horz" wrap="square" anchor="ctr" anchorCtr="1"/>
          <a:lstStyle/>
          <a:p>
            <a:pPr>
              <a:defRPr sz="1799"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4596480"/>
        <c:crosses val="autoZero"/>
        <c:auto val="1"/>
        <c:lblAlgn val="ctr"/>
        <c:lblOffset val="100"/>
        <c:noMultiLvlLbl val="0"/>
      </c:catAx>
      <c:valAx>
        <c:axId val="134596480"/>
        <c:scaling>
          <c:orientation val="minMax"/>
        </c:scaling>
        <c:delete val="1"/>
        <c:axPos val="l"/>
        <c:numFmt formatCode="#,##0.000" sourceLinked="1"/>
        <c:majorTickMark val="out"/>
        <c:minorTickMark val="none"/>
        <c:tickLblPos val="nextTo"/>
        <c:crossAx val="134594944"/>
        <c:crosses val="autoZero"/>
        <c:crossBetween val="between"/>
      </c:valAx>
      <c:spPr>
        <a:noFill/>
        <a:ln w="25385">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570048309178744E-2"/>
          <c:y val="5.3883776540988977E-2"/>
          <c:w val="0.97342995169082125"/>
          <c:h val="0.81143051331985538"/>
        </c:manualLayout>
      </c:layout>
      <c:barChart>
        <c:barDir val="col"/>
        <c:grouping val="clustered"/>
        <c:varyColors val="0"/>
        <c:ser>
          <c:idx val="0"/>
          <c:order val="0"/>
          <c:tx>
            <c:strRef>
              <c:f>'Income and Net Worth'!$J$11</c:f>
              <c:strCache>
                <c:ptCount val="1"/>
                <c:pt idx="0">
                  <c:v>Credit Union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'Income and Net Worth'!$K$10:$L$10</c:f>
              <c:strCache>
                <c:ptCount val="2"/>
                <c:pt idx="0">
                  <c:v>Mean Net Worth</c:v>
                </c:pt>
                <c:pt idx="1">
                  <c:v>Median Net Worth</c:v>
                </c:pt>
              </c:strCache>
            </c:strRef>
          </c:cat>
          <c:val>
            <c:numRef>
              <c:f>'Income and Net Worth'!$K$11:$L$11</c:f>
              <c:numCache>
                <c:formatCode>"$"#,##0</c:formatCode>
                <c:ptCount val="2"/>
                <c:pt idx="0">
                  <c:v>309582.59666666674</c:v>
                </c:pt>
                <c:pt idx="1">
                  <c:v>115013.78908333334</c:v>
                </c:pt>
              </c:numCache>
            </c:numRef>
          </c:val>
          <c:extLst xmlns:c16r2="http://schemas.microsoft.com/office/drawing/2015/06/chart">
            <c:ext xmlns:c16="http://schemas.microsoft.com/office/drawing/2014/chart" uri="{C3380CC4-5D6E-409C-BE32-E72D297353CC}">
              <c16:uniqueId val="{00000000-67D9-47BC-8C92-C80733F5BB84}"/>
            </c:ext>
          </c:extLst>
        </c:ser>
        <c:ser>
          <c:idx val="1"/>
          <c:order val="1"/>
          <c:tx>
            <c:strRef>
              <c:f>'Income and Net Worth'!$J$12</c:f>
              <c:strCache>
                <c:ptCount val="1"/>
                <c:pt idx="0">
                  <c:v>Bank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'Income and Net Worth'!$K$10:$L$10</c:f>
              <c:strCache>
                <c:ptCount val="2"/>
                <c:pt idx="0">
                  <c:v>Mean Net Worth</c:v>
                </c:pt>
                <c:pt idx="1">
                  <c:v>Median Net Worth</c:v>
                </c:pt>
              </c:strCache>
            </c:strRef>
          </c:cat>
          <c:val>
            <c:numRef>
              <c:f>'Income and Net Worth'!$K$12:$L$12</c:f>
              <c:numCache>
                <c:formatCode>"$"#,##0</c:formatCode>
                <c:ptCount val="2"/>
                <c:pt idx="0">
                  <c:v>698037.5166666666</c:v>
                </c:pt>
                <c:pt idx="1">
                  <c:v>123852.12771666667</c:v>
                </c:pt>
              </c:numCache>
            </c:numRef>
          </c:val>
          <c:extLst xmlns:c16r2="http://schemas.microsoft.com/office/drawing/2015/06/chart">
            <c:ext xmlns:c16="http://schemas.microsoft.com/office/drawing/2014/chart" uri="{C3380CC4-5D6E-409C-BE32-E72D297353CC}">
              <c16:uniqueId val="{00000001-67D9-47BC-8C92-C80733F5BB84}"/>
            </c:ext>
          </c:extLst>
        </c:ser>
        <c:dLbls>
          <c:dLblPos val="outEnd"/>
          <c:showLegendKey val="0"/>
          <c:showVal val="1"/>
          <c:showCatName val="0"/>
          <c:showSerName val="0"/>
          <c:showPercent val="0"/>
          <c:showBubbleSize val="0"/>
        </c:dLbls>
        <c:gapWidth val="29"/>
        <c:axId val="134660096"/>
        <c:axId val="134661632"/>
      </c:barChart>
      <c:catAx>
        <c:axId val="134660096"/>
        <c:scaling>
          <c:orientation val="maxMin"/>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34661632"/>
        <c:crosses val="autoZero"/>
        <c:auto val="1"/>
        <c:lblAlgn val="ctr"/>
        <c:lblOffset val="100"/>
        <c:noMultiLvlLbl val="0"/>
      </c:catAx>
      <c:valAx>
        <c:axId val="134661632"/>
        <c:scaling>
          <c:orientation val="minMax"/>
        </c:scaling>
        <c:delete val="1"/>
        <c:axPos val="r"/>
        <c:numFmt formatCode="&quot;$&quot;#,##0" sourceLinked="1"/>
        <c:majorTickMark val="none"/>
        <c:minorTickMark val="none"/>
        <c:tickLblPos val="nextTo"/>
        <c:crossAx val="134660096"/>
        <c:crosses val="autoZero"/>
        <c:crossBetween val="between"/>
      </c:valAx>
      <c:spPr>
        <a:noFill/>
        <a:ln>
          <a:noFill/>
        </a:ln>
        <a:effectLst/>
      </c:spPr>
    </c:plotArea>
    <c:legend>
      <c:legendPos val="b"/>
      <c:layout>
        <c:manualLayout>
          <c:xMode val="edge"/>
          <c:yMode val="edge"/>
          <c:x val="5.3755087679257518E-2"/>
          <c:y val="0.23462175188246531"/>
          <c:w val="0.41664441401346569"/>
          <c:h val="7.7167482760282693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76EE5-84EC-4E7E-B5CF-F2F1398AA264}"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42F722F1-CC88-4BBC-805F-C0ADFAC5195E}">
      <dgm:prSet phldrT="[Text]"/>
      <dgm:spPr/>
      <dgm:t>
        <a:bodyPr/>
        <a:lstStyle/>
        <a:p>
          <a:r>
            <a:rPr lang="en-US" dirty="0"/>
            <a:t>Indirect Effects</a:t>
          </a:r>
        </a:p>
      </dgm:t>
    </dgm:pt>
    <dgm:pt modelId="{2C8FF6C1-C66B-43E2-8D78-E1830BF32E37}" type="parTrans" cxnId="{CC08C350-B818-48F3-AC0D-6A3A64411B5A}">
      <dgm:prSet/>
      <dgm:spPr/>
      <dgm:t>
        <a:bodyPr/>
        <a:lstStyle/>
        <a:p>
          <a:endParaRPr lang="en-US"/>
        </a:p>
      </dgm:t>
    </dgm:pt>
    <dgm:pt modelId="{A3518C85-2964-48AB-BB58-C83437B2C3E8}" type="sibTrans" cxnId="{CC08C350-B818-48F3-AC0D-6A3A64411B5A}">
      <dgm:prSet/>
      <dgm:spPr/>
      <dgm:t>
        <a:bodyPr/>
        <a:lstStyle/>
        <a:p>
          <a:endParaRPr lang="en-US"/>
        </a:p>
      </dgm:t>
    </dgm:pt>
    <dgm:pt modelId="{DA26D3E2-CF8F-44AA-9F86-FA6FB02934B7}">
      <dgm:prSet phldrT="[Text]"/>
      <dgm:spPr/>
      <dgm:t>
        <a:bodyPr/>
        <a:lstStyle/>
        <a:p>
          <a:r>
            <a:rPr lang="en-US" dirty="0"/>
            <a:t>Induced Effects</a:t>
          </a:r>
        </a:p>
      </dgm:t>
    </dgm:pt>
    <dgm:pt modelId="{0A008A68-5E30-4781-A9F9-6420BC761CF8}" type="parTrans" cxnId="{424DEDE6-6325-4118-8954-7940DA2B9803}">
      <dgm:prSet/>
      <dgm:spPr/>
      <dgm:t>
        <a:bodyPr/>
        <a:lstStyle/>
        <a:p>
          <a:endParaRPr lang="en-US"/>
        </a:p>
      </dgm:t>
    </dgm:pt>
    <dgm:pt modelId="{1C699EB5-76AF-48FD-9F7E-E454D419757B}" type="sibTrans" cxnId="{424DEDE6-6325-4118-8954-7940DA2B9803}">
      <dgm:prSet/>
      <dgm:spPr/>
      <dgm:t>
        <a:bodyPr/>
        <a:lstStyle/>
        <a:p>
          <a:endParaRPr lang="en-US"/>
        </a:p>
      </dgm:t>
    </dgm:pt>
    <dgm:pt modelId="{9672D46C-F6F9-4ECA-AD82-E9C4D52B617C}">
      <dgm:prSet phldrT="[Text]"/>
      <dgm:spPr/>
      <dgm:t>
        <a:bodyPr/>
        <a:lstStyle/>
        <a:p>
          <a:r>
            <a:rPr lang="en-US" dirty="0"/>
            <a:t>Total Impact</a:t>
          </a:r>
        </a:p>
      </dgm:t>
    </dgm:pt>
    <dgm:pt modelId="{DFF110D0-B4C9-4A57-AE1D-FD5BFFE06DE4}" type="parTrans" cxnId="{9AA40C96-A113-412C-A82A-698C49B06C5B}">
      <dgm:prSet/>
      <dgm:spPr/>
      <dgm:t>
        <a:bodyPr/>
        <a:lstStyle/>
        <a:p>
          <a:endParaRPr lang="en-US"/>
        </a:p>
      </dgm:t>
    </dgm:pt>
    <dgm:pt modelId="{CD4C3753-D824-4BF2-A421-967F867F80D2}" type="sibTrans" cxnId="{9AA40C96-A113-412C-A82A-698C49B06C5B}">
      <dgm:prSet/>
      <dgm:spPr/>
      <dgm:t>
        <a:bodyPr/>
        <a:lstStyle/>
        <a:p>
          <a:endParaRPr lang="en-US"/>
        </a:p>
      </dgm:t>
    </dgm:pt>
    <dgm:pt modelId="{BBFCEC81-F200-4A6D-BCAE-8EAFCD1923E8}">
      <dgm:prSet/>
      <dgm:spPr/>
      <dgm:t>
        <a:bodyPr/>
        <a:lstStyle/>
        <a:p>
          <a:r>
            <a:rPr lang="en-US" dirty="0"/>
            <a:t>Direct Effects</a:t>
          </a:r>
        </a:p>
      </dgm:t>
    </dgm:pt>
    <dgm:pt modelId="{DA4CE4A9-E554-48FF-BAE4-C720CEF1991C}" type="parTrans" cxnId="{4CC98FBD-80D4-4FBD-9B13-02B1728279FE}">
      <dgm:prSet/>
      <dgm:spPr/>
      <dgm:t>
        <a:bodyPr/>
        <a:lstStyle/>
        <a:p>
          <a:endParaRPr lang="en-US"/>
        </a:p>
      </dgm:t>
    </dgm:pt>
    <dgm:pt modelId="{16D44C78-F139-4CB1-8C2C-88C6C3447BF8}" type="sibTrans" cxnId="{4CC98FBD-80D4-4FBD-9B13-02B1728279FE}">
      <dgm:prSet/>
      <dgm:spPr/>
      <dgm:t>
        <a:bodyPr/>
        <a:lstStyle/>
        <a:p>
          <a:endParaRPr lang="en-US"/>
        </a:p>
      </dgm:t>
    </dgm:pt>
    <dgm:pt modelId="{F4F9AB43-1D46-416D-966C-C4976E73197D}" type="pres">
      <dgm:prSet presAssocID="{6C776EE5-84EC-4E7E-B5CF-F2F1398AA264}" presName="Name0" presStyleCnt="0">
        <dgm:presLayoutVars>
          <dgm:dir/>
          <dgm:resizeHandles val="exact"/>
        </dgm:presLayoutVars>
      </dgm:prSet>
      <dgm:spPr/>
      <dgm:t>
        <a:bodyPr/>
        <a:lstStyle/>
        <a:p>
          <a:endParaRPr lang="en-US"/>
        </a:p>
      </dgm:t>
    </dgm:pt>
    <dgm:pt modelId="{74E2BD87-CB6A-4D75-9E17-BAFABF02B483}" type="pres">
      <dgm:prSet presAssocID="{6C776EE5-84EC-4E7E-B5CF-F2F1398AA264}" presName="vNodes" presStyleCnt="0"/>
      <dgm:spPr/>
    </dgm:pt>
    <dgm:pt modelId="{7119D4C8-C315-4221-9016-08B610831148}" type="pres">
      <dgm:prSet presAssocID="{BBFCEC81-F200-4A6D-BCAE-8EAFCD1923E8}" presName="node" presStyleLbl="node1" presStyleIdx="0" presStyleCnt="4" custScaleX="629129" custScaleY="639259">
        <dgm:presLayoutVars>
          <dgm:bulletEnabled val="1"/>
        </dgm:presLayoutVars>
      </dgm:prSet>
      <dgm:spPr/>
      <dgm:t>
        <a:bodyPr/>
        <a:lstStyle/>
        <a:p>
          <a:endParaRPr lang="en-US"/>
        </a:p>
      </dgm:t>
    </dgm:pt>
    <dgm:pt modelId="{A0B7F9EB-230E-4782-9678-2CC5C40273D3}" type="pres">
      <dgm:prSet presAssocID="{16D44C78-F139-4CB1-8C2C-88C6C3447BF8}" presName="spacerT" presStyleCnt="0"/>
      <dgm:spPr/>
    </dgm:pt>
    <dgm:pt modelId="{5C5D2336-4F0F-444F-AF7A-7B3F864C1A7B}" type="pres">
      <dgm:prSet presAssocID="{16D44C78-F139-4CB1-8C2C-88C6C3447BF8}" presName="sibTrans" presStyleLbl="sibTrans2D1" presStyleIdx="0" presStyleCnt="3" custScaleX="140318" custScaleY="157816"/>
      <dgm:spPr/>
      <dgm:t>
        <a:bodyPr/>
        <a:lstStyle/>
        <a:p>
          <a:endParaRPr lang="en-US"/>
        </a:p>
      </dgm:t>
    </dgm:pt>
    <dgm:pt modelId="{299D8F34-2442-4EB6-9510-9CDE54FFD09C}" type="pres">
      <dgm:prSet presAssocID="{16D44C78-F139-4CB1-8C2C-88C6C3447BF8}" presName="spacerB" presStyleCnt="0"/>
      <dgm:spPr/>
    </dgm:pt>
    <dgm:pt modelId="{9A207E95-44B3-4D13-880F-D97F0AFB2014}" type="pres">
      <dgm:prSet presAssocID="{42F722F1-CC88-4BBC-805F-C0ADFAC5195E}" presName="node" presStyleLbl="node1" presStyleIdx="1" presStyleCnt="4" custScaleX="629129" custScaleY="639259">
        <dgm:presLayoutVars>
          <dgm:bulletEnabled val="1"/>
        </dgm:presLayoutVars>
      </dgm:prSet>
      <dgm:spPr/>
      <dgm:t>
        <a:bodyPr/>
        <a:lstStyle/>
        <a:p>
          <a:endParaRPr lang="en-US"/>
        </a:p>
      </dgm:t>
    </dgm:pt>
    <dgm:pt modelId="{A9A8BD30-E48B-4766-8803-C53C05CA3E7A}" type="pres">
      <dgm:prSet presAssocID="{A3518C85-2964-48AB-BB58-C83437B2C3E8}" presName="spacerT" presStyleCnt="0"/>
      <dgm:spPr/>
    </dgm:pt>
    <dgm:pt modelId="{BFF8ACFF-35C6-465C-A9D6-58206CF8C7E5}" type="pres">
      <dgm:prSet presAssocID="{A3518C85-2964-48AB-BB58-C83437B2C3E8}" presName="sibTrans" presStyleLbl="sibTrans2D1" presStyleIdx="1" presStyleCnt="3" custScaleX="140318" custScaleY="157816"/>
      <dgm:spPr/>
      <dgm:t>
        <a:bodyPr/>
        <a:lstStyle/>
        <a:p>
          <a:endParaRPr lang="en-US"/>
        </a:p>
      </dgm:t>
    </dgm:pt>
    <dgm:pt modelId="{12B8FF1F-CA6D-499F-A36A-946F516FE32A}" type="pres">
      <dgm:prSet presAssocID="{A3518C85-2964-48AB-BB58-C83437B2C3E8}" presName="spacerB" presStyleCnt="0"/>
      <dgm:spPr/>
    </dgm:pt>
    <dgm:pt modelId="{BBDF7697-1972-486D-99E3-F887F879A6F5}" type="pres">
      <dgm:prSet presAssocID="{DA26D3E2-CF8F-44AA-9F86-FA6FB02934B7}" presName="node" presStyleLbl="node1" presStyleIdx="2" presStyleCnt="4" custScaleX="629129" custScaleY="639259">
        <dgm:presLayoutVars>
          <dgm:bulletEnabled val="1"/>
        </dgm:presLayoutVars>
      </dgm:prSet>
      <dgm:spPr/>
      <dgm:t>
        <a:bodyPr/>
        <a:lstStyle/>
        <a:p>
          <a:endParaRPr lang="en-US"/>
        </a:p>
      </dgm:t>
    </dgm:pt>
    <dgm:pt modelId="{2214398F-6399-40FF-BB62-5B8FCA225E2A}" type="pres">
      <dgm:prSet presAssocID="{6C776EE5-84EC-4E7E-B5CF-F2F1398AA264}" presName="sibTransLast" presStyleLbl="sibTrans2D1" presStyleIdx="2" presStyleCnt="3" custAng="111818" custScaleX="110460" custScaleY="886626"/>
      <dgm:spPr/>
      <dgm:t>
        <a:bodyPr/>
        <a:lstStyle/>
        <a:p>
          <a:endParaRPr lang="en-US"/>
        </a:p>
      </dgm:t>
    </dgm:pt>
    <dgm:pt modelId="{046D79EF-62D8-4F84-AABA-3A9A3AAD55C5}" type="pres">
      <dgm:prSet presAssocID="{6C776EE5-84EC-4E7E-B5CF-F2F1398AA264}" presName="connectorText" presStyleLbl="sibTrans2D1" presStyleIdx="2" presStyleCnt="3"/>
      <dgm:spPr/>
      <dgm:t>
        <a:bodyPr/>
        <a:lstStyle/>
        <a:p>
          <a:endParaRPr lang="en-US"/>
        </a:p>
      </dgm:t>
    </dgm:pt>
    <dgm:pt modelId="{7A6EAF18-38E1-4551-849F-6EC92EBAFABB}" type="pres">
      <dgm:prSet presAssocID="{6C776EE5-84EC-4E7E-B5CF-F2F1398AA264}" presName="lastNode" presStyleLbl="node1" presStyleIdx="3" presStyleCnt="4" custScaleX="528535" custScaleY="526085" custLinFactX="285032" custLinFactNeighborX="300000" custLinFactNeighborY="-26618">
        <dgm:presLayoutVars>
          <dgm:bulletEnabled val="1"/>
        </dgm:presLayoutVars>
      </dgm:prSet>
      <dgm:spPr/>
      <dgm:t>
        <a:bodyPr/>
        <a:lstStyle/>
        <a:p>
          <a:endParaRPr lang="en-US"/>
        </a:p>
      </dgm:t>
    </dgm:pt>
  </dgm:ptLst>
  <dgm:cxnLst>
    <dgm:cxn modelId="{2CDF4F5C-F433-41F8-BE80-1E55676B8067}" type="presOf" srcId="{BBFCEC81-F200-4A6D-BCAE-8EAFCD1923E8}" destId="{7119D4C8-C315-4221-9016-08B610831148}" srcOrd="0" destOrd="0" presId="urn:microsoft.com/office/officeart/2005/8/layout/equation2"/>
    <dgm:cxn modelId="{2A0B6ED7-676B-4424-BBF6-ED0000994DCF}" type="presOf" srcId="{42F722F1-CC88-4BBC-805F-C0ADFAC5195E}" destId="{9A207E95-44B3-4D13-880F-D97F0AFB2014}" srcOrd="0" destOrd="0" presId="urn:microsoft.com/office/officeart/2005/8/layout/equation2"/>
    <dgm:cxn modelId="{2A265B49-0A80-4606-BF07-088DBBFD8075}" type="presOf" srcId="{1C699EB5-76AF-48FD-9F7E-E454D419757B}" destId="{046D79EF-62D8-4F84-AABA-3A9A3AAD55C5}" srcOrd="1" destOrd="0" presId="urn:microsoft.com/office/officeart/2005/8/layout/equation2"/>
    <dgm:cxn modelId="{9E9B1EEF-3D48-4E09-9242-E93BE5D0EC10}" type="presOf" srcId="{1C699EB5-76AF-48FD-9F7E-E454D419757B}" destId="{2214398F-6399-40FF-BB62-5B8FCA225E2A}" srcOrd="0" destOrd="0" presId="urn:microsoft.com/office/officeart/2005/8/layout/equation2"/>
    <dgm:cxn modelId="{424DEDE6-6325-4118-8954-7940DA2B9803}" srcId="{6C776EE5-84EC-4E7E-B5CF-F2F1398AA264}" destId="{DA26D3E2-CF8F-44AA-9F86-FA6FB02934B7}" srcOrd="2" destOrd="0" parTransId="{0A008A68-5E30-4781-A9F9-6420BC761CF8}" sibTransId="{1C699EB5-76AF-48FD-9F7E-E454D419757B}"/>
    <dgm:cxn modelId="{4CC98FBD-80D4-4FBD-9B13-02B1728279FE}" srcId="{6C776EE5-84EC-4E7E-B5CF-F2F1398AA264}" destId="{BBFCEC81-F200-4A6D-BCAE-8EAFCD1923E8}" srcOrd="0" destOrd="0" parTransId="{DA4CE4A9-E554-48FF-BAE4-C720CEF1991C}" sibTransId="{16D44C78-F139-4CB1-8C2C-88C6C3447BF8}"/>
    <dgm:cxn modelId="{4BEA63B2-F74B-466B-8BDF-7A29E10A8BFA}" type="presOf" srcId="{A3518C85-2964-48AB-BB58-C83437B2C3E8}" destId="{BFF8ACFF-35C6-465C-A9D6-58206CF8C7E5}" srcOrd="0" destOrd="0" presId="urn:microsoft.com/office/officeart/2005/8/layout/equation2"/>
    <dgm:cxn modelId="{22FA9DD0-EA22-43B1-B948-C0F7FCA43BAF}" type="presOf" srcId="{16D44C78-F139-4CB1-8C2C-88C6C3447BF8}" destId="{5C5D2336-4F0F-444F-AF7A-7B3F864C1A7B}" srcOrd="0" destOrd="0" presId="urn:microsoft.com/office/officeart/2005/8/layout/equation2"/>
    <dgm:cxn modelId="{9AA40C96-A113-412C-A82A-698C49B06C5B}" srcId="{6C776EE5-84EC-4E7E-B5CF-F2F1398AA264}" destId="{9672D46C-F6F9-4ECA-AD82-E9C4D52B617C}" srcOrd="3" destOrd="0" parTransId="{DFF110D0-B4C9-4A57-AE1D-FD5BFFE06DE4}" sibTransId="{CD4C3753-D824-4BF2-A421-967F867F80D2}"/>
    <dgm:cxn modelId="{CC08C350-B818-48F3-AC0D-6A3A64411B5A}" srcId="{6C776EE5-84EC-4E7E-B5CF-F2F1398AA264}" destId="{42F722F1-CC88-4BBC-805F-C0ADFAC5195E}" srcOrd="1" destOrd="0" parTransId="{2C8FF6C1-C66B-43E2-8D78-E1830BF32E37}" sibTransId="{A3518C85-2964-48AB-BB58-C83437B2C3E8}"/>
    <dgm:cxn modelId="{3E324F92-856C-4405-A9FC-2CCF95C13364}" type="presOf" srcId="{9672D46C-F6F9-4ECA-AD82-E9C4D52B617C}" destId="{7A6EAF18-38E1-4551-849F-6EC92EBAFABB}" srcOrd="0" destOrd="0" presId="urn:microsoft.com/office/officeart/2005/8/layout/equation2"/>
    <dgm:cxn modelId="{DE2B917F-EB7C-4E38-A13E-9FE64752CB78}" type="presOf" srcId="{6C776EE5-84EC-4E7E-B5CF-F2F1398AA264}" destId="{F4F9AB43-1D46-416D-966C-C4976E73197D}" srcOrd="0" destOrd="0" presId="urn:microsoft.com/office/officeart/2005/8/layout/equation2"/>
    <dgm:cxn modelId="{DBB68EE7-D99A-444C-AD0D-5F2442EDB04A}" type="presOf" srcId="{DA26D3E2-CF8F-44AA-9F86-FA6FB02934B7}" destId="{BBDF7697-1972-486D-99E3-F887F879A6F5}" srcOrd="0" destOrd="0" presId="urn:microsoft.com/office/officeart/2005/8/layout/equation2"/>
    <dgm:cxn modelId="{1A7D3303-F788-41E7-9A13-04C00FF59421}" type="presParOf" srcId="{F4F9AB43-1D46-416D-966C-C4976E73197D}" destId="{74E2BD87-CB6A-4D75-9E17-BAFABF02B483}" srcOrd="0" destOrd="0" presId="urn:microsoft.com/office/officeart/2005/8/layout/equation2"/>
    <dgm:cxn modelId="{3A59FDA8-48EF-4310-9781-FC1602D10D5C}" type="presParOf" srcId="{74E2BD87-CB6A-4D75-9E17-BAFABF02B483}" destId="{7119D4C8-C315-4221-9016-08B610831148}" srcOrd="0" destOrd="0" presId="urn:microsoft.com/office/officeart/2005/8/layout/equation2"/>
    <dgm:cxn modelId="{FC14556B-D693-46F0-B7A4-E96F4D2A0E47}" type="presParOf" srcId="{74E2BD87-CB6A-4D75-9E17-BAFABF02B483}" destId="{A0B7F9EB-230E-4782-9678-2CC5C40273D3}" srcOrd="1" destOrd="0" presId="urn:microsoft.com/office/officeart/2005/8/layout/equation2"/>
    <dgm:cxn modelId="{FC10F477-38D0-4573-A007-44FC819EA187}" type="presParOf" srcId="{74E2BD87-CB6A-4D75-9E17-BAFABF02B483}" destId="{5C5D2336-4F0F-444F-AF7A-7B3F864C1A7B}" srcOrd="2" destOrd="0" presId="urn:microsoft.com/office/officeart/2005/8/layout/equation2"/>
    <dgm:cxn modelId="{9360CF99-E2DE-4C4F-B4E6-DF93D5AE2A03}" type="presParOf" srcId="{74E2BD87-CB6A-4D75-9E17-BAFABF02B483}" destId="{299D8F34-2442-4EB6-9510-9CDE54FFD09C}" srcOrd="3" destOrd="0" presId="urn:microsoft.com/office/officeart/2005/8/layout/equation2"/>
    <dgm:cxn modelId="{A9443D73-BCD4-4ECD-8CA4-AE4D3790306E}" type="presParOf" srcId="{74E2BD87-CB6A-4D75-9E17-BAFABF02B483}" destId="{9A207E95-44B3-4D13-880F-D97F0AFB2014}" srcOrd="4" destOrd="0" presId="urn:microsoft.com/office/officeart/2005/8/layout/equation2"/>
    <dgm:cxn modelId="{54A1D9A0-6612-4BC6-B370-067269BEA8A3}" type="presParOf" srcId="{74E2BD87-CB6A-4D75-9E17-BAFABF02B483}" destId="{A9A8BD30-E48B-4766-8803-C53C05CA3E7A}" srcOrd="5" destOrd="0" presId="urn:microsoft.com/office/officeart/2005/8/layout/equation2"/>
    <dgm:cxn modelId="{EBAD287C-6EAE-4AE4-9B3C-80A4BCA8A9E8}" type="presParOf" srcId="{74E2BD87-CB6A-4D75-9E17-BAFABF02B483}" destId="{BFF8ACFF-35C6-465C-A9D6-58206CF8C7E5}" srcOrd="6" destOrd="0" presId="urn:microsoft.com/office/officeart/2005/8/layout/equation2"/>
    <dgm:cxn modelId="{E841923A-53B5-49A4-8765-045C811387F5}" type="presParOf" srcId="{74E2BD87-CB6A-4D75-9E17-BAFABF02B483}" destId="{12B8FF1F-CA6D-499F-A36A-946F516FE32A}" srcOrd="7" destOrd="0" presId="urn:microsoft.com/office/officeart/2005/8/layout/equation2"/>
    <dgm:cxn modelId="{003031B9-59BE-4CFF-AD0D-EF65F055D2BD}" type="presParOf" srcId="{74E2BD87-CB6A-4D75-9E17-BAFABF02B483}" destId="{BBDF7697-1972-486D-99E3-F887F879A6F5}" srcOrd="8" destOrd="0" presId="urn:microsoft.com/office/officeart/2005/8/layout/equation2"/>
    <dgm:cxn modelId="{845C8002-7BFB-4ACB-9726-EB146C614288}" type="presParOf" srcId="{F4F9AB43-1D46-416D-966C-C4976E73197D}" destId="{2214398F-6399-40FF-BB62-5B8FCA225E2A}" srcOrd="1" destOrd="0" presId="urn:microsoft.com/office/officeart/2005/8/layout/equation2"/>
    <dgm:cxn modelId="{A0877694-08C9-43D6-89DF-48A76D753A8E}" type="presParOf" srcId="{2214398F-6399-40FF-BB62-5B8FCA225E2A}" destId="{046D79EF-62D8-4F84-AABA-3A9A3AAD55C5}" srcOrd="0" destOrd="0" presId="urn:microsoft.com/office/officeart/2005/8/layout/equation2"/>
    <dgm:cxn modelId="{ED096187-6448-4A1E-BF92-BC9B48A752FC}" type="presParOf" srcId="{F4F9AB43-1D46-416D-966C-C4976E73197D}" destId="{7A6EAF18-38E1-4551-849F-6EC92EBAFAB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776EE5-84EC-4E7E-B5CF-F2F1398AA264}"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42F722F1-CC88-4BBC-805F-C0ADFAC5195E}">
      <dgm:prSet phldrT="[Text]"/>
      <dgm:spPr/>
      <dgm:t>
        <a:bodyPr/>
        <a:lstStyle/>
        <a:p>
          <a:r>
            <a:rPr lang="en-US" dirty="0"/>
            <a:t>Purchase of Intermediate Goods &amp; Services</a:t>
          </a:r>
        </a:p>
      </dgm:t>
    </dgm:pt>
    <dgm:pt modelId="{2C8FF6C1-C66B-43E2-8D78-E1830BF32E37}" type="parTrans" cxnId="{CC08C350-B818-48F3-AC0D-6A3A64411B5A}">
      <dgm:prSet/>
      <dgm:spPr/>
      <dgm:t>
        <a:bodyPr/>
        <a:lstStyle/>
        <a:p>
          <a:endParaRPr lang="en-US"/>
        </a:p>
      </dgm:t>
    </dgm:pt>
    <dgm:pt modelId="{A3518C85-2964-48AB-BB58-C83437B2C3E8}" type="sibTrans" cxnId="{CC08C350-B818-48F3-AC0D-6A3A64411B5A}">
      <dgm:prSet/>
      <dgm:spPr/>
      <dgm:t>
        <a:bodyPr/>
        <a:lstStyle/>
        <a:p>
          <a:endParaRPr lang="en-US"/>
        </a:p>
      </dgm:t>
    </dgm:pt>
    <dgm:pt modelId="{DA26D3E2-CF8F-44AA-9F86-FA6FB02934B7}">
      <dgm:prSet phldrT="[Text]"/>
      <dgm:spPr/>
      <dgm:t>
        <a:bodyPr/>
        <a:lstStyle/>
        <a:p>
          <a:r>
            <a:rPr lang="en-US" dirty="0"/>
            <a:t>Household Spending</a:t>
          </a:r>
        </a:p>
      </dgm:t>
    </dgm:pt>
    <dgm:pt modelId="{0A008A68-5E30-4781-A9F9-6420BC761CF8}" type="parTrans" cxnId="{424DEDE6-6325-4118-8954-7940DA2B9803}">
      <dgm:prSet/>
      <dgm:spPr/>
      <dgm:t>
        <a:bodyPr/>
        <a:lstStyle/>
        <a:p>
          <a:endParaRPr lang="en-US"/>
        </a:p>
      </dgm:t>
    </dgm:pt>
    <dgm:pt modelId="{1C699EB5-76AF-48FD-9F7E-E454D419757B}" type="sibTrans" cxnId="{424DEDE6-6325-4118-8954-7940DA2B9803}">
      <dgm:prSet/>
      <dgm:spPr/>
      <dgm:t>
        <a:bodyPr/>
        <a:lstStyle/>
        <a:p>
          <a:endParaRPr lang="en-US"/>
        </a:p>
      </dgm:t>
    </dgm:pt>
    <dgm:pt modelId="{9672D46C-F6F9-4ECA-AD82-E9C4D52B617C}">
      <dgm:prSet phldrT="[Text]"/>
      <dgm:spPr/>
      <dgm:t>
        <a:bodyPr/>
        <a:lstStyle/>
        <a:p>
          <a:r>
            <a:rPr lang="en-US" dirty="0"/>
            <a:t>Total Impact</a:t>
          </a:r>
        </a:p>
      </dgm:t>
    </dgm:pt>
    <dgm:pt modelId="{DFF110D0-B4C9-4A57-AE1D-FD5BFFE06DE4}" type="parTrans" cxnId="{9AA40C96-A113-412C-A82A-698C49B06C5B}">
      <dgm:prSet/>
      <dgm:spPr/>
      <dgm:t>
        <a:bodyPr/>
        <a:lstStyle/>
        <a:p>
          <a:endParaRPr lang="en-US"/>
        </a:p>
      </dgm:t>
    </dgm:pt>
    <dgm:pt modelId="{CD4C3753-D824-4BF2-A421-967F867F80D2}" type="sibTrans" cxnId="{9AA40C96-A113-412C-A82A-698C49B06C5B}">
      <dgm:prSet/>
      <dgm:spPr/>
      <dgm:t>
        <a:bodyPr/>
        <a:lstStyle/>
        <a:p>
          <a:endParaRPr lang="en-US"/>
        </a:p>
      </dgm:t>
    </dgm:pt>
    <dgm:pt modelId="{BBFCEC81-F200-4A6D-BCAE-8EAFCD1923E8}">
      <dgm:prSet/>
      <dgm:spPr/>
      <dgm:t>
        <a:bodyPr/>
        <a:lstStyle/>
        <a:p>
          <a:r>
            <a:rPr lang="en-US" dirty="0"/>
            <a:t>Jobs, Earnings, Operating Expenses</a:t>
          </a:r>
        </a:p>
      </dgm:t>
    </dgm:pt>
    <dgm:pt modelId="{DA4CE4A9-E554-48FF-BAE4-C720CEF1991C}" type="parTrans" cxnId="{4CC98FBD-80D4-4FBD-9B13-02B1728279FE}">
      <dgm:prSet/>
      <dgm:spPr/>
      <dgm:t>
        <a:bodyPr/>
        <a:lstStyle/>
        <a:p>
          <a:endParaRPr lang="en-US"/>
        </a:p>
      </dgm:t>
    </dgm:pt>
    <dgm:pt modelId="{16D44C78-F139-4CB1-8C2C-88C6C3447BF8}" type="sibTrans" cxnId="{4CC98FBD-80D4-4FBD-9B13-02B1728279FE}">
      <dgm:prSet/>
      <dgm:spPr/>
      <dgm:t>
        <a:bodyPr/>
        <a:lstStyle/>
        <a:p>
          <a:endParaRPr lang="en-US"/>
        </a:p>
      </dgm:t>
    </dgm:pt>
    <dgm:pt modelId="{F4F9AB43-1D46-416D-966C-C4976E73197D}" type="pres">
      <dgm:prSet presAssocID="{6C776EE5-84EC-4E7E-B5CF-F2F1398AA264}" presName="Name0" presStyleCnt="0">
        <dgm:presLayoutVars>
          <dgm:dir/>
          <dgm:resizeHandles val="exact"/>
        </dgm:presLayoutVars>
      </dgm:prSet>
      <dgm:spPr/>
      <dgm:t>
        <a:bodyPr/>
        <a:lstStyle/>
        <a:p>
          <a:endParaRPr lang="en-US"/>
        </a:p>
      </dgm:t>
    </dgm:pt>
    <dgm:pt modelId="{74E2BD87-CB6A-4D75-9E17-BAFABF02B483}" type="pres">
      <dgm:prSet presAssocID="{6C776EE5-84EC-4E7E-B5CF-F2F1398AA264}" presName="vNodes" presStyleCnt="0"/>
      <dgm:spPr/>
    </dgm:pt>
    <dgm:pt modelId="{7119D4C8-C315-4221-9016-08B610831148}" type="pres">
      <dgm:prSet presAssocID="{BBFCEC81-F200-4A6D-BCAE-8EAFCD1923E8}" presName="node" presStyleLbl="node1" presStyleIdx="0" presStyleCnt="4" custScaleX="629129" custScaleY="639259">
        <dgm:presLayoutVars>
          <dgm:bulletEnabled val="1"/>
        </dgm:presLayoutVars>
      </dgm:prSet>
      <dgm:spPr/>
      <dgm:t>
        <a:bodyPr/>
        <a:lstStyle/>
        <a:p>
          <a:endParaRPr lang="en-US"/>
        </a:p>
      </dgm:t>
    </dgm:pt>
    <dgm:pt modelId="{A0B7F9EB-230E-4782-9678-2CC5C40273D3}" type="pres">
      <dgm:prSet presAssocID="{16D44C78-F139-4CB1-8C2C-88C6C3447BF8}" presName="spacerT" presStyleCnt="0"/>
      <dgm:spPr/>
    </dgm:pt>
    <dgm:pt modelId="{5C5D2336-4F0F-444F-AF7A-7B3F864C1A7B}" type="pres">
      <dgm:prSet presAssocID="{16D44C78-F139-4CB1-8C2C-88C6C3447BF8}" presName="sibTrans" presStyleLbl="sibTrans2D1" presStyleIdx="0" presStyleCnt="3" custScaleX="140318" custScaleY="157816"/>
      <dgm:spPr/>
      <dgm:t>
        <a:bodyPr/>
        <a:lstStyle/>
        <a:p>
          <a:endParaRPr lang="en-US"/>
        </a:p>
      </dgm:t>
    </dgm:pt>
    <dgm:pt modelId="{299D8F34-2442-4EB6-9510-9CDE54FFD09C}" type="pres">
      <dgm:prSet presAssocID="{16D44C78-F139-4CB1-8C2C-88C6C3447BF8}" presName="spacerB" presStyleCnt="0"/>
      <dgm:spPr/>
    </dgm:pt>
    <dgm:pt modelId="{9A207E95-44B3-4D13-880F-D97F0AFB2014}" type="pres">
      <dgm:prSet presAssocID="{42F722F1-CC88-4BBC-805F-C0ADFAC5195E}" presName="node" presStyleLbl="node1" presStyleIdx="1" presStyleCnt="4" custScaleX="629129" custScaleY="639259">
        <dgm:presLayoutVars>
          <dgm:bulletEnabled val="1"/>
        </dgm:presLayoutVars>
      </dgm:prSet>
      <dgm:spPr/>
      <dgm:t>
        <a:bodyPr/>
        <a:lstStyle/>
        <a:p>
          <a:endParaRPr lang="en-US"/>
        </a:p>
      </dgm:t>
    </dgm:pt>
    <dgm:pt modelId="{A9A8BD30-E48B-4766-8803-C53C05CA3E7A}" type="pres">
      <dgm:prSet presAssocID="{A3518C85-2964-48AB-BB58-C83437B2C3E8}" presName="spacerT" presStyleCnt="0"/>
      <dgm:spPr/>
    </dgm:pt>
    <dgm:pt modelId="{BFF8ACFF-35C6-465C-A9D6-58206CF8C7E5}" type="pres">
      <dgm:prSet presAssocID="{A3518C85-2964-48AB-BB58-C83437B2C3E8}" presName="sibTrans" presStyleLbl="sibTrans2D1" presStyleIdx="1" presStyleCnt="3" custScaleX="140318" custScaleY="157816"/>
      <dgm:spPr/>
      <dgm:t>
        <a:bodyPr/>
        <a:lstStyle/>
        <a:p>
          <a:endParaRPr lang="en-US"/>
        </a:p>
      </dgm:t>
    </dgm:pt>
    <dgm:pt modelId="{12B8FF1F-CA6D-499F-A36A-946F516FE32A}" type="pres">
      <dgm:prSet presAssocID="{A3518C85-2964-48AB-BB58-C83437B2C3E8}" presName="spacerB" presStyleCnt="0"/>
      <dgm:spPr/>
    </dgm:pt>
    <dgm:pt modelId="{BBDF7697-1972-486D-99E3-F887F879A6F5}" type="pres">
      <dgm:prSet presAssocID="{DA26D3E2-CF8F-44AA-9F86-FA6FB02934B7}" presName="node" presStyleLbl="node1" presStyleIdx="2" presStyleCnt="4" custScaleX="629129" custScaleY="639259">
        <dgm:presLayoutVars>
          <dgm:bulletEnabled val="1"/>
        </dgm:presLayoutVars>
      </dgm:prSet>
      <dgm:spPr/>
      <dgm:t>
        <a:bodyPr/>
        <a:lstStyle/>
        <a:p>
          <a:endParaRPr lang="en-US"/>
        </a:p>
      </dgm:t>
    </dgm:pt>
    <dgm:pt modelId="{2214398F-6399-40FF-BB62-5B8FCA225E2A}" type="pres">
      <dgm:prSet presAssocID="{6C776EE5-84EC-4E7E-B5CF-F2F1398AA264}" presName="sibTransLast" presStyleLbl="sibTrans2D1" presStyleIdx="2" presStyleCnt="3" custAng="111818" custScaleX="110460" custScaleY="675990"/>
      <dgm:spPr/>
      <dgm:t>
        <a:bodyPr/>
        <a:lstStyle/>
        <a:p>
          <a:endParaRPr lang="en-US"/>
        </a:p>
      </dgm:t>
    </dgm:pt>
    <dgm:pt modelId="{046D79EF-62D8-4F84-AABA-3A9A3AAD55C5}" type="pres">
      <dgm:prSet presAssocID="{6C776EE5-84EC-4E7E-B5CF-F2F1398AA264}" presName="connectorText" presStyleLbl="sibTrans2D1" presStyleIdx="2" presStyleCnt="3"/>
      <dgm:spPr/>
      <dgm:t>
        <a:bodyPr/>
        <a:lstStyle/>
        <a:p>
          <a:endParaRPr lang="en-US"/>
        </a:p>
      </dgm:t>
    </dgm:pt>
    <dgm:pt modelId="{7A6EAF18-38E1-4551-849F-6EC92EBAFABB}" type="pres">
      <dgm:prSet presAssocID="{6C776EE5-84EC-4E7E-B5CF-F2F1398AA264}" presName="lastNode" presStyleLbl="node1" presStyleIdx="3" presStyleCnt="4" custScaleX="528535" custScaleY="526085" custLinFactX="285032" custLinFactNeighborX="300000" custLinFactNeighborY="-26618">
        <dgm:presLayoutVars>
          <dgm:bulletEnabled val="1"/>
        </dgm:presLayoutVars>
      </dgm:prSet>
      <dgm:spPr/>
      <dgm:t>
        <a:bodyPr/>
        <a:lstStyle/>
        <a:p>
          <a:endParaRPr lang="en-US"/>
        </a:p>
      </dgm:t>
    </dgm:pt>
  </dgm:ptLst>
  <dgm:cxnLst>
    <dgm:cxn modelId="{2CDF4F5C-F433-41F8-BE80-1E55676B8067}" type="presOf" srcId="{BBFCEC81-F200-4A6D-BCAE-8EAFCD1923E8}" destId="{7119D4C8-C315-4221-9016-08B610831148}" srcOrd="0" destOrd="0" presId="urn:microsoft.com/office/officeart/2005/8/layout/equation2"/>
    <dgm:cxn modelId="{2A0B6ED7-676B-4424-BBF6-ED0000994DCF}" type="presOf" srcId="{42F722F1-CC88-4BBC-805F-C0ADFAC5195E}" destId="{9A207E95-44B3-4D13-880F-D97F0AFB2014}" srcOrd="0" destOrd="0" presId="urn:microsoft.com/office/officeart/2005/8/layout/equation2"/>
    <dgm:cxn modelId="{2A265B49-0A80-4606-BF07-088DBBFD8075}" type="presOf" srcId="{1C699EB5-76AF-48FD-9F7E-E454D419757B}" destId="{046D79EF-62D8-4F84-AABA-3A9A3AAD55C5}" srcOrd="1" destOrd="0" presId="urn:microsoft.com/office/officeart/2005/8/layout/equation2"/>
    <dgm:cxn modelId="{9E9B1EEF-3D48-4E09-9242-E93BE5D0EC10}" type="presOf" srcId="{1C699EB5-76AF-48FD-9F7E-E454D419757B}" destId="{2214398F-6399-40FF-BB62-5B8FCA225E2A}" srcOrd="0" destOrd="0" presId="urn:microsoft.com/office/officeart/2005/8/layout/equation2"/>
    <dgm:cxn modelId="{424DEDE6-6325-4118-8954-7940DA2B9803}" srcId="{6C776EE5-84EC-4E7E-B5CF-F2F1398AA264}" destId="{DA26D3E2-CF8F-44AA-9F86-FA6FB02934B7}" srcOrd="2" destOrd="0" parTransId="{0A008A68-5E30-4781-A9F9-6420BC761CF8}" sibTransId="{1C699EB5-76AF-48FD-9F7E-E454D419757B}"/>
    <dgm:cxn modelId="{4CC98FBD-80D4-4FBD-9B13-02B1728279FE}" srcId="{6C776EE5-84EC-4E7E-B5CF-F2F1398AA264}" destId="{BBFCEC81-F200-4A6D-BCAE-8EAFCD1923E8}" srcOrd="0" destOrd="0" parTransId="{DA4CE4A9-E554-48FF-BAE4-C720CEF1991C}" sibTransId="{16D44C78-F139-4CB1-8C2C-88C6C3447BF8}"/>
    <dgm:cxn modelId="{4BEA63B2-F74B-466B-8BDF-7A29E10A8BFA}" type="presOf" srcId="{A3518C85-2964-48AB-BB58-C83437B2C3E8}" destId="{BFF8ACFF-35C6-465C-A9D6-58206CF8C7E5}" srcOrd="0" destOrd="0" presId="urn:microsoft.com/office/officeart/2005/8/layout/equation2"/>
    <dgm:cxn modelId="{22FA9DD0-EA22-43B1-B948-C0F7FCA43BAF}" type="presOf" srcId="{16D44C78-F139-4CB1-8C2C-88C6C3447BF8}" destId="{5C5D2336-4F0F-444F-AF7A-7B3F864C1A7B}" srcOrd="0" destOrd="0" presId="urn:microsoft.com/office/officeart/2005/8/layout/equation2"/>
    <dgm:cxn modelId="{9AA40C96-A113-412C-A82A-698C49B06C5B}" srcId="{6C776EE5-84EC-4E7E-B5CF-F2F1398AA264}" destId="{9672D46C-F6F9-4ECA-AD82-E9C4D52B617C}" srcOrd="3" destOrd="0" parTransId="{DFF110D0-B4C9-4A57-AE1D-FD5BFFE06DE4}" sibTransId="{CD4C3753-D824-4BF2-A421-967F867F80D2}"/>
    <dgm:cxn modelId="{CC08C350-B818-48F3-AC0D-6A3A64411B5A}" srcId="{6C776EE5-84EC-4E7E-B5CF-F2F1398AA264}" destId="{42F722F1-CC88-4BBC-805F-C0ADFAC5195E}" srcOrd="1" destOrd="0" parTransId="{2C8FF6C1-C66B-43E2-8D78-E1830BF32E37}" sibTransId="{A3518C85-2964-48AB-BB58-C83437B2C3E8}"/>
    <dgm:cxn modelId="{3E324F92-856C-4405-A9FC-2CCF95C13364}" type="presOf" srcId="{9672D46C-F6F9-4ECA-AD82-E9C4D52B617C}" destId="{7A6EAF18-38E1-4551-849F-6EC92EBAFABB}" srcOrd="0" destOrd="0" presId="urn:microsoft.com/office/officeart/2005/8/layout/equation2"/>
    <dgm:cxn modelId="{DE2B917F-EB7C-4E38-A13E-9FE64752CB78}" type="presOf" srcId="{6C776EE5-84EC-4E7E-B5CF-F2F1398AA264}" destId="{F4F9AB43-1D46-416D-966C-C4976E73197D}" srcOrd="0" destOrd="0" presId="urn:microsoft.com/office/officeart/2005/8/layout/equation2"/>
    <dgm:cxn modelId="{DBB68EE7-D99A-444C-AD0D-5F2442EDB04A}" type="presOf" srcId="{DA26D3E2-CF8F-44AA-9F86-FA6FB02934B7}" destId="{BBDF7697-1972-486D-99E3-F887F879A6F5}" srcOrd="0" destOrd="0" presId="urn:microsoft.com/office/officeart/2005/8/layout/equation2"/>
    <dgm:cxn modelId="{1A7D3303-F788-41E7-9A13-04C00FF59421}" type="presParOf" srcId="{F4F9AB43-1D46-416D-966C-C4976E73197D}" destId="{74E2BD87-CB6A-4D75-9E17-BAFABF02B483}" srcOrd="0" destOrd="0" presId="urn:microsoft.com/office/officeart/2005/8/layout/equation2"/>
    <dgm:cxn modelId="{3A59FDA8-48EF-4310-9781-FC1602D10D5C}" type="presParOf" srcId="{74E2BD87-CB6A-4D75-9E17-BAFABF02B483}" destId="{7119D4C8-C315-4221-9016-08B610831148}" srcOrd="0" destOrd="0" presId="urn:microsoft.com/office/officeart/2005/8/layout/equation2"/>
    <dgm:cxn modelId="{FC14556B-D693-46F0-B7A4-E96F4D2A0E47}" type="presParOf" srcId="{74E2BD87-CB6A-4D75-9E17-BAFABF02B483}" destId="{A0B7F9EB-230E-4782-9678-2CC5C40273D3}" srcOrd="1" destOrd="0" presId="urn:microsoft.com/office/officeart/2005/8/layout/equation2"/>
    <dgm:cxn modelId="{FC10F477-38D0-4573-A007-44FC819EA187}" type="presParOf" srcId="{74E2BD87-CB6A-4D75-9E17-BAFABF02B483}" destId="{5C5D2336-4F0F-444F-AF7A-7B3F864C1A7B}" srcOrd="2" destOrd="0" presId="urn:microsoft.com/office/officeart/2005/8/layout/equation2"/>
    <dgm:cxn modelId="{9360CF99-E2DE-4C4F-B4E6-DF93D5AE2A03}" type="presParOf" srcId="{74E2BD87-CB6A-4D75-9E17-BAFABF02B483}" destId="{299D8F34-2442-4EB6-9510-9CDE54FFD09C}" srcOrd="3" destOrd="0" presId="urn:microsoft.com/office/officeart/2005/8/layout/equation2"/>
    <dgm:cxn modelId="{A9443D73-BCD4-4ECD-8CA4-AE4D3790306E}" type="presParOf" srcId="{74E2BD87-CB6A-4D75-9E17-BAFABF02B483}" destId="{9A207E95-44B3-4D13-880F-D97F0AFB2014}" srcOrd="4" destOrd="0" presId="urn:microsoft.com/office/officeart/2005/8/layout/equation2"/>
    <dgm:cxn modelId="{54A1D9A0-6612-4BC6-B370-067269BEA8A3}" type="presParOf" srcId="{74E2BD87-CB6A-4D75-9E17-BAFABF02B483}" destId="{A9A8BD30-E48B-4766-8803-C53C05CA3E7A}" srcOrd="5" destOrd="0" presId="urn:microsoft.com/office/officeart/2005/8/layout/equation2"/>
    <dgm:cxn modelId="{EBAD287C-6EAE-4AE4-9B3C-80A4BCA8A9E8}" type="presParOf" srcId="{74E2BD87-CB6A-4D75-9E17-BAFABF02B483}" destId="{BFF8ACFF-35C6-465C-A9D6-58206CF8C7E5}" srcOrd="6" destOrd="0" presId="urn:microsoft.com/office/officeart/2005/8/layout/equation2"/>
    <dgm:cxn modelId="{E841923A-53B5-49A4-8765-045C811387F5}" type="presParOf" srcId="{74E2BD87-CB6A-4D75-9E17-BAFABF02B483}" destId="{12B8FF1F-CA6D-499F-A36A-946F516FE32A}" srcOrd="7" destOrd="0" presId="urn:microsoft.com/office/officeart/2005/8/layout/equation2"/>
    <dgm:cxn modelId="{003031B9-59BE-4CFF-AD0D-EF65F055D2BD}" type="presParOf" srcId="{74E2BD87-CB6A-4D75-9E17-BAFABF02B483}" destId="{BBDF7697-1972-486D-99E3-F887F879A6F5}" srcOrd="8" destOrd="0" presId="urn:microsoft.com/office/officeart/2005/8/layout/equation2"/>
    <dgm:cxn modelId="{845C8002-7BFB-4ACB-9726-EB146C614288}" type="presParOf" srcId="{F4F9AB43-1D46-416D-966C-C4976E73197D}" destId="{2214398F-6399-40FF-BB62-5B8FCA225E2A}" srcOrd="1" destOrd="0" presId="urn:microsoft.com/office/officeart/2005/8/layout/equation2"/>
    <dgm:cxn modelId="{A0877694-08C9-43D6-89DF-48A76D753A8E}" type="presParOf" srcId="{2214398F-6399-40FF-BB62-5B8FCA225E2A}" destId="{046D79EF-62D8-4F84-AABA-3A9A3AAD55C5}" srcOrd="0" destOrd="0" presId="urn:microsoft.com/office/officeart/2005/8/layout/equation2"/>
    <dgm:cxn modelId="{ED096187-6448-4A1E-BF92-BC9B48A752FC}" type="presParOf" srcId="{F4F9AB43-1D46-416D-966C-C4976E73197D}" destId="{7A6EAF18-38E1-4551-849F-6EC92EBAFAB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776EE5-84EC-4E7E-B5CF-F2F1398AA264}"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42F722F1-CC88-4BBC-805F-C0ADFAC5195E}">
      <dgm:prSet phldrT="[Text]"/>
      <dgm:spPr/>
      <dgm:t>
        <a:bodyPr/>
        <a:lstStyle/>
        <a:p>
          <a:r>
            <a:rPr lang="en-US" dirty="0"/>
            <a:t>253k jobs</a:t>
          </a:r>
        </a:p>
      </dgm:t>
    </dgm:pt>
    <dgm:pt modelId="{2C8FF6C1-C66B-43E2-8D78-E1830BF32E37}" type="parTrans" cxnId="{CC08C350-B818-48F3-AC0D-6A3A64411B5A}">
      <dgm:prSet/>
      <dgm:spPr/>
      <dgm:t>
        <a:bodyPr/>
        <a:lstStyle/>
        <a:p>
          <a:endParaRPr lang="en-US"/>
        </a:p>
      </dgm:t>
    </dgm:pt>
    <dgm:pt modelId="{A3518C85-2964-48AB-BB58-C83437B2C3E8}" type="sibTrans" cxnId="{CC08C350-B818-48F3-AC0D-6A3A64411B5A}">
      <dgm:prSet/>
      <dgm:spPr/>
      <dgm:t>
        <a:bodyPr/>
        <a:lstStyle/>
        <a:p>
          <a:endParaRPr lang="en-US"/>
        </a:p>
      </dgm:t>
    </dgm:pt>
    <dgm:pt modelId="{DA26D3E2-CF8F-44AA-9F86-FA6FB02934B7}">
      <dgm:prSet phldrT="[Text]"/>
      <dgm:spPr/>
      <dgm:t>
        <a:bodyPr/>
        <a:lstStyle/>
        <a:p>
          <a:r>
            <a:rPr lang="en-US" dirty="0"/>
            <a:t>335k jobs</a:t>
          </a:r>
        </a:p>
      </dgm:t>
    </dgm:pt>
    <dgm:pt modelId="{0A008A68-5E30-4781-A9F9-6420BC761CF8}" type="parTrans" cxnId="{424DEDE6-6325-4118-8954-7940DA2B9803}">
      <dgm:prSet/>
      <dgm:spPr/>
      <dgm:t>
        <a:bodyPr/>
        <a:lstStyle/>
        <a:p>
          <a:endParaRPr lang="en-US"/>
        </a:p>
      </dgm:t>
    </dgm:pt>
    <dgm:pt modelId="{1C699EB5-76AF-48FD-9F7E-E454D419757B}" type="sibTrans" cxnId="{424DEDE6-6325-4118-8954-7940DA2B9803}">
      <dgm:prSet/>
      <dgm:spPr/>
      <dgm:t>
        <a:bodyPr/>
        <a:lstStyle/>
        <a:p>
          <a:endParaRPr lang="en-US"/>
        </a:p>
      </dgm:t>
    </dgm:pt>
    <dgm:pt modelId="{9672D46C-F6F9-4ECA-AD82-E9C4D52B617C}">
      <dgm:prSet phldrT="[Text]"/>
      <dgm:spPr/>
      <dgm:t>
        <a:bodyPr/>
        <a:lstStyle/>
        <a:p>
          <a:r>
            <a:rPr lang="en-US" dirty="0"/>
            <a:t>883k jobs</a:t>
          </a:r>
        </a:p>
      </dgm:t>
    </dgm:pt>
    <dgm:pt modelId="{DFF110D0-B4C9-4A57-AE1D-FD5BFFE06DE4}" type="parTrans" cxnId="{9AA40C96-A113-412C-A82A-698C49B06C5B}">
      <dgm:prSet/>
      <dgm:spPr/>
      <dgm:t>
        <a:bodyPr/>
        <a:lstStyle/>
        <a:p>
          <a:endParaRPr lang="en-US"/>
        </a:p>
      </dgm:t>
    </dgm:pt>
    <dgm:pt modelId="{CD4C3753-D824-4BF2-A421-967F867F80D2}" type="sibTrans" cxnId="{9AA40C96-A113-412C-A82A-698C49B06C5B}">
      <dgm:prSet/>
      <dgm:spPr/>
      <dgm:t>
        <a:bodyPr/>
        <a:lstStyle/>
        <a:p>
          <a:endParaRPr lang="en-US"/>
        </a:p>
      </dgm:t>
    </dgm:pt>
    <dgm:pt modelId="{BBFCEC81-F200-4A6D-BCAE-8EAFCD1923E8}">
      <dgm:prSet/>
      <dgm:spPr/>
      <dgm:t>
        <a:bodyPr/>
        <a:lstStyle/>
        <a:p>
          <a:r>
            <a:rPr lang="en-US" dirty="0"/>
            <a:t>295k jobs</a:t>
          </a:r>
        </a:p>
      </dgm:t>
    </dgm:pt>
    <dgm:pt modelId="{DA4CE4A9-E554-48FF-BAE4-C720CEF1991C}" type="parTrans" cxnId="{4CC98FBD-80D4-4FBD-9B13-02B1728279FE}">
      <dgm:prSet/>
      <dgm:spPr/>
      <dgm:t>
        <a:bodyPr/>
        <a:lstStyle/>
        <a:p>
          <a:endParaRPr lang="en-US"/>
        </a:p>
      </dgm:t>
    </dgm:pt>
    <dgm:pt modelId="{16D44C78-F139-4CB1-8C2C-88C6C3447BF8}" type="sibTrans" cxnId="{4CC98FBD-80D4-4FBD-9B13-02B1728279FE}">
      <dgm:prSet/>
      <dgm:spPr/>
      <dgm:t>
        <a:bodyPr/>
        <a:lstStyle/>
        <a:p>
          <a:endParaRPr lang="en-US"/>
        </a:p>
      </dgm:t>
    </dgm:pt>
    <dgm:pt modelId="{F4F9AB43-1D46-416D-966C-C4976E73197D}" type="pres">
      <dgm:prSet presAssocID="{6C776EE5-84EC-4E7E-B5CF-F2F1398AA264}" presName="Name0" presStyleCnt="0">
        <dgm:presLayoutVars>
          <dgm:dir/>
          <dgm:resizeHandles val="exact"/>
        </dgm:presLayoutVars>
      </dgm:prSet>
      <dgm:spPr/>
      <dgm:t>
        <a:bodyPr/>
        <a:lstStyle/>
        <a:p>
          <a:endParaRPr lang="en-US"/>
        </a:p>
      </dgm:t>
    </dgm:pt>
    <dgm:pt modelId="{74E2BD87-CB6A-4D75-9E17-BAFABF02B483}" type="pres">
      <dgm:prSet presAssocID="{6C776EE5-84EC-4E7E-B5CF-F2F1398AA264}" presName="vNodes" presStyleCnt="0"/>
      <dgm:spPr/>
    </dgm:pt>
    <dgm:pt modelId="{7119D4C8-C315-4221-9016-08B610831148}" type="pres">
      <dgm:prSet presAssocID="{BBFCEC81-F200-4A6D-BCAE-8EAFCD1923E8}" presName="node" presStyleLbl="node1" presStyleIdx="0" presStyleCnt="4" custScaleX="629129" custScaleY="639259">
        <dgm:presLayoutVars>
          <dgm:bulletEnabled val="1"/>
        </dgm:presLayoutVars>
      </dgm:prSet>
      <dgm:spPr/>
      <dgm:t>
        <a:bodyPr/>
        <a:lstStyle/>
        <a:p>
          <a:endParaRPr lang="en-US"/>
        </a:p>
      </dgm:t>
    </dgm:pt>
    <dgm:pt modelId="{A0B7F9EB-230E-4782-9678-2CC5C40273D3}" type="pres">
      <dgm:prSet presAssocID="{16D44C78-F139-4CB1-8C2C-88C6C3447BF8}" presName="spacerT" presStyleCnt="0"/>
      <dgm:spPr/>
    </dgm:pt>
    <dgm:pt modelId="{5C5D2336-4F0F-444F-AF7A-7B3F864C1A7B}" type="pres">
      <dgm:prSet presAssocID="{16D44C78-F139-4CB1-8C2C-88C6C3447BF8}" presName="sibTrans" presStyleLbl="sibTrans2D1" presStyleIdx="0" presStyleCnt="3" custScaleX="140318" custScaleY="157816"/>
      <dgm:spPr/>
      <dgm:t>
        <a:bodyPr/>
        <a:lstStyle/>
        <a:p>
          <a:endParaRPr lang="en-US"/>
        </a:p>
      </dgm:t>
    </dgm:pt>
    <dgm:pt modelId="{299D8F34-2442-4EB6-9510-9CDE54FFD09C}" type="pres">
      <dgm:prSet presAssocID="{16D44C78-F139-4CB1-8C2C-88C6C3447BF8}" presName="spacerB" presStyleCnt="0"/>
      <dgm:spPr/>
    </dgm:pt>
    <dgm:pt modelId="{9A207E95-44B3-4D13-880F-D97F0AFB2014}" type="pres">
      <dgm:prSet presAssocID="{42F722F1-CC88-4BBC-805F-C0ADFAC5195E}" presName="node" presStyleLbl="node1" presStyleIdx="1" presStyleCnt="4" custScaleX="629129" custScaleY="639259">
        <dgm:presLayoutVars>
          <dgm:bulletEnabled val="1"/>
        </dgm:presLayoutVars>
      </dgm:prSet>
      <dgm:spPr/>
      <dgm:t>
        <a:bodyPr/>
        <a:lstStyle/>
        <a:p>
          <a:endParaRPr lang="en-US"/>
        </a:p>
      </dgm:t>
    </dgm:pt>
    <dgm:pt modelId="{A9A8BD30-E48B-4766-8803-C53C05CA3E7A}" type="pres">
      <dgm:prSet presAssocID="{A3518C85-2964-48AB-BB58-C83437B2C3E8}" presName="spacerT" presStyleCnt="0"/>
      <dgm:spPr/>
    </dgm:pt>
    <dgm:pt modelId="{BFF8ACFF-35C6-465C-A9D6-58206CF8C7E5}" type="pres">
      <dgm:prSet presAssocID="{A3518C85-2964-48AB-BB58-C83437B2C3E8}" presName="sibTrans" presStyleLbl="sibTrans2D1" presStyleIdx="1" presStyleCnt="3" custScaleX="140318" custScaleY="157816"/>
      <dgm:spPr/>
      <dgm:t>
        <a:bodyPr/>
        <a:lstStyle/>
        <a:p>
          <a:endParaRPr lang="en-US"/>
        </a:p>
      </dgm:t>
    </dgm:pt>
    <dgm:pt modelId="{12B8FF1F-CA6D-499F-A36A-946F516FE32A}" type="pres">
      <dgm:prSet presAssocID="{A3518C85-2964-48AB-BB58-C83437B2C3E8}" presName="spacerB" presStyleCnt="0"/>
      <dgm:spPr/>
    </dgm:pt>
    <dgm:pt modelId="{BBDF7697-1972-486D-99E3-F887F879A6F5}" type="pres">
      <dgm:prSet presAssocID="{DA26D3E2-CF8F-44AA-9F86-FA6FB02934B7}" presName="node" presStyleLbl="node1" presStyleIdx="2" presStyleCnt="4" custScaleX="629129" custScaleY="639259">
        <dgm:presLayoutVars>
          <dgm:bulletEnabled val="1"/>
        </dgm:presLayoutVars>
      </dgm:prSet>
      <dgm:spPr/>
      <dgm:t>
        <a:bodyPr/>
        <a:lstStyle/>
        <a:p>
          <a:endParaRPr lang="en-US"/>
        </a:p>
      </dgm:t>
    </dgm:pt>
    <dgm:pt modelId="{2214398F-6399-40FF-BB62-5B8FCA225E2A}" type="pres">
      <dgm:prSet presAssocID="{6C776EE5-84EC-4E7E-B5CF-F2F1398AA264}" presName="sibTransLast" presStyleLbl="sibTrans2D1" presStyleIdx="2" presStyleCnt="3" custAng="111818" custScaleX="110460" custScaleY="629764"/>
      <dgm:spPr/>
      <dgm:t>
        <a:bodyPr/>
        <a:lstStyle/>
        <a:p>
          <a:endParaRPr lang="en-US"/>
        </a:p>
      </dgm:t>
    </dgm:pt>
    <dgm:pt modelId="{046D79EF-62D8-4F84-AABA-3A9A3AAD55C5}" type="pres">
      <dgm:prSet presAssocID="{6C776EE5-84EC-4E7E-B5CF-F2F1398AA264}" presName="connectorText" presStyleLbl="sibTrans2D1" presStyleIdx="2" presStyleCnt="3"/>
      <dgm:spPr/>
      <dgm:t>
        <a:bodyPr/>
        <a:lstStyle/>
        <a:p>
          <a:endParaRPr lang="en-US"/>
        </a:p>
      </dgm:t>
    </dgm:pt>
    <dgm:pt modelId="{7A6EAF18-38E1-4551-849F-6EC92EBAFABB}" type="pres">
      <dgm:prSet presAssocID="{6C776EE5-84EC-4E7E-B5CF-F2F1398AA264}" presName="lastNode" presStyleLbl="node1" presStyleIdx="3" presStyleCnt="4" custScaleX="528535" custScaleY="526085" custLinFactX="285032" custLinFactNeighborX="300000" custLinFactNeighborY="-26618">
        <dgm:presLayoutVars>
          <dgm:bulletEnabled val="1"/>
        </dgm:presLayoutVars>
      </dgm:prSet>
      <dgm:spPr/>
      <dgm:t>
        <a:bodyPr/>
        <a:lstStyle/>
        <a:p>
          <a:endParaRPr lang="en-US"/>
        </a:p>
      </dgm:t>
    </dgm:pt>
  </dgm:ptLst>
  <dgm:cxnLst>
    <dgm:cxn modelId="{2CDF4F5C-F433-41F8-BE80-1E55676B8067}" type="presOf" srcId="{BBFCEC81-F200-4A6D-BCAE-8EAFCD1923E8}" destId="{7119D4C8-C315-4221-9016-08B610831148}" srcOrd="0" destOrd="0" presId="urn:microsoft.com/office/officeart/2005/8/layout/equation2"/>
    <dgm:cxn modelId="{2A0B6ED7-676B-4424-BBF6-ED0000994DCF}" type="presOf" srcId="{42F722F1-CC88-4BBC-805F-C0ADFAC5195E}" destId="{9A207E95-44B3-4D13-880F-D97F0AFB2014}" srcOrd="0" destOrd="0" presId="urn:microsoft.com/office/officeart/2005/8/layout/equation2"/>
    <dgm:cxn modelId="{2A265B49-0A80-4606-BF07-088DBBFD8075}" type="presOf" srcId="{1C699EB5-76AF-48FD-9F7E-E454D419757B}" destId="{046D79EF-62D8-4F84-AABA-3A9A3AAD55C5}" srcOrd="1" destOrd="0" presId="urn:microsoft.com/office/officeart/2005/8/layout/equation2"/>
    <dgm:cxn modelId="{9E9B1EEF-3D48-4E09-9242-E93BE5D0EC10}" type="presOf" srcId="{1C699EB5-76AF-48FD-9F7E-E454D419757B}" destId="{2214398F-6399-40FF-BB62-5B8FCA225E2A}" srcOrd="0" destOrd="0" presId="urn:microsoft.com/office/officeart/2005/8/layout/equation2"/>
    <dgm:cxn modelId="{424DEDE6-6325-4118-8954-7940DA2B9803}" srcId="{6C776EE5-84EC-4E7E-B5CF-F2F1398AA264}" destId="{DA26D3E2-CF8F-44AA-9F86-FA6FB02934B7}" srcOrd="2" destOrd="0" parTransId="{0A008A68-5E30-4781-A9F9-6420BC761CF8}" sibTransId="{1C699EB5-76AF-48FD-9F7E-E454D419757B}"/>
    <dgm:cxn modelId="{4CC98FBD-80D4-4FBD-9B13-02B1728279FE}" srcId="{6C776EE5-84EC-4E7E-B5CF-F2F1398AA264}" destId="{BBFCEC81-F200-4A6D-BCAE-8EAFCD1923E8}" srcOrd="0" destOrd="0" parTransId="{DA4CE4A9-E554-48FF-BAE4-C720CEF1991C}" sibTransId="{16D44C78-F139-4CB1-8C2C-88C6C3447BF8}"/>
    <dgm:cxn modelId="{4BEA63B2-F74B-466B-8BDF-7A29E10A8BFA}" type="presOf" srcId="{A3518C85-2964-48AB-BB58-C83437B2C3E8}" destId="{BFF8ACFF-35C6-465C-A9D6-58206CF8C7E5}" srcOrd="0" destOrd="0" presId="urn:microsoft.com/office/officeart/2005/8/layout/equation2"/>
    <dgm:cxn modelId="{22FA9DD0-EA22-43B1-B948-C0F7FCA43BAF}" type="presOf" srcId="{16D44C78-F139-4CB1-8C2C-88C6C3447BF8}" destId="{5C5D2336-4F0F-444F-AF7A-7B3F864C1A7B}" srcOrd="0" destOrd="0" presId="urn:microsoft.com/office/officeart/2005/8/layout/equation2"/>
    <dgm:cxn modelId="{9AA40C96-A113-412C-A82A-698C49B06C5B}" srcId="{6C776EE5-84EC-4E7E-B5CF-F2F1398AA264}" destId="{9672D46C-F6F9-4ECA-AD82-E9C4D52B617C}" srcOrd="3" destOrd="0" parTransId="{DFF110D0-B4C9-4A57-AE1D-FD5BFFE06DE4}" sibTransId="{CD4C3753-D824-4BF2-A421-967F867F80D2}"/>
    <dgm:cxn modelId="{CC08C350-B818-48F3-AC0D-6A3A64411B5A}" srcId="{6C776EE5-84EC-4E7E-B5CF-F2F1398AA264}" destId="{42F722F1-CC88-4BBC-805F-C0ADFAC5195E}" srcOrd="1" destOrd="0" parTransId="{2C8FF6C1-C66B-43E2-8D78-E1830BF32E37}" sibTransId="{A3518C85-2964-48AB-BB58-C83437B2C3E8}"/>
    <dgm:cxn modelId="{3E324F92-856C-4405-A9FC-2CCF95C13364}" type="presOf" srcId="{9672D46C-F6F9-4ECA-AD82-E9C4D52B617C}" destId="{7A6EAF18-38E1-4551-849F-6EC92EBAFABB}" srcOrd="0" destOrd="0" presId="urn:microsoft.com/office/officeart/2005/8/layout/equation2"/>
    <dgm:cxn modelId="{DE2B917F-EB7C-4E38-A13E-9FE64752CB78}" type="presOf" srcId="{6C776EE5-84EC-4E7E-B5CF-F2F1398AA264}" destId="{F4F9AB43-1D46-416D-966C-C4976E73197D}" srcOrd="0" destOrd="0" presId="urn:microsoft.com/office/officeart/2005/8/layout/equation2"/>
    <dgm:cxn modelId="{DBB68EE7-D99A-444C-AD0D-5F2442EDB04A}" type="presOf" srcId="{DA26D3E2-CF8F-44AA-9F86-FA6FB02934B7}" destId="{BBDF7697-1972-486D-99E3-F887F879A6F5}" srcOrd="0" destOrd="0" presId="urn:microsoft.com/office/officeart/2005/8/layout/equation2"/>
    <dgm:cxn modelId="{1A7D3303-F788-41E7-9A13-04C00FF59421}" type="presParOf" srcId="{F4F9AB43-1D46-416D-966C-C4976E73197D}" destId="{74E2BD87-CB6A-4D75-9E17-BAFABF02B483}" srcOrd="0" destOrd="0" presId="urn:microsoft.com/office/officeart/2005/8/layout/equation2"/>
    <dgm:cxn modelId="{3A59FDA8-48EF-4310-9781-FC1602D10D5C}" type="presParOf" srcId="{74E2BD87-CB6A-4D75-9E17-BAFABF02B483}" destId="{7119D4C8-C315-4221-9016-08B610831148}" srcOrd="0" destOrd="0" presId="urn:microsoft.com/office/officeart/2005/8/layout/equation2"/>
    <dgm:cxn modelId="{FC14556B-D693-46F0-B7A4-E96F4D2A0E47}" type="presParOf" srcId="{74E2BD87-CB6A-4D75-9E17-BAFABF02B483}" destId="{A0B7F9EB-230E-4782-9678-2CC5C40273D3}" srcOrd="1" destOrd="0" presId="urn:microsoft.com/office/officeart/2005/8/layout/equation2"/>
    <dgm:cxn modelId="{FC10F477-38D0-4573-A007-44FC819EA187}" type="presParOf" srcId="{74E2BD87-CB6A-4D75-9E17-BAFABF02B483}" destId="{5C5D2336-4F0F-444F-AF7A-7B3F864C1A7B}" srcOrd="2" destOrd="0" presId="urn:microsoft.com/office/officeart/2005/8/layout/equation2"/>
    <dgm:cxn modelId="{9360CF99-E2DE-4C4F-B4E6-DF93D5AE2A03}" type="presParOf" srcId="{74E2BD87-CB6A-4D75-9E17-BAFABF02B483}" destId="{299D8F34-2442-4EB6-9510-9CDE54FFD09C}" srcOrd="3" destOrd="0" presId="urn:microsoft.com/office/officeart/2005/8/layout/equation2"/>
    <dgm:cxn modelId="{A9443D73-BCD4-4ECD-8CA4-AE4D3790306E}" type="presParOf" srcId="{74E2BD87-CB6A-4D75-9E17-BAFABF02B483}" destId="{9A207E95-44B3-4D13-880F-D97F0AFB2014}" srcOrd="4" destOrd="0" presId="urn:microsoft.com/office/officeart/2005/8/layout/equation2"/>
    <dgm:cxn modelId="{54A1D9A0-6612-4BC6-B370-067269BEA8A3}" type="presParOf" srcId="{74E2BD87-CB6A-4D75-9E17-BAFABF02B483}" destId="{A9A8BD30-E48B-4766-8803-C53C05CA3E7A}" srcOrd="5" destOrd="0" presId="urn:microsoft.com/office/officeart/2005/8/layout/equation2"/>
    <dgm:cxn modelId="{EBAD287C-6EAE-4AE4-9B3C-80A4BCA8A9E8}" type="presParOf" srcId="{74E2BD87-CB6A-4D75-9E17-BAFABF02B483}" destId="{BFF8ACFF-35C6-465C-A9D6-58206CF8C7E5}" srcOrd="6" destOrd="0" presId="urn:microsoft.com/office/officeart/2005/8/layout/equation2"/>
    <dgm:cxn modelId="{E841923A-53B5-49A4-8765-045C811387F5}" type="presParOf" srcId="{74E2BD87-CB6A-4D75-9E17-BAFABF02B483}" destId="{12B8FF1F-CA6D-499F-A36A-946F516FE32A}" srcOrd="7" destOrd="0" presId="urn:microsoft.com/office/officeart/2005/8/layout/equation2"/>
    <dgm:cxn modelId="{003031B9-59BE-4CFF-AD0D-EF65F055D2BD}" type="presParOf" srcId="{74E2BD87-CB6A-4D75-9E17-BAFABF02B483}" destId="{BBDF7697-1972-486D-99E3-F887F879A6F5}" srcOrd="8" destOrd="0" presId="urn:microsoft.com/office/officeart/2005/8/layout/equation2"/>
    <dgm:cxn modelId="{845C8002-7BFB-4ACB-9726-EB146C614288}" type="presParOf" srcId="{F4F9AB43-1D46-416D-966C-C4976E73197D}" destId="{2214398F-6399-40FF-BB62-5B8FCA225E2A}" srcOrd="1" destOrd="0" presId="urn:microsoft.com/office/officeart/2005/8/layout/equation2"/>
    <dgm:cxn modelId="{A0877694-08C9-43D6-89DF-48A76D753A8E}" type="presParOf" srcId="{2214398F-6399-40FF-BB62-5B8FCA225E2A}" destId="{046D79EF-62D8-4F84-AABA-3A9A3AAD55C5}" srcOrd="0" destOrd="0" presId="urn:microsoft.com/office/officeart/2005/8/layout/equation2"/>
    <dgm:cxn modelId="{ED096187-6448-4A1E-BF92-BC9B48A752FC}" type="presParOf" srcId="{F4F9AB43-1D46-416D-966C-C4976E73197D}" destId="{7A6EAF18-38E1-4551-849F-6EC92EBAFAB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776EE5-84EC-4E7E-B5CF-F2F1398AA264}"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42F722F1-CC88-4BBC-805F-C0ADFAC5195E}">
      <dgm:prSet phldrT="[Text]"/>
      <dgm:spPr/>
      <dgm:t>
        <a:bodyPr/>
        <a:lstStyle/>
        <a:p>
          <a:r>
            <a:rPr lang="en-US" dirty="0"/>
            <a:t>$43b</a:t>
          </a:r>
        </a:p>
      </dgm:t>
    </dgm:pt>
    <dgm:pt modelId="{2C8FF6C1-C66B-43E2-8D78-E1830BF32E37}" type="parTrans" cxnId="{CC08C350-B818-48F3-AC0D-6A3A64411B5A}">
      <dgm:prSet/>
      <dgm:spPr/>
      <dgm:t>
        <a:bodyPr/>
        <a:lstStyle/>
        <a:p>
          <a:endParaRPr lang="en-US"/>
        </a:p>
      </dgm:t>
    </dgm:pt>
    <dgm:pt modelId="{A3518C85-2964-48AB-BB58-C83437B2C3E8}" type="sibTrans" cxnId="{CC08C350-B818-48F3-AC0D-6A3A64411B5A}">
      <dgm:prSet/>
      <dgm:spPr/>
      <dgm:t>
        <a:bodyPr/>
        <a:lstStyle/>
        <a:p>
          <a:endParaRPr lang="en-US"/>
        </a:p>
      </dgm:t>
    </dgm:pt>
    <dgm:pt modelId="{DA26D3E2-CF8F-44AA-9F86-FA6FB02934B7}">
      <dgm:prSet phldrT="[Text]"/>
      <dgm:spPr/>
      <dgm:t>
        <a:bodyPr/>
        <a:lstStyle/>
        <a:p>
          <a:r>
            <a:rPr lang="en-US" dirty="0"/>
            <a:t>$56b</a:t>
          </a:r>
        </a:p>
      </dgm:t>
    </dgm:pt>
    <dgm:pt modelId="{0A008A68-5E30-4781-A9F9-6420BC761CF8}" type="parTrans" cxnId="{424DEDE6-6325-4118-8954-7940DA2B9803}">
      <dgm:prSet/>
      <dgm:spPr/>
      <dgm:t>
        <a:bodyPr/>
        <a:lstStyle/>
        <a:p>
          <a:endParaRPr lang="en-US"/>
        </a:p>
      </dgm:t>
    </dgm:pt>
    <dgm:pt modelId="{1C699EB5-76AF-48FD-9F7E-E454D419757B}" type="sibTrans" cxnId="{424DEDE6-6325-4118-8954-7940DA2B9803}">
      <dgm:prSet/>
      <dgm:spPr/>
      <dgm:t>
        <a:bodyPr/>
        <a:lstStyle/>
        <a:p>
          <a:endParaRPr lang="en-US"/>
        </a:p>
      </dgm:t>
    </dgm:pt>
    <dgm:pt modelId="{9672D46C-F6F9-4ECA-AD82-E9C4D52B617C}">
      <dgm:prSet phldrT="[Text]"/>
      <dgm:spPr/>
      <dgm:t>
        <a:bodyPr/>
        <a:lstStyle/>
        <a:p>
          <a:r>
            <a:rPr lang="en-US" dirty="0"/>
            <a:t>$192b</a:t>
          </a:r>
        </a:p>
      </dgm:t>
    </dgm:pt>
    <dgm:pt modelId="{DFF110D0-B4C9-4A57-AE1D-FD5BFFE06DE4}" type="parTrans" cxnId="{9AA40C96-A113-412C-A82A-698C49B06C5B}">
      <dgm:prSet/>
      <dgm:spPr/>
      <dgm:t>
        <a:bodyPr/>
        <a:lstStyle/>
        <a:p>
          <a:endParaRPr lang="en-US"/>
        </a:p>
      </dgm:t>
    </dgm:pt>
    <dgm:pt modelId="{CD4C3753-D824-4BF2-A421-967F867F80D2}" type="sibTrans" cxnId="{9AA40C96-A113-412C-A82A-698C49B06C5B}">
      <dgm:prSet/>
      <dgm:spPr/>
      <dgm:t>
        <a:bodyPr/>
        <a:lstStyle/>
        <a:p>
          <a:endParaRPr lang="en-US"/>
        </a:p>
      </dgm:t>
    </dgm:pt>
    <dgm:pt modelId="{BBFCEC81-F200-4A6D-BCAE-8EAFCD1923E8}">
      <dgm:prSet/>
      <dgm:spPr/>
      <dgm:t>
        <a:bodyPr/>
        <a:lstStyle/>
        <a:p>
          <a:r>
            <a:rPr lang="en-US" dirty="0"/>
            <a:t>$93b</a:t>
          </a:r>
        </a:p>
      </dgm:t>
    </dgm:pt>
    <dgm:pt modelId="{DA4CE4A9-E554-48FF-BAE4-C720CEF1991C}" type="parTrans" cxnId="{4CC98FBD-80D4-4FBD-9B13-02B1728279FE}">
      <dgm:prSet/>
      <dgm:spPr/>
      <dgm:t>
        <a:bodyPr/>
        <a:lstStyle/>
        <a:p>
          <a:endParaRPr lang="en-US"/>
        </a:p>
      </dgm:t>
    </dgm:pt>
    <dgm:pt modelId="{16D44C78-F139-4CB1-8C2C-88C6C3447BF8}" type="sibTrans" cxnId="{4CC98FBD-80D4-4FBD-9B13-02B1728279FE}">
      <dgm:prSet/>
      <dgm:spPr/>
      <dgm:t>
        <a:bodyPr/>
        <a:lstStyle/>
        <a:p>
          <a:endParaRPr lang="en-US"/>
        </a:p>
      </dgm:t>
    </dgm:pt>
    <dgm:pt modelId="{F4F9AB43-1D46-416D-966C-C4976E73197D}" type="pres">
      <dgm:prSet presAssocID="{6C776EE5-84EC-4E7E-B5CF-F2F1398AA264}" presName="Name0" presStyleCnt="0">
        <dgm:presLayoutVars>
          <dgm:dir/>
          <dgm:resizeHandles val="exact"/>
        </dgm:presLayoutVars>
      </dgm:prSet>
      <dgm:spPr/>
      <dgm:t>
        <a:bodyPr/>
        <a:lstStyle/>
        <a:p>
          <a:endParaRPr lang="en-US"/>
        </a:p>
      </dgm:t>
    </dgm:pt>
    <dgm:pt modelId="{74E2BD87-CB6A-4D75-9E17-BAFABF02B483}" type="pres">
      <dgm:prSet presAssocID="{6C776EE5-84EC-4E7E-B5CF-F2F1398AA264}" presName="vNodes" presStyleCnt="0"/>
      <dgm:spPr/>
    </dgm:pt>
    <dgm:pt modelId="{7119D4C8-C315-4221-9016-08B610831148}" type="pres">
      <dgm:prSet presAssocID="{BBFCEC81-F200-4A6D-BCAE-8EAFCD1923E8}" presName="node" presStyleLbl="node1" presStyleIdx="0" presStyleCnt="4" custScaleX="629129" custScaleY="639259">
        <dgm:presLayoutVars>
          <dgm:bulletEnabled val="1"/>
        </dgm:presLayoutVars>
      </dgm:prSet>
      <dgm:spPr/>
      <dgm:t>
        <a:bodyPr/>
        <a:lstStyle/>
        <a:p>
          <a:endParaRPr lang="en-US"/>
        </a:p>
      </dgm:t>
    </dgm:pt>
    <dgm:pt modelId="{A0B7F9EB-230E-4782-9678-2CC5C40273D3}" type="pres">
      <dgm:prSet presAssocID="{16D44C78-F139-4CB1-8C2C-88C6C3447BF8}" presName="spacerT" presStyleCnt="0"/>
      <dgm:spPr/>
    </dgm:pt>
    <dgm:pt modelId="{5C5D2336-4F0F-444F-AF7A-7B3F864C1A7B}" type="pres">
      <dgm:prSet presAssocID="{16D44C78-F139-4CB1-8C2C-88C6C3447BF8}" presName="sibTrans" presStyleLbl="sibTrans2D1" presStyleIdx="0" presStyleCnt="3" custScaleX="140318" custScaleY="157816"/>
      <dgm:spPr/>
      <dgm:t>
        <a:bodyPr/>
        <a:lstStyle/>
        <a:p>
          <a:endParaRPr lang="en-US"/>
        </a:p>
      </dgm:t>
    </dgm:pt>
    <dgm:pt modelId="{299D8F34-2442-4EB6-9510-9CDE54FFD09C}" type="pres">
      <dgm:prSet presAssocID="{16D44C78-F139-4CB1-8C2C-88C6C3447BF8}" presName="spacerB" presStyleCnt="0"/>
      <dgm:spPr/>
    </dgm:pt>
    <dgm:pt modelId="{9A207E95-44B3-4D13-880F-D97F0AFB2014}" type="pres">
      <dgm:prSet presAssocID="{42F722F1-CC88-4BBC-805F-C0ADFAC5195E}" presName="node" presStyleLbl="node1" presStyleIdx="1" presStyleCnt="4" custScaleX="629129" custScaleY="639259">
        <dgm:presLayoutVars>
          <dgm:bulletEnabled val="1"/>
        </dgm:presLayoutVars>
      </dgm:prSet>
      <dgm:spPr/>
      <dgm:t>
        <a:bodyPr/>
        <a:lstStyle/>
        <a:p>
          <a:endParaRPr lang="en-US"/>
        </a:p>
      </dgm:t>
    </dgm:pt>
    <dgm:pt modelId="{A9A8BD30-E48B-4766-8803-C53C05CA3E7A}" type="pres">
      <dgm:prSet presAssocID="{A3518C85-2964-48AB-BB58-C83437B2C3E8}" presName="spacerT" presStyleCnt="0"/>
      <dgm:spPr/>
    </dgm:pt>
    <dgm:pt modelId="{BFF8ACFF-35C6-465C-A9D6-58206CF8C7E5}" type="pres">
      <dgm:prSet presAssocID="{A3518C85-2964-48AB-BB58-C83437B2C3E8}" presName="sibTrans" presStyleLbl="sibTrans2D1" presStyleIdx="1" presStyleCnt="3" custScaleX="140318" custScaleY="157816"/>
      <dgm:spPr/>
      <dgm:t>
        <a:bodyPr/>
        <a:lstStyle/>
        <a:p>
          <a:endParaRPr lang="en-US"/>
        </a:p>
      </dgm:t>
    </dgm:pt>
    <dgm:pt modelId="{12B8FF1F-CA6D-499F-A36A-946F516FE32A}" type="pres">
      <dgm:prSet presAssocID="{A3518C85-2964-48AB-BB58-C83437B2C3E8}" presName="spacerB" presStyleCnt="0"/>
      <dgm:spPr/>
    </dgm:pt>
    <dgm:pt modelId="{BBDF7697-1972-486D-99E3-F887F879A6F5}" type="pres">
      <dgm:prSet presAssocID="{DA26D3E2-CF8F-44AA-9F86-FA6FB02934B7}" presName="node" presStyleLbl="node1" presStyleIdx="2" presStyleCnt="4" custScaleX="629129" custScaleY="639259">
        <dgm:presLayoutVars>
          <dgm:bulletEnabled val="1"/>
        </dgm:presLayoutVars>
      </dgm:prSet>
      <dgm:spPr/>
      <dgm:t>
        <a:bodyPr/>
        <a:lstStyle/>
        <a:p>
          <a:endParaRPr lang="en-US"/>
        </a:p>
      </dgm:t>
    </dgm:pt>
    <dgm:pt modelId="{2214398F-6399-40FF-BB62-5B8FCA225E2A}" type="pres">
      <dgm:prSet presAssocID="{6C776EE5-84EC-4E7E-B5CF-F2F1398AA264}" presName="sibTransLast" presStyleLbl="sibTrans2D1" presStyleIdx="2" presStyleCnt="3" custAng="111818" custScaleX="110460" custScaleY="580443"/>
      <dgm:spPr/>
      <dgm:t>
        <a:bodyPr/>
        <a:lstStyle/>
        <a:p>
          <a:endParaRPr lang="en-US"/>
        </a:p>
      </dgm:t>
    </dgm:pt>
    <dgm:pt modelId="{046D79EF-62D8-4F84-AABA-3A9A3AAD55C5}" type="pres">
      <dgm:prSet presAssocID="{6C776EE5-84EC-4E7E-B5CF-F2F1398AA264}" presName="connectorText" presStyleLbl="sibTrans2D1" presStyleIdx="2" presStyleCnt="3"/>
      <dgm:spPr/>
      <dgm:t>
        <a:bodyPr/>
        <a:lstStyle/>
        <a:p>
          <a:endParaRPr lang="en-US"/>
        </a:p>
      </dgm:t>
    </dgm:pt>
    <dgm:pt modelId="{7A6EAF18-38E1-4551-849F-6EC92EBAFABB}" type="pres">
      <dgm:prSet presAssocID="{6C776EE5-84EC-4E7E-B5CF-F2F1398AA264}" presName="lastNode" presStyleLbl="node1" presStyleIdx="3" presStyleCnt="4" custScaleX="528535" custScaleY="526085" custLinFactX="285032" custLinFactNeighborX="300000" custLinFactNeighborY="-26618">
        <dgm:presLayoutVars>
          <dgm:bulletEnabled val="1"/>
        </dgm:presLayoutVars>
      </dgm:prSet>
      <dgm:spPr/>
      <dgm:t>
        <a:bodyPr/>
        <a:lstStyle/>
        <a:p>
          <a:endParaRPr lang="en-US"/>
        </a:p>
      </dgm:t>
    </dgm:pt>
  </dgm:ptLst>
  <dgm:cxnLst>
    <dgm:cxn modelId="{2CDF4F5C-F433-41F8-BE80-1E55676B8067}" type="presOf" srcId="{BBFCEC81-F200-4A6D-BCAE-8EAFCD1923E8}" destId="{7119D4C8-C315-4221-9016-08B610831148}" srcOrd="0" destOrd="0" presId="urn:microsoft.com/office/officeart/2005/8/layout/equation2"/>
    <dgm:cxn modelId="{2A0B6ED7-676B-4424-BBF6-ED0000994DCF}" type="presOf" srcId="{42F722F1-CC88-4BBC-805F-C0ADFAC5195E}" destId="{9A207E95-44B3-4D13-880F-D97F0AFB2014}" srcOrd="0" destOrd="0" presId="urn:microsoft.com/office/officeart/2005/8/layout/equation2"/>
    <dgm:cxn modelId="{2A265B49-0A80-4606-BF07-088DBBFD8075}" type="presOf" srcId="{1C699EB5-76AF-48FD-9F7E-E454D419757B}" destId="{046D79EF-62D8-4F84-AABA-3A9A3AAD55C5}" srcOrd="1" destOrd="0" presId="urn:microsoft.com/office/officeart/2005/8/layout/equation2"/>
    <dgm:cxn modelId="{9E9B1EEF-3D48-4E09-9242-E93BE5D0EC10}" type="presOf" srcId="{1C699EB5-76AF-48FD-9F7E-E454D419757B}" destId="{2214398F-6399-40FF-BB62-5B8FCA225E2A}" srcOrd="0" destOrd="0" presId="urn:microsoft.com/office/officeart/2005/8/layout/equation2"/>
    <dgm:cxn modelId="{424DEDE6-6325-4118-8954-7940DA2B9803}" srcId="{6C776EE5-84EC-4E7E-B5CF-F2F1398AA264}" destId="{DA26D3E2-CF8F-44AA-9F86-FA6FB02934B7}" srcOrd="2" destOrd="0" parTransId="{0A008A68-5E30-4781-A9F9-6420BC761CF8}" sibTransId="{1C699EB5-76AF-48FD-9F7E-E454D419757B}"/>
    <dgm:cxn modelId="{4CC98FBD-80D4-4FBD-9B13-02B1728279FE}" srcId="{6C776EE5-84EC-4E7E-B5CF-F2F1398AA264}" destId="{BBFCEC81-F200-4A6D-BCAE-8EAFCD1923E8}" srcOrd="0" destOrd="0" parTransId="{DA4CE4A9-E554-48FF-BAE4-C720CEF1991C}" sibTransId="{16D44C78-F139-4CB1-8C2C-88C6C3447BF8}"/>
    <dgm:cxn modelId="{4BEA63B2-F74B-466B-8BDF-7A29E10A8BFA}" type="presOf" srcId="{A3518C85-2964-48AB-BB58-C83437B2C3E8}" destId="{BFF8ACFF-35C6-465C-A9D6-58206CF8C7E5}" srcOrd="0" destOrd="0" presId="urn:microsoft.com/office/officeart/2005/8/layout/equation2"/>
    <dgm:cxn modelId="{22FA9DD0-EA22-43B1-B948-C0F7FCA43BAF}" type="presOf" srcId="{16D44C78-F139-4CB1-8C2C-88C6C3447BF8}" destId="{5C5D2336-4F0F-444F-AF7A-7B3F864C1A7B}" srcOrd="0" destOrd="0" presId="urn:microsoft.com/office/officeart/2005/8/layout/equation2"/>
    <dgm:cxn modelId="{9AA40C96-A113-412C-A82A-698C49B06C5B}" srcId="{6C776EE5-84EC-4E7E-B5CF-F2F1398AA264}" destId="{9672D46C-F6F9-4ECA-AD82-E9C4D52B617C}" srcOrd="3" destOrd="0" parTransId="{DFF110D0-B4C9-4A57-AE1D-FD5BFFE06DE4}" sibTransId="{CD4C3753-D824-4BF2-A421-967F867F80D2}"/>
    <dgm:cxn modelId="{CC08C350-B818-48F3-AC0D-6A3A64411B5A}" srcId="{6C776EE5-84EC-4E7E-B5CF-F2F1398AA264}" destId="{42F722F1-CC88-4BBC-805F-C0ADFAC5195E}" srcOrd="1" destOrd="0" parTransId="{2C8FF6C1-C66B-43E2-8D78-E1830BF32E37}" sibTransId="{A3518C85-2964-48AB-BB58-C83437B2C3E8}"/>
    <dgm:cxn modelId="{3E324F92-856C-4405-A9FC-2CCF95C13364}" type="presOf" srcId="{9672D46C-F6F9-4ECA-AD82-E9C4D52B617C}" destId="{7A6EAF18-38E1-4551-849F-6EC92EBAFABB}" srcOrd="0" destOrd="0" presId="urn:microsoft.com/office/officeart/2005/8/layout/equation2"/>
    <dgm:cxn modelId="{DE2B917F-EB7C-4E38-A13E-9FE64752CB78}" type="presOf" srcId="{6C776EE5-84EC-4E7E-B5CF-F2F1398AA264}" destId="{F4F9AB43-1D46-416D-966C-C4976E73197D}" srcOrd="0" destOrd="0" presId="urn:microsoft.com/office/officeart/2005/8/layout/equation2"/>
    <dgm:cxn modelId="{DBB68EE7-D99A-444C-AD0D-5F2442EDB04A}" type="presOf" srcId="{DA26D3E2-CF8F-44AA-9F86-FA6FB02934B7}" destId="{BBDF7697-1972-486D-99E3-F887F879A6F5}" srcOrd="0" destOrd="0" presId="urn:microsoft.com/office/officeart/2005/8/layout/equation2"/>
    <dgm:cxn modelId="{1A7D3303-F788-41E7-9A13-04C00FF59421}" type="presParOf" srcId="{F4F9AB43-1D46-416D-966C-C4976E73197D}" destId="{74E2BD87-CB6A-4D75-9E17-BAFABF02B483}" srcOrd="0" destOrd="0" presId="urn:microsoft.com/office/officeart/2005/8/layout/equation2"/>
    <dgm:cxn modelId="{3A59FDA8-48EF-4310-9781-FC1602D10D5C}" type="presParOf" srcId="{74E2BD87-CB6A-4D75-9E17-BAFABF02B483}" destId="{7119D4C8-C315-4221-9016-08B610831148}" srcOrd="0" destOrd="0" presId="urn:microsoft.com/office/officeart/2005/8/layout/equation2"/>
    <dgm:cxn modelId="{FC14556B-D693-46F0-B7A4-E96F4D2A0E47}" type="presParOf" srcId="{74E2BD87-CB6A-4D75-9E17-BAFABF02B483}" destId="{A0B7F9EB-230E-4782-9678-2CC5C40273D3}" srcOrd="1" destOrd="0" presId="urn:microsoft.com/office/officeart/2005/8/layout/equation2"/>
    <dgm:cxn modelId="{FC10F477-38D0-4573-A007-44FC819EA187}" type="presParOf" srcId="{74E2BD87-CB6A-4D75-9E17-BAFABF02B483}" destId="{5C5D2336-4F0F-444F-AF7A-7B3F864C1A7B}" srcOrd="2" destOrd="0" presId="urn:microsoft.com/office/officeart/2005/8/layout/equation2"/>
    <dgm:cxn modelId="{9360CF99-E2DE-4C4F-B4E6-DF93D5AE2A03}" type="presParOf" srcId="{74E2BD87-CB6A-4D75-9E17-BAFABF02B483}" destId="{299D8F34-2442-4EB6-9510-9CDE54FFD09C}" srcOrd="3" destOrd="0" presId="urn:microsoft.com/office/officeart/2005/8/layout/equation2"/>
    <dgm:cxn modelId="{A9443D73-BCD4-4ECD-8CA4-AE4D3790306E}" type="presParOf" srcId="{74E2BD87-CB6A-4D75-9E17-BAFABF02B483}" destId="{9A207E95-44B3-4D13-880F-D97F0AFB2014}" srcOrd="4" destOrd="0" presId="urn:microsoft.com/office/officeart/2005/8/layout/equation2"/>
    <dgm:cxn modelId="{54A1D9A0-6612-4BC6-B370-067269BEA8A3}" type="presParOf" srcId="{74E2BD87-CB6A-4D75-9E17-BAFABF02B483}" destId="{A9A8BD30-E48B-4766-8803-C53C05CA3E7A}" srcOrd="5" destOrd="0" presId="urn:microsoft.com/office/officeart/2005/8/layout/equation2"/>
    <dgm:cxn modelId="{EBAD287C-6EAE-4AE4-9B3C-80A4BCA8A9E8}" type="presParOf" srcId="{74E2BD87-CB6A-4D75-9E17-BAFABF02B483}" destId="{BFF8ACFF-35C6-465C-A9D6-58206CF8C7E5}" srcOrd="6" destOrd="0" presId="urn:microsoft.com/office/officeart/2005/8/layout/equation2"/>
    <dgm:cxn modelId="{E841923A-53B5-49A4-8765-045C811387F5}" type="presParOf" srcId="{74E2BD87-CB6A-4D75-9E17-BAFABF02B483}" destId="{12B8FF1F-CA6D-499F-A36A-946F516FE32A}" srcOrd="7" destOrd="0" presId="urn:microsoft.com/office/officeart/2005/8/layout/equation2"/>
    <dgm:cxn modelId="{003031B9-59BE-4CFF-AD0D-EF65F055D2BD}" type="presParOf" srcId="{74E2BD87-CB6A-4D75-9E17-BAFABF02B483}" destId="{BBDF7697-1972-486D-99E3-F887F879A6F5}" srcOrd="8" destOrd="0" presId="urn:microsoft.com/office/officeart/2005/8/layout/equation2"/>
    <dgm:cxn modelId="{845C8002-7BFB-4ACB-9726-EB146C614288}" type="presParOf" srcId="{F4F9AB43-1D46-416D-966C-C4976E73197D}" destId="{2214398F-6399-40FF-BB62-5B8FCA225E2A}" srcOrd="1" destOrd="0" presId="urn:microsoft.com/office/officeart/2005/8/layout/equation2"/>
    <dgm:cxn modelId="{A0877694-08C9-43D6-89DF-48A76D753A8E}" type="presParOf" srcId="{2214398F-6399-40FF-BB62-5B8FCA225E2A}" destId="{046D79EF-62D8-4F84-AABA-3A9A3AAD55C5}" srcOrd="0" destOrd="0" presId="urn:microsoft.com/office/officeart/2005/8/layout/equation2"/>
    <dgm:cxn modelId="{ED096187-6448-4A1E-BF92-BC9B48A752FC}" type="presParOf" srcId="{F4F9AB43-1D46-416D-966C-C4976E73197D}" destId="{7A6EAF18-38E1-4551-849F-6EC92EBAFAB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776EE5-84EC-4E7E-B5CF-F2F1398AA264}"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42F722F1-CC88-4BBC-805F-C0ADFAC5195E}">
      <dgm:prSet phldrT="[Text]"/>
      <dgm:spPr/>
      <dgm:t>
        <a:bodyPr/>
        <a:lstStyle/>
        <a:p>
          <a:r>
            <a:rPr lang="en-US" dirty="0"/>
            <a:t>$3.0b</a:t>
          </a:r>
        </a:p>
      </dgm:t>
    </dgm:pt>
    <dgm:pt modelId="{2C8FF6C1-C66B-43E2-8D78-E1830BF32E37}" type="parTrans" cxnId="{CC08C350-B818-48F3-AC0D-6A3A64411B5A}">
      <dgm:prSet/>
      <dgm:spPr/>
      <dgm:t>
        <a:bodyPr/>
        <a:lstStyle/>
        <a:p>
          <a:endParaRPr lang="en-US"/>
        </a:p>
      </dgm:t>
    </dgm:pt>
    <dgm:pt modelId="{A3518C85-2964-48AB-BB58-C83437B2C3E8}" type="sibTrans" cxnId="{CC08C350-B818-48F3-AC0D-6A3A64411B5A}">
      <dgm:prSet/>
      <dgm:spPr/>
      <dgm:t>
        <a:bodyPr/>
        <a:lstStyle/>
        <a:p>
          <a:endParaRPr lang="en-US"/>
        </a:p>
      </dgm:t>
    </dgm:pt>
    <dgm:pt modelId="{DA26D3E2-CF8F-44AA-9F86-FA6FB02934B7}">
      <dgm:prSet phldrT="[Text]"/>
      <dgm:spPr/>
      <dgm:t>
        <a:bodyPr/>
        <a:lstStyle/>
        <a:p>
          <a:r>
            <a:rPr lang="en-US" dirty="0"/>
            <a:t>$3.5b</a:t>
          </a:r>
        </a:p>
      </dgm:t>
    </dgm:pt>
    <dgm:pt modelId="{0A008A68-5E30-4781-A9F9-6420BC761CF8}" type="parTrans" cxnId="{424DEDE6-6325-4118-8954-7940DA2B9803}">
      <dgm:prSet/>
      <dgm:spPr/>
      <dgm:t>
        <a:bodyPr/>
        <a:lstStyle/>
        <a:p>
          <a:endParaRPr lang="en-US"/>
        </a:p>
      </dgm:t>
    </dgm:pt>
    <dgm:pt modelId="{1C699EB5-76AF-48FD-9F7E-E454D419757B}" type="sibTrans" cxnId="{424DEDE6-6325-4118-8954-7940DA2B9803}">
      <dgm:prSet/>
      <dgm:spPr/>
      <dgm:t>
        <a:bodyPr/>
        <a:lstStyle/>
        <a:p>
          <a:endParaRPr lang="en-US"/>
        </a:p>
      </dgm:t>
    </dgm:pt>
    <dgm:pt modelId="{9672D46C-F6F9-4ECA-AD82-E9C4D52B617C}">
      <dgm:prSet phldrT="[Text]"/>
      <dgm:spPr/>
      <dgm:t>
        <a:bodyPr/>
        <a:lstStyle/>
        <a:p>
          <a:r>
            <a:rPr lang="en-US" dirty="0"/>
            <a:t>$10.7b</a:t>
          </a:r>
        </a:p>
      </dgm:t>
    </dgm:pt>
    <dgm:pt modelId="{DFF110D0-B4C9-4A57-AE1D-FD5BFFE06DE4}" type="parTrans" cxnId="{9AA40C96-A113-412C-A82A-698C49B06C5B}">
      <dgm:prSet/>
      <dgm:spPr/>
      <dgm:t>
        <a:bodyPr/>
        <a:lstStyle/>
        <a:p>
          <a:endParaRPr lang="en-US"/>
        </a:p>
      </dgm:t>
    </dgm:pt>
    <dgm:pt modelId="{CD4C3753-D824-4BF2-A421-967F867F80D2}" type="sibTrans" cxnId="{9AA40C96-A113-412C-A82A-698C49B06C5B}">
      <dgm:prSet/>
      <dgm:spPr/>
      <dgm:t>
        <a:bodyPr/>
        <a:lstStyle/>
        <a:p>
          <a:endParaRPr lang="en-US"/>
        </a:p>
      </dgm:t>
    </dgm:pt>
    <dgm:pt modelId="{BBFCEC81-F200-4A6D-BCAE-8EAFCD1923E8}">
      <dgm:prSet/>
      <dgm:spPr/>
      <dgm:t>
        <a:bodyPr/>
        <a:lstStyle/>
        <a:p>
          <a:r>
            <a:rPr lang="en-US" dirty="0"/>
            <a:t>$4.2b</a:t>
          </a:r>
        </a:p>
      </dgm:t>
    </dgm:pt>
    <dgm:pt modelId="{DA4CE4A9-E554-48FF-BAE4-C720CEF1991C}" type="parTrans" cxnId="{4CC98FBD-80D4-4FBD-9B13-02B1728279FE}">
      <dgm:prSet/>
      <dgm:spPr/>
      <dgm:t>
        <a:bodyPr/>
        <a:lstStyle/>
        <a:p>
          <a:endParaRPr lang="en-US"/>
        </a:p>
      </dgm:t>
    </dgm:pt>
    <dgm:pt modelId="{16D44C78-F139-4CB1-8C2C-88C6C3447BF8}" type="sibTrans" cxnId="{4CC98FBD-80D4-4FBD-9B13-02B1728279FE}">
      <dgm:prSet/>
      <dgm:spPr/>
      <dgm:t>
        <a:bodyPr/>
        <a:lstStyle/>
        <a:p>
          <a:endParaRPr lang="en-US"/>
        </a:p>
      </dgm:t>
    </dgm:pt>
    <dgm:pt modelId="{F4F9AB43-1D46-416D-966C-C4976E73197D}" type="pres">
      <dgm:prSet presAssocID="{6C776EE5-84EC-4E7E-B5CF-F2F1398AA264}" presName="Name0" presStyleCnt="0">
        <dgm:presLayoutVars>
          <dgm:dir/>
          <dgm:resizeHandles val="exact"/>
        </dgm:presLayoutVars>
      </dgm:prSet>
      <dgm:spPr/>
      <dgm:t>
        <a:bodyPr/>
        <a:lstStyle/>
        <a:p>
          <a:endParaRPr lang="en-US"/>
        </a:p>
      </dgm:t>
    </dgm:pt>
    <dgm:pt modelId="{74E2BD87-CB6A-4D75-9E17-BAFABF02B483}" type="pres">
      <dgm:prSet presAssocID="{6C776EE5-84EC-4E7E-B5CF-F2F1398AA264}" presName="vNodes" presStyleCnt="0"/>
      <dgm:spPr/>
    </dgm:pt>
    <dgm:pt modelId="{7119D4C8-C315-4221-9016-08B610831148}" type="pres">
      <dgm:prSet presAssocID="{BBFCEC81-F200-4A6D-BCAE-8EAFCD1923E8}" presName="node" presStyleLbl="node1" presStyleIdx="0" presStyleCnt="4" custScaleX="629129" custScaleY="639259">
        <dgm:presLayoutVars>
          <dgm:bulletEnabled val="1"/>
        </dgm:presLayoutVars>
      </dgm:prSet>
      <dgm:spPr/>
      <dgm:t>
        <a:bodyPr/>
        <a:lstStyle/>
        <a:p>
          <a:endParaRPr lang="en-US"/>
        </a:p>
      </dgm:t>
    </dgm:pt>
    <dgm:pt modelId="{A0B7F9EB-230E-4782-9678-2CC5C40273D3}" type="pres">
      <dgm:prSet presAssocID="{16D44C78-F139-4CB1-8C2C-88C6C3447BF8}" presName="spacerT" presStyleCnt="0"/>
      <dgm:spPr/>
    </dgm:pt>
    <dgm:pt modelId="{5C5D2336-4F0F-444F-AF7A-7B3F864C1A7B}" type="pres">
      <dgm:prSet presAssocID="{16D44C78-F139-4CB1-8C2C-88C6C3447BF8}" presName="sibTrans" presStyleLbl="sibTrans2D1" presStyleIdx="0" presStyleCnt="3" custScaleX="140318" custScaleY="157816"/>
      <dgm:spPr/>
      <dgm:t>
        <a:bodyPr/>
        <a:lstStyle/>
        <a:p>
          <a:endParaRPr lang="en-US"/>
        </a:p>
      </dgm:t>
    </dgm:pt>
    <dgm:pt modelId="{299D8F34-2442-4EB6-9510-9CDE54FFD09C}" type="pres">
      <dgm:prSet presAssocID="{16D44C78-F139-4CB1-8C2C-88C6C3447BF8}" presName="spacerB" presStyleCnt="0"/>
      <dgm:spPr/>
    </dgm:pt>
    <dgm:pt modelId="{9A207E95-44B3-4D13-880F-D97F0AFB2014}" type="pres">
      <dgm:prSet presAssocID="{42F722F1-CC88-4BBC-805F-C0ADFAC5195E}" presName="node" presStyleLbl="node1" presStyleIdx="1" presStyleCnt="4" custScaleX="629129" custScaleY="639259">
        <dgm:presLayoutVars>
          <dgm:bulletEnabled val="1"/>
        </dgm:presLayoutVars>
      </dgm:prSet>
      <dgm:spPr/>
      <dgm:t>
        <a:bodyPr/>
        <a:lstStyle/>
        <a:p>
          <a:endParaRPr lang="en-US"/>
        </a:p>
      </dgm:t>
    </dgm:pt>
    <dgm:pt modelId="{A9A8BD30-E48B-4766-8803-C53C05CA3E7A}" type="pres">
      <dgm:prSet presAssocID="{A3518C85-2964-48AB-BB58-C83437B2C3E8}" presName="spacerT" presStyleCnt="0"/>
      <dgm:spPr/>
    </dgm:pt>
    <dgm:pt modelId="{BFF8ACFF-35C6-465C-A9D6-58206CF8C7E5}" type="pres">
      <dgm:prSet presAssocID="{A3518C85-2964-48AB-BB58-C83437B2C3E8}" presName="sibTrans" presStyleLbl="sibTrans2D1" presStyleIdx="1" presStyleCnt="3" custScaleX="140318" custScaleY="157816"/>
      <dgm:spPr/>
      <dgm:t>
        <a:bodyPr/>
        <a:lstStyle/>
        <a:p>
          <a:endParaRPr lang="en-US"/>
        </a:p>
      </dgm:t>
    </dgm:pt>
    <dgm:pt modelId="{12B8FF1F-CA6D-499F-A36A-946F516FE32A}" type="pres">
      <dgm:prSet presAssocID="{A3518C85-2964-48AB-BB58-C83437B2C3E8}" presName="spacerB" presStyleCnt="0"/>
      <dgm:spPr/>
    </dgm:pt>
    <dgm:pt modelId="{BBDF7697-1972-486D-99E3-F887F879A6F5}" type="pres">
      <dgm:prSet presAssocID="{DA26D3E2-CF8F-44AA-9F86-FA6FB02934B7}" presName="node" presStyleLbl="node1" presStyleIdx="2" presStyleCnt="4" custScaleX="629129" custScaleY="639259">
        <dgm:presLayoutVars>
          <dgm:bulletEnabled val="1"/>
        </dgm:presLayoutVars>
      </dgm:prSet>
      <dgm:spPr/>
      <dgm:t>
        <a:bodyPr/>
        <a:lstStyle/>
        <a:p>
          <a:endParaRPr lang="en-US"/>
        </a:p>
      </dgm:t>
    </dgm:pt>
    <dgm:pt modelId="{2214398F-6399-40FF-BB62-5B8FCA225E2A}" type="pres">
      <dgm:prSet presAssocID="{6C776EE5-84EC-4E7E-B5CF-F2F1398AA264}" presName="sibTransLast" presStyleLbl="sibTrans2D1" presStyleIdx="2" presStyleCnt="3" custAng="111818" custScaleX="110460" custScaleY="759534"/>
      <dgm:spPr/>
      <dgm:t>
        <a:bodyPr/>
        <a:lstStyle/>
        <a:p>
          <a:endParaRPr lang="en-US"/>
        </a:p>
      </dgm:t>
    </dgm:pt>
    <dgm:pt modelId="{046D79EF-62D8-4F84-AABA-3A9A3AAD55C5}" type="pres">
      <dgm:prSet presAssocID="{6C776EE5-84EC-4E7E-B5CF-F2F1398AA264}" presName="connectorText" presStyleLbl="sibTrans2D1" presStyleIdx="2" presStyleCnt="3"/>
      <dgm:spPr/>
      <dgm:t>
        <a:bodyPr/>
        <a:lstStyle/>
        <a:p>
          <a:endParaRPr lang="en-US"/>
        </a:p>
      </dgm:t>
    </dgm:pt>
    <dgm:pt modelId="{7A6EAF18-38E1-4551-849F-6EC92EBAFABB}" type="pres">
      <dgm:prSet presAssocID="{6C776EE5-84EC-4E7E-B5CF-F2F1398AA264}" presName="lastNode" presStyleLbl="node1" presStyleIdx="3" presStyleCnt="4" custScaleX="528535" custScaleY="526085" custLinFactX="285032" custLinFactNeighborX="300000" custLinFactNeighborY="-26618">
        <dgm:presLayoutVars>
          <dgm:bulletEnabled val="1"/>
        </dgm:presLayoutVars>
      </dgm:prSet>
      <dgm:spPr/>
      <dgm:t>
        <a:bodyPr/>
        <a:lstStyle/>
        <a:p>
          <a:endParaRPr lang="en-US"/>
        </a:p>
      </dgm:t>
    </dgm:pt>
  </dgm:ptLst>
  <dgm:cxnLst>
    <dgm:cxn modelId="{2CDF4F5C-F433-41F8-BE80-1E55676B8067}" type="presOf" srcId="{BBFCEC81-F200-4A6D-BCAE-8EAFCD1923E8}" destId="{7119D4C8-C315-4221-9016-08B610831148}" srcOrd="0" destOrd="0" presId="urn:microsoft.com/office/officeart/2005/8/layout/equation2"/>
    <dgm:cxn modelId="{2A0B6ED7-676B-4424-BBF6-ED0000994DCF}" type="presOf" srcId="{42F722F1-CC88-4BBC-805F-C0ADFAC5195E}" destId="{9A207E95-44B3-4D13-880F-D97F0AFB2014}" srcOrd="0" destOrd="0" presId="urn:microsoft.com/office/officeart/2005/8/layout/equation2"/>
    <dgm:cxn modelId="{2A265B49-0A80-4606-BF07-088DBBFD8075}" type="presOf" srcId="{1C699EB5-76AF-48FD-9F7E-E454D419757B}" destId="{046D79EF-62D8-4F84-AABA-3A9A3AAD55C5}" srcOrd="1" destOrd="0" presId="urn:microsoft.com/office/officeart/2005/8/layout/equation2"/>
    <dgm:cxn modelId="{9E9B1EEF-3D48-4E09-9242-E93BE5D0EC10}" type="presOf" srcId="{1C699EB5-76AF-48FD-9F7E-E454D419757B}" destId="{2214398F-6399-40FF-BB62-5B8FCA225E2A}" srcOrd="0" destOrd="0" presId="urn:microsoft.com/office/officeart/2005/8/layout/equation2"/>
    <dgm:cxn modelId="{424DEDE6-6325-4118-8954-7940DA2B9803}" srcId="{6C776EE5-84EC-4E7E-B5CF-F2F1398AA264}" destId="{DA26D3E2-CF8F-44AA-9F86-FA6FB02934B7}" srcOrd="2" destOrd="0" parTransId="{0A008A68-5E30-4781-A9F9-6420BC761CF8}" sibTransId="{1C699EB5-76AF-48FD-9F7E-E454D419757B}"/>
    <dgm:cxn modelId="{4CC98FBD-80D4-4FBD-9B13-02B1728279FE}" srcId="{6C776EE5-84EC-4E7E-B5CF-F2F1398AA264}" destId="{BBFCEC81-F200-4A6D-BCAE-8EAFCD1923E8}" srcOrd="0" destOrd="0" parTransId="{DA4CE4A9-E554-48FF-BAE4-C720CEF1991C}" sibTransId="{16D44C78-F139-4CB1-8C2C-88C6C3447BF8}"/>
    <dgm:cxn modelId="{4BEA63B2-F74B-466B-8BDF-7A29E10A8BFA}" type="presOf" srcId="{A3518C85-2964-48AB-BB58-C83437B2C3E8}" destId="{BFF8ACFF-35C6-465C-A9D6-58206CF8C7E5}" srcOrd="0" destOrd="0" presId="urn:microsoft.com/office/officeart/2005/8/layout/equation2"/>
    <dgm:cxn modelId="{22FA9DD0-EA22-43B1-B948-C0F7FCA43BAF}" type="presOf" srcId="{16D44C78-F139-4CB1-8C2C-88C6C3447BF8}" destId="{5C5D2336-4F0F-444F-AF7A-7B3F864C1A7B}" srcOrd="0" destOrd="0" presId="urn:microsoft.com/office/officeart/2005/8/layout/equation2"/>
    <dgm:cxn modelId="{9AA40C96-A113-412C-A82A-698C49B06C5B}" srcId="{6C776EE5-84EC-4E7E-B5CF-F2F1398AA264}" destId="{9672D46C-F6F9-4ECA-AD82-E9C4D52B617C}" srcOrd="3" destOrd="0" parTransId="{DFF110D0-B4C9-4A57-AE1D-FD5BFFE06DE4}" sibTransId="{CD4C3753-D824-4BF2-A421-967F867F80D2}"/>
    <dgm:cxn modelId="{CC08C350-B818-48F3-AC0D-6A3A64411B5A}" srcId="{6C776EE5-84EC-4E7E-B5CF-F2F1398AA264}" destId="{42F722F1-CC88-4BBC-805F-C0ADFAC5195E}" srcOrd="1" destOrd="0" parTransId="{2C8FF6C1-C66B-43E2-8D78-E1830BF32E37}" sibTransId="{A3518C85-2964-48AB-BB58-C83437B2C3E8}"/>
    <dgm:cxn modelId="{3E324F92-856C-4405-A9FC-2CCF95C13364}" type="presOf" srcId="{9672D46C-F6F9-4ECA-AD82-E9C4D52B617C}" destId="{7A6EAF18-38E1-4551-849F-6EC92EBAFABB}" srcOrd="0" destOrd="0" presId="urn:microsoft.com/office/officeart/2005/8/layout/equation2"/>
    <dgm:cxn modelId="{DE2B917F-EB7C-4E38-A13E-9FE64752CB78}" type="presOf" srcId="{6C776EE5-84EC-4E7E-B5CF-F2F1398AA264}" destId="{F4F9AB43-1D46-416D-966C-C4976E73197D}" srcOrd="0" destOrd="0" presId="urn:microsoft.com/office/officeart/2005/8/layout/equation2"/>
    <dgm:cxn modelId="{DBB68EE7-D99A-444C-AD0D-5F2442EDB04A}" type="presOf" srcId="{DA26D3E2-CF8F-44AA-9F86-FA6FB02934B7}" destId="{BBDF7697-1972-486D-99E3-F887F879A6F5}" srcOrd="0" destOrd="0" presId="urn:microsoft.com/office/officeart/2005/8/layout/equation2"/>
    <dgm:cxn modelId="{1A7D3303-F788-41E7-9A13-04C00FF59421}" type="presParOf" srcId="{F4F9AB43-1D46-416D-966C-C4976E73197D}" destId="{74E2BD87-CB6A-4D75-9E17-BAFABF02B483}" srcOrd="0" destOrd="0" presId="urn:microsoft.com/office/officeart/2005/8/layout/equation2"/>
    <dgm:cxn modelId="{3A59FDA8-48EF-4310-9781-FC1602D10D5C}" type="presParOf" srcId="{74E2BD87-CB6A-4D75-9E17-BAFABF02B483}" destId="{7119D4C8-C315-4221-9016-08B610831148}" srcOrd="0" destOrd="0" presId="urn:microsoft.com/office/officeart/2005/8/layout/equation2"/>
    <dgm:cxn modelId="{FC14556B-D693-46F0-B7A4-E96F4D2A0E47}" type="presParOf" srcId="{74E2BD87-CB6A-4D75-9E17-BAFABF02B483}" destId="{A0B7F9EB-230E-4782-9678-2CC5C40273D3}" srcOrd="1" destOrd="0" presId="urn:microsoft.com/office/officeart/2005/8/layout/equation2"/>
    <dgm:cxn modelId="{FC10F477-38D0-4573-A007-44FC819EA187}" type="presParOf" srcId="{74E2BD87-CB6A-4D75-9E17-BAFABF02B483}" destId="{5C5D2336-4F0F-444F-AF7A-7B3F864C1A7B}" srcOrd="2" destOrd="0" presId="urn:microsoft.com/office/officeart/2005/8/layout/equation2"/>
    <dgm:cxn modelId="{9360CF99-E2DE-4C4F-B4E6-DF93D5AE2A03}" type="presParOf" srcId="{74E2BD87-CB6A-4D75-9E17-BAFABF02B483}" destId="{299D8F34-2442-4EB6-9510-9CDE54FFD09C}" srcOrd="3" destOrd="0" presId="urn:microsoft.com/office/officeart/2005/8/layout/equation2"/>
    <dgm:cxn modelId="{A9443D73-BCD4-4ECD-8CA4-AE4D3790306E}" type="presParOf" srcId="{74E2BD87-CB6A-4D75-9E17-BAFABF02B483}" destId="{9A207E95-44B3-4D13-880F-D97F0AFB2014}" srcOrd="4" destOrd="0" presId="urn:microsoft.com/office/officeart/2005/8/layout/equation2"/>
    <dgm:cxn modelId="{54A1D9A0-6612-4BC6-B370-067269BEA8A3}" type="presParOf" srcId="{74E2BD87-CB6A-4D75-9E17-BAFABF02B483}" destId="{A9A8BD30-E48B-4766-8803-C53C05CA3E7A}" srcOrd="5" destOrd="0" presId="urn:microsoft.com/office/officeart/2005/8/layout/equation2"/>
    <dgm:cxn modelId="{EBAD287C-6EAE-4AE4-9B3C-80A4BCA8A9E8}" type="presParOf" srcId="{74E2BD87-CB6A-4D75-9E17-BAFABF02B483}" destId="{BFF8ACFF-35C6-465C-A9D6-58206CF8C7E5}" srcOrd="6" destOrd="0" presId="urn:microsoft.com/office/officeart/2005/8/layout/equation2"/>
    <dgm:cxn modelId="{E841923A-53B5-49A4-8765-045C811387F5}" type="presParOf" srcId="{74E2BD87-CB6A-4D75-9E17-BAFABF02B483}" destId="{12B8FF1F-CA6D-499F-A36A-946F516FE32A}" srcOrd="7" destOrd="0" presId="urn:microsoft.com/office/officeart/2005/8/layout/equation2"/>
    <dgm:cxn modelId="{003031B9-59BE-4CFF-AD0D-EF65F055D2BD}" type="presParOf" srcId="{74E2BD87-CB6A-4D75-9E17-BAFABF02B483}" destId="{BBDF7697-1972-486D-99E3-F887F879A6F5}" srcOrd="8" destOrd="0" presId="urn:microsoft.com/office/officeart/2005/8/layout/equation2"/>
    <dgm:cxn modelId="{845C8002-7BFB-4ACB-9726-EB146C614288}" type="presParOf" srcId="{F4F9AB43-1D46-416D-966C-C4976E73197D}" destId="{2214398F-6399-40FF-BB62-5B8FCA225E2A}" srcOrd="1" destOrd="0" presId="urn:microsoft.com/office/officeart/2005/8/layout/equation2"/>
    <dgm:cxn modelId="{A0877694-08C9-43D6-89DF-48A76D753A8E}" type="presParOf" srcId="{2214398F-6399-40FF-BB62-5B8FCA225E2A}" destId="{046D79EF-62D8-4F84-AABA-3A9A3AAD55C5}" srcOrd="0" destOrd="0" presId="urn:microsoft.com/office/officeart/2005/8/layout/equation2"/>
    <dgm:cxn modelId="{ED096187-6448-4A1E-BF92-BC9B48A752FC}" type="presParOf" srcId="{F4F9AB43-1D46-416D-966C-C4976E73197D}" destId="{7A6EAF18-38E1-4551-849F-6EC92EBAFAB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776EE5-84EC-4E7E-B5CF-F2F1398AA264}"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42F722F1-CC88-4BBC-805F-C0ADFAC5195E}">
      <dgm:prSet phldrT="[Text]"/>
      <dgm:spPr/>
      <dgm:t>
        <a:bodyPr/>
        <a:lstStyle/>
        <a:p>
          <a:r>
            <a:rPr lang="en-US" dirty="0"/>
            <a:t>$1.3b</a:t>
          </a:r>
        </a:p>
      </dgm:t>
    </dgm:pt>
    <dgm:pt modelId="{2C8FF6C1-C66B-43E2-8D78-E1830BF32E37}" type="parTrans" cxnId="{CC08C350-B818-48F3-AC0D-6A3A64411B5A}">
      <dgm:prSet/>
      <dgm:spPr/>
      <dgm:t>
        <a:bodyPr/>
        <a:lstStyle/>
        <a:p>
          <a:endParaRPr lang="en-US"/>
        </a:p>
      </dgm:t>
    </dgm:pt>
    <dgm:pt modelId="{A3518C85-2964-48AB-BB58-C83437B2C3E8}" type="sibTrans" cxnId="{CC08C350-B818-48F3-AC0D-6A3A64411B5A}">
      <dgm:prSet/>
      <dgm:spPr/>
      <dgm:t>
        <a:bodyPr/>
        <a:lstStyle/>
        <a:p>
          <a:endParaRPr lang="en-US"/>
        </a:p>
      </dgm:t>
    </dgm:pt>
    <dgm:pt modelId="{DA26D3E2-CF8F-44AA-9F86-FA6FB02934B7}">
      <dgm:prSet phldrT="[Text]"/>
      <dgm:spPr/>
      <dgm:t>
        <a:bodyPr/>
        <a:lstStyle/>
        <a:p>
          <a:r>
            <a:rPr lang="en-US" dirty="0"/>
            <a:t>$2.7b</a:t>
          </a:r>
        </a:p>
      </dgm:t>
    </dgm:pt>
    <dgm:pt modelId="{0A008A68-5E30-4781-A9F9-6420BC761CF8}" type="parTrans" cxnId="{424DEDE6-6325-4118-8954-7940DA2B9803}">
      <dgm:prSet/>
      <dgm:spPr/>
      <dgm:t>
        <a:bodyPr/>
        <a:lstStyle/>
        <a:p>
          <a:endParaRPr lang="en-US"/>
        </a:p>
      </dgm:t>
    </dgm:pt>
    <dgm:pt modelId="{1C699EB5-76AF-48FD-9F7E-E454D419757B}" type="sibTrans" cxnId="{424DEDE6-6325-4118-8954-7940DA2B9803}">
      <dgm:prSet/>
      <dgm:spPr/>
      <dgm:t>
        <a:bodyPr/>
        <a:lstStyle/>
        <a:p>
          <a:endParaRPr lang="en-US"/>
        </a:p>
      </dgm:t>
    </dgm:pt>
    <dgm:pt modelId="{9672D46C-F6F9-4ECA-AD82-E9C4D52B617C}">
      <dgm:prSet phldrT="[Text]"/>
      <dgm:spPr/>
      <dgm:t>
        <a:bodyPr/>
        <a:lstStyle/>
        <a:p>
          <a:r>
            <a:rPr lang="en-US" dirty="0"/>
            <a:t>$6.4b</a:t>
          </a:r>
        </a:p>
      </dgm:t>
    </dgm:pt>
    <dgm:pt modelId="{DFF110D0-B4C9-4A57-AE1D-FD5BFFE06DE4}" type="parTrans" cxnId="{9AA40C96-A113-412C-A82A-698C49B06C5B}">
      <dgm:prSet/>
      <dgm:spPr/>
      <dgm:t>
        <a:bodyPr/>
        <a:lstStyle/>
        <a:p>
          <a:endParaRPr lang="en-US"/>
        </a:p>
      </dgm:t>
    </dgm:pt>
    <dgm:pt modelId="{CD4C3753-D824-4BF2-A421-967F867F80D2}" type="sibTrans" cxnId="{9AA40C96-A113-412C-A82A-698C49B06C5B}">
      <dgm:prSet/>
      <dgm:spPr/>
      <dgm:t>
        <a:bodyPr/>
        <a:lstStyle/>
        <a:p>
          <a:endParaRPr lang="en-US"/>
        </a:p>
      </dgm:t>
    </dgm:pt>
    <dgm:pt modelId="{BBFCEC81-F200-4A6D-BCAE-8EAFCD1923E8}">
      <dgm:prSet/>
      <dgm:spPr/>
      <dgm:t>
        <a:bodyPr/>
        <a:lstStyle/>
        <a:p>
          <a:r>
            <a:rPr lang="en-US" dirty="0"/>
            <a:t>$2.4b</a:t>
          </a:r>
        </a:p>
      </dgm:t>
    </dgm:pt>
    <dgm:pt modelId="{DA4CE4A9-E554-48FF-BAE4-C720CEF1991C}" type="parTrans" cxnId="{4CC98FBD-80D4-4FBD-9B13-02B1728279FE}">
      <dgm:prSet/>
      <dgm:spPr/>
      <dgm:t>
        <a:bodyPr/>
        <a:lstStyle/>
        <a:p>
          <a:endParaRPr lang="en-US"/>
        </a:p>
      </dgm:t>
    </dgm:pt>
    <dgm:pt modelId="{16D44C78-F139-4CB1-8C2C-88C6C3447BF8}" type="sibTrans" cxnId="{4CC98FBD-80D4-4FBD-9B13-02B1728279FE}">
      <dgm:prSet/>
      <dgm:spPr/>
      <dgm:t>
        <a:bodyPr/>
        <a:lstStyle/>
        <a:p>
          <a:endParaRPr lang="en-US"/>
        </a:p>
      </dgm:t>
    </dgm:pt>
    <dgm:pt modelId="{F4F9AB43-1D46-416D-966C-C4976E73197D}" type="pres">
      <dgm:prSet presAssocID="{6C776EE5-84EC-4E7E-B5CF-F2F1398AA264}" presName="Name0" presStyleCnt="0">
        <dgm:presLayoutVars>
          <dgm:dir/>
          <dgm:resizeHandles val="exact"/>
        </dgm:presLayoutVars>
      </dgm:prSet>
      <dgm:spPr/>
      <dgm:t>
        <a:bodyPr/>
        <a:lstStyle/>
        <a:p>
          <a:endParaRPr lang="en-US"/>
        </a:p>
      </dgm:t>
    </dgm:pt>
    <dgm:pt modelId="{74E2BD87-CB6A-4D75-9E17-BAFABF02B483}" type="pres">
      <dgm:prSet presAssocID="{6C776EE5-84EC-4E7E-B5CF-F2F1398AA264}" presName="vNodes" presStyleCnt="0"/>
      <dgm:spPr/>
    </dgm:pt>
    <dgm:pt modelId="{7119D4C8-C315-4221-9016-08B610831148}" type="pres">
      <dgm:prSet presAssocID="{BBFCEC81-F200-4A6D-BCAE-8EAFCD1923E8}" presName="node" presStyleLbl="node1" presStyleIdx="0" presStyleCnt="4" custScaleX="629129" custScaleY="639259">
        <dgm:presLayoutVars>
          <dgm:bulletEnabled val="1"/>
        </dgm:presLayoutVars>
      </dgm:prSet>
      <dgm:spPr/>
      <dgm:t>
        <a:bodyPr/>
        <a:lstStyle/>
        <a:p>
          <a:endParaRPr lang="en-US"/>
        </a:p>
      </dgm:t>
    </dgm:pt>
    <dgm:pt modelId="{A0B7F9EB-230E-4782-9678-2CC5C40273D3}" type="pres">
      <dgm:prSet presAssocID="{16D44C78-F139-4CB1-8C2C-88C6C3447BF8}" presName="spacerT" presStyleCnt="0"/>
      <dgm:spPr/>
    </dgm:pt>
    <dgm:pt modelId="{5C5D2336-4F0F-444F-AF7A-7B3F864C1A7B}" type="pres">
      <dgm:prSet presAssocID="{16D44C78-F139-4CB1-8C2C-88C6C3447BF8}" presName="sibTrans" presStyleLbl="sibTrans2D1" presStyleIdx="0" presStyleCnt="3" custScaleX="140318" custScaleY="157816"/>
      <dgm:spPr/>
      <dgm:t>
        <a:bodyPr/>
        <a:lstStyle/>
        <a:p>
          <a:endParaRPr lang="en-US"/>
        </a:p>
      </dgm:t>
    </dgm:pt>
    <dgm:pt modelId="{299D8F34-2442-4EB6-9510-9CDE54FFD09C}" type="pres">
      <dgm:prSet presAssocID="{16D44C78-F139-4CB1-8C2C-88C6C3447BF8}" presName="spacerB" presStyleCnt="0"/>
      <dgm:spPr/>
    </dgm:pt>
    <dgm:pt modelId="{9A207E95-44B3-4D13-880F-D97F0AFB2014}" type="pres">
      <dgm:prSet presAssocID="{42F722F1-CC88-4BBC-805F-C0ADFAC5195E}" presName="node" presStyleLbl="node1" presStyleIdx="1" presStyleCnt="4" custScaleX="629129" custScaleY="639259">
        <dgm:presLayoutVars>
          <dgm:bulletEnabled val="1"/>
        </dgm:presLayoutVars>
      </dgm:prSet>
      <dgm:spPr/>
      <dgm:t>
        <a:bodyPr/>
        <a:lstStyle/>
        <a:p>
          <a:endParaRPr lang="en-US"/>
        </a:p>
      </dgm:t>
    </dgm:pt>
    <dgm:pt modelId="{A9A8BD30-E48B-4766-8803-C53C05CA3E7A}" type="pres">
      <dgm:prSet presAssocID="{A3518C85-2964-48AB-BB58-C83437B2C3E8}" presName="spacerT" presStyleCnt="0"/>
      <dgm:spPr/>
    </dgm:pt>
    <dgm:pt modelId="{BFF8ACFF-35C6-465C-A9D6-58206CF8C7E5}" type="pres">
      <dgm:prSet presAssocID="{A3518C85-2964-48AB-BB58-C83437B2C3E8}" presName="sibTrans" presStyleLbl="sibTrans2D1" presStyleIdx="1" presStyleCnt="3" custScaleX="140318" custScaleY="157816"/>
      <dgm:spPr/>
      <dgm:t>
        <a:bodyPr/>
        <a:lstStyle/>
        <a:p>
          <a:endParaRPr lang="en-US"/>
        </a:p>
      </dgm:t>
    </dgm:pt>
    <dgm:pt modelId="{12B8FF1F-CA6D-499F-A36A-946F516FE32A}" type="pres">
      <dgm:prSet presAssocID="{A3518C85-2964-48AB-BB58-C83437B2C3E8}" presName="spacerB" presStyleCnt="0"/>
      <dgm:spPr/>
    </dgm:pt>
    <dgm:pt modelId="{BBDF7697-1972-486D-99E3-F887F879A6F5}" type="pres">
      <dgm:prSet presAssocID="{DA26D3E2-CF8F-44AA-9F86-FA6FB02934B7}" presName="node" presStyleLbl="node1" presStyleIdx="2" presStyleCnt="4" custScaleX="629129" custScaleY="639259">
        <dgm:presLayoutVars>
          <dgm:bulletEnabled val="1"/>
        </dgm:presLayoutVars>
      </dgm:prSet>
      <dgm:spPr/>
      <dgm:t>
        <a:bodyPr/>
        <a:lstStyle/>
        <a:p>
          <a:endParaRPr lang="en-US"/>
        </a:p>
      </dgm:t>
    </dgm:pt>
    <dgm:pt modelId="{2214398F-6399-40FF-BB62-5B8FCA225E2A}" type="pres">
      <dgm:prSet presAssocID="{6C776EE5-84EC-4E7E-B5CF-F2F1398AA264}" presName="sibTransLast" presStyleLbl="sibTrans2D1" presStyleIdx="2" presStyleCnt="3" custAng="111818" custScaleX="110460" custScaleY="678913"/>
      <dgm:spPr/>
      <dgm:t>
        <a:bodyPr/>
        <a:lstStyle/>
        <a:p>
          <a:endParaRPr lang="en-US"/>
        </a:p>
      </dgm:t>
    </dgm:pt>
    <dgm:pt modelId="{046D79EF-62D8-4F84-AABA-3A9A3AAD55C5}" type="pres">
      <dgm:prSet presAssocID="{6C776EE5-84EC-4E7E-B5CF-F2F1398AA264}" presName="connectorText" presStyleLbl="sibTrans2D1" presStyleIdx="2" presStyleCnt="3"/>
      <dgm:spPr/>
      <dgm:t>
        <a:bodyPr/>
        <a:lstStyle/>
        <a:p>
          <a:endParaRPr lang="en-US"/>
        </a:p>
      </dgm:t>
    </dgm:pt>
    <dgm:pt modelId="{7A6EAF18-38E1-4551-849F-6EC92EBAFABB}" type="pres">
      <dgm:prSet presAssocID="{6C776EE5-84EC-4E7E-B5CF-F2F1398AA264}" presName="lastNode" presStyleLbl="node1" presStyleIdx="3" presStyleCnt="4" custScaleX="528535" custScaleY="526085" custLinFactX="285032" custLinFactNeighborX="300000" custLinFactNeighborY="-26618">
        <dgm:presLayoutVars>
          <dgm:bulletEnabled val="1"/>
        </dgm:presLayoutVars>
      </dgm:prSet>
      <dgm:spPr/>
      <dgm:t>
        <a:bodyPr/>
        <a:lstStyle/>
        <a:p>
          <a:endParaRPr lang="en-US"/>
        </a:p>
      </dgm:t>
    </dgm:pt>
  </dgm:ptLst>
  <dgm:cxnLst>
    <dgm:cxn modelId="{2CDF4F5C-F433-41F8-BE80-1E55676B8067}" type="presOf" srcId="{BBFCEC81-F200-4A6D-BCAE-8EAFCD1923E8}" destId="{7119D4C8-C315-4221-9016-08B610831148}" srcOrd="0" destOrd="0" presId="urn:microsoft.com/office/officeart/2005/8/layout/equation2"/>
    <dgm:cxn modelId="{2A0B6ED7-676B-4424-BBF6-ED0000994DCF}" type="presOf" srcId="{42F722F1-CC88-4BBC-805F-C0ADFAC5195E}" destId="{9A207E95-44B3-4D13-880F-D97F0AFB2014}" srcOrd="0" destOrd="0" presId="urn:microsoft.com/office/officeart/2005/8/layout/equation2"/>
    <dgm:cxn modelId="{2A265B49-0A80-4606-BF07-088DBBFD8075}" type="presOf" srcId="{1C699EB5-76AF-48FD-9F7E-E454D419757B}" destId="{046D79EF-62D8-4F84-AABA-3A9A3AAD55C5}" srcOrd="1" destOrd="0" presId="urn:microsoft.com/office/officeart/2005/8/layout/equation2"/>
    <dgm:cxn modelId="{9E9B1EEF-3D48-4E09-9242-E93BE5D0EC10}" type="presOf" srcId="{1C699EB5-76AF-48FD-9F7E-E454D419757B}" destId="{2214398F-6399-40FF-BB62-5B8FCA225E2A}" srcOrd="0" destOrd="0" presId="urn:microsoft.com/office/officeart/2005/8/layout/equation2"/>
    <dgm:cxn modelId="{424DEDE6-6325-4118-8954-7940DA2B9803}" srcId="{6C776EE5-84EC-4E7E-B5CF-F2F1398AA264}" destId="{DA26D3E2-CF8F-44AA-9F86-FA6FB02934B7}" srcOrd="2" destOrd="0" parTransId="{0A008A68-5E30-4781-A9F9-6420BC761CF8}" sibTransId="{1C699EB5-76AF-48FD-9F7E-E454D419757B}"/>
    <dgm:cxn modelId="{4CC98FBD-80D4-4FBD-9B13-02B1728279FE}" srcId="{6C776EE5-84EC-4E7E-B5CF-F2F1398AA264}" destId="{BBFCEC81-F200-4A6D-BCAE-8EAFCD1923E8}" srcOrd="0" destOrd="0" parTransId="{DA4CE4A9-E554-48FF-BAE4-C720CEF1991C}" sibTransId="{16D44C78-F139-4CB1-8C2C-88C6C3447BF8}"/>
    <dgm:cxn modelId="{4BEA63B2-F74B-466B-8BDF-7A29E10A8BFA}" type="presOf" srcId="{A3518C85-2964-48AB-BB58-C83437B2C3E8}" destId="{BFF8ACFF-35C6-465C-A9D6-58206CF8C7E5}" srcOrd="0" destOrd="0" presId="urn:microsoft.com/office/officeart/2005/8/layout/equation2"/>
    <dgm:cxn modelId="{22FA9DD0-EA22-43B1-B948-C0F7FCA43BAF}" type="presOf" srcId="{16D44C78-F139-4CB1-8C2C-88C6C3447BF8}" destId="{5C5D2336-4F0F-444F-AF7A-7B3F864C1A7B}" srcOrd="0" destOrd="0" presId="urn:microsoft.com/office/officeart/2005/8/layout/equation2"/>
    <dgm:cxn modelId="{9AA40C96-A113-412C-A82A-698C49B06C5B}" srcId="{6C776EE5-84EC-4E7E-B5CF-F2F1398AA264}" destId="{9672D46C-F6F9-4ECA-AD82-E9C4D52B617C}" srcOrd="3" destOrd="0" parTransId="{DFF110D0-B4C9-4A57-AE1D-FD5BFFE06DE4}" sibTransId="{CD4C3753-D824-4BF2-A421-967F867F80D2}"/>
    <dgm:cxn modelId="{CC08C350-B818-48F3-AC0D-6A3A64411B5A}" srcId="{6C776EE5-84EC-4E7E-B5CF-F2F1398AA264}" destId="{42F722F1-CC88-4BBC-805F-C0ADFAC5195E}" srcOrd="1" destOrd="0" parTransId="{2C8FF6C1-C66B-43E2-8D78-E1830BF32E37}" sibTransId="{A3518C85-2964-48AB-BB58-C83437B2C3E8}"/>
    <dgm:cxn modelId="{3E324F92-856C-4405-A9FC-2CCF95C13364}" type="presOf" srcId="{9672D46C-F6F9-4ECA-AD82-E9C4D52B617C}" destId="{7A6EAF18-38E1-4551-849F-6EC92EBAFABB}" srcOrd="0" destOrd="0" presId="urn:microsoft.com/office/officeart/2005/8/layout/equation2"/>
    <dgm:cxn modelId="{DE2B917F-EB7C-4E38-A13E-9FE64752CB78}" type="presOf" srcId="{6C776EE5-84EC-4E7E-B5CF-F2F1398AA264}" destId="{F4F9AB43-1D46-416D-966C-C4976E73197D}" srcOrd="0" destOrd="0" presId="urn:microsoft.com/office/officeart/2005/8/layout/equation2"/>
    <dgm:cxn modelId="{DBB68EE7-D99A-444C-AD0D-5F2442EDB04A}" type="presOf" srcId="{DA26D3E2-CF8F-44AA-9F86-FA6FB02934B7}" destId="{BBDF7697-1972-486D-99E3-F887F879A6F5}" srcOrd="0" destOrd="0" presId="urn:microsoft.com/office/officeart/2005/8/layout/equation2"/>
    <dgm:cxn modelId="{1A7D3303-F788-41E7-9A13-04C00FF59421}" type="presParOf" srcId="{F4F9AB43-1D46-416D-966C-C4976E73197D}" destId="{74E2BD87-CB6A-4D75-9E17-BAFABF02B483}" srcOrd="0" destOrd="0" presId="urn:microsoft.com/office/officeart/2005/8/layout/equation2"/>
    <dgm:cxn modelId="{3A59FDA8-48EF-4310-9781-FC1602D10D5C}" type="presParOf" srcId="{74E2BD87-CB6A-4D75-9E17-BAFABF02B483}" destId="{7119D4C8-C315-4221-9016-08B610831148}" srcOrd="0" destOrd="0" presId="urn:microsoft.com/office/officeart/2005/8/layout/equation2"/>
    <dgm:cxn modelId="{FC14556B-D693-46F0-B7A4-E96F4D2A0E47}" type="presParOf" srcId="{74E2BD87-CB6A-4D75-9E17-BAFABF02B483}" destId="{A0B7F9EB-230E-4782-9678-2CC5C40273D3}" srcOrd="1" destOrd="0" presId="urn:microsoft.com/office/officeart/2005/8/layout/equation2"/>
    <dgm:cxn modelId="{FC10F477-38D0-4573-A007-44FC819EA187}" type="presParOf" srcId="{74E2BD87-CB6A-4D75-9E17-BAFABF02B483}" destId="{5C5D2336-4F0F-444F-AF7A-7B3F864C1A7B}" srcOrd="2" destOrd="0" presId="urn:microsoft.com/office/officeart/2005/8/layout/equation2"/>
    <dgm:cxn modelId="{9360CF99-E2DE-4C4F-B4E6-DF93D5AE2A03}" type="presParOf" srcId="{74E2BD87-CB6A-4D75-9E17-BAFABF02B483}" destId="{299D8F34-2442-4EB6-9510-9CDE54FFD09C}" srcOrd="3" destOrd="0" presId="urn:microsoft.com/office/officeart/2005/8/layout/equation2"/>
    <dgm:cxn modelId="{A9443D73-BCD4-4ECD-8CA4-AE4D3790306E}" type="presParOf" srcId="{74E2BD87-CB6A-4D75-9E17-BAFABF02B483}" destId="{9A207E95-44B3-4D13-880F-D97F0AFB2014}" srcOrd="4" destOrd="0" presId="urn:microsoft.com/office/officeart/2005/8/layout/equation2"/>
    <dgm:cxn modelId="{54A1D9A0-6612-4BC6-B370-067269BEA8A3}" type="presParOf" srcId="{74E2BD87-CB6A-4D75-9E17-BAFABF02B483}" destId="{A9A8BD30-E48B-4766-8803-C53C05CA3E7A}" srcOrd="5" destOrd="0" presId="urn:microsoft.com/office/officeart/2005/8/layout/equation2"/>
    <dgm:cxn modelId="{EBAD287C-6EAE-4AE4-9B3C-80A4BCA8A9E8}" type="presParOf" srcId="{74E2BD87-CB6A-4D75-9E17-BAFABF02B483}" destId="{BFF8ACFF-35C6-465C-A9D6-58206CF8C7E5}" srcOrd="6" destOrd="0" presId="urn:microsoft.com/office/officeart/2005/8/layout/equation2"/>
    <dgm:cxn modelId="{E841923A-53B5-49A4-8765-045C811387F5}" type="presParOf" srcId="{74E2BD87-CB6A-4D75-9E17-BAFABF02B483}" destId="{12B8FF1F-CA6D-499F-A36A-946F516FE32A}" srcOrd="7" destOrd="0" presId="urn:microsoft.com/office/officeart/2005/8/layout/equation2"/>
    <dgm:cxn modelId="{003031B9-59BE-4CFF-AD0D-EF65F055D2BD}" type="presParOf" srcId="{74E2BD87-CB6A-4D75-9E17-BAFABF02B483}" destId="{BBDF7697-1972-486D-99E3-F887F879A6F5}" srcOrd="8" destOrd="0" presId="urn:microsoft.com/office/officeart/2005/8/layout/equation2"/>
    <dgm:cxn modelId="{845C8002-7BFB-4ACB-9726-EB146C614288}" type="presParOf" srcId="{F4F9AB43-1D46-416D-966C-C4976E73197D}" destId="{2214398F-6399-40FF-BB62-5B8FCA225E2A}" srcOrd="1" destOrd="0" presId="urn:microsoft.com/office/officeart/2005/8/layout/equation2"/>
    <dgm:cxn modelId="{A0877694-08C9-43D6-89DF-48A76D753A8E}" type="presParOf" srcId="{2214398F-6399-40FF-BB62-5B8FCA225E2A}" destId="{046D79EF-62D8-4F84-AABA-3A9A3AAD55C5}" srcOrd="0" destOrd="0" presId="urn:microsoft.com/office/officeart/2005/8/layout/equation2"/>
    <dgm:cxn modelId="{ED096187-6448-4A1E-BF92-BC9B48A752FC}" type="presParOf" srcId="{F4F9AB43-1D46-416D-966C-C4976E73197D}" destId="{7A6EAF18-38E1-4551-849F-6EC92EBAFAB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9D4C8-C315-4221-9016-08B610831148}">
      <dsp:nvSpPr>
        <dsp:cNvPr id="0" name=""/>
        <dsp:cNvSpPr/>
      </dsp:nvSpPr>
      <dsp:spPr>
        <a:xfrm>
          <a:off x="2365234" y="461"/>
          <a:ext cx="1927808" cy="1958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Direct Effects</a:t>
          </a:r>
        </a:p>
      </dsp:txBody>
      <dsp:txXfrm>
        <a:off x="2647555" y="287328"/>
        <a:ext cx="1363166" cy="1385115"/>
      </dsp:txXfrm>
    </dsp:sp>
    <dsp:sp modelId="{5C5D2336-4F0F-444F-AF7A-7B3F864C1A7B}">
      <dsp:nvSpPr>
        <dsp:cNvPr id="0" name=""/>
        <dsp:cNvSpPr/>
      </dsp:nvSpPr>
      <dsp:spPr>
        <a:xfrm>
          <a:off x="3204447" y="1984193"/>
          <a:ext cx="249382" cy="28048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237503" y="2095106"/>
        <a:ext cx="183270" cy="58654"/>
      </dsp:txXfrm>
    </dsp:sp>
    <dsp:sp modelId="{9A207E95-44B3-4D13-880F-D97F0AFB2014}">
      <dsp:nvSpPr>
        <dsp:cNvPr id="0" name=""/>
        <dsp:cNvSpPr/>
      </dsp:nvSpPr>
      <dsp:spPr>
        <a:xfrm>
          <a:off x="2365234" y="2289555"/>
          <a:ext cx="1927808" cy="1958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Indirect Effects</a:t>
          </a:r>
        </a:p>
      </dsp:txBody>
      <dsp:txXfrm>
        <a:off x="2647555" y="2576422"/>
        <a:ext cx="1363166" cy="1385115"/>
      </dsp:txXfrm>
    </dsp:sp>
    <dsp:sp modelId="{BFF8ACFF-35C6-465C-A9D6-58206CF8C7E5}">
      <dsp:nvSpPr>
        <dsp:cNvPr id="0" name=""/>
        <dsp:cNvSpPr/>
      </dsp:nvSpPr>
      <dsp:spPr>
        <a:xfrm>
          <a:off x="3204447" y="4273286"/>
          <a:ext cx="249382" cy="28048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237503" y="4384199"/>
        <a:ext cx="183270" cy="58654"/>
      </dsp:txXfrm>
    </dsp:sp>
    <dsp:sp modelId="{BBDF7697-1972-486D-99E3-F887F879A6F5}">
      <dsp:nvSpPr>
        <dsp:cNvPr id="0" name=""/>
        <dsp:cNvSpPr/>
      </dsp:nvSpPr>
      <dsp:spPr>
        <a:xfrm>
          <a:off x="2365234" y="4578649"/>
          <a:ext cx="1927808" cy="1958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Induced Effects</a:t>
          </a:r>
        </a:p>
      </dsp:txBody>
      <dsp:txXfrm>
        <a:off x="2647555" y="4865516"/>
        <a:ext cx="1363166" cy="1385115"/>
      </dsp:txXfrm>
    </dsp:sp>
    <dsp:sp modelId="{2214398F-6399-40FF-BB62-5B8FCA225E2A}">
      <dsp:nvSpPr>
        <dsp:cNvPr id="0" name=""/>
        <dsp:cNvSpPr/>
      </dsp:nvSpPr>
      <dsp:spPr>
        <a:xfrm>
          <a:off x="4833003" y="2691549"/>
          <a:ext cx="1423878" cy="10106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33003" y="2893682"/>
        <a:ext cx="1120679" cy="606399"/>
      </dsp:txXfrm>
    </dsp:sp>
    <dsp:sp modelId="{7A6EAF18-38E1-4551-849F-6EC92EBAFABB}">
      <dsp:nvSpPr>
        <dsp:cNvPr id="0" name=""/>
        <dsp:cNvSpPr/>
      </dsp:nvSpPr>
      <dsp:spPr>
        <a:xfrm>
          <a:off x="6723051" y="1493796"/>
          <a:ext cx="3239126" cy="32241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a:t>Total Impact</a:t>
          </a:r>
        </a:p>
      </dsp:txBody>
      <dsp:txXfrm>
        <a:off x="7197410" y="1965956"/>
        <a:ext cx="2290408" cy="2279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9D4C8-C315-4221-9016-08B610831148}">
      <dsp:nvSpPr>
        <dsp:cNvPr id="0" name=""/>
        <dsp:cNvSpPr/>
      </dsp:nvSpPr>
      <dsp:spPr>
        <a:xfrm>
          <a:off x="2121762" y="2974"/>
          <a:ext cx="1959115" cy="19906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Jobs, Earnings, Operating Expenses</a:t>
          </a:r>
        </a:p>
      </dsp:txBody>
      <dsp:txXfrm>
        <a:off x="2408668" y="294499"/>
        <a:ext cx="1385303" cy="1407610"/>
      </dsp:txXfrm>
    </dsp:sp>
    <dsp:sp modelId="{5C5D2336-4F0F-444F-AF7A-7B3F864C1A7B}">
      <dsp:nvSpPr>
        <dsp:cNvPr id="0" name=""/>
        <dsp:cNvSpPr/>
      </dsp:nvSpPr>
      <dsp:spPr>
        <a:xfrm>
          <a:off x="2974604" y="2018920"/>
          <a:ext cx="253432" cy="28503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008196" y="2131634"/>
        <a:ext cx="186248" cy="59607"/>
      </dsp:txXfrm>
    </dsp:sp>
    <dsp:sp modelId="{9A207E95-44B3-4D13-880F-D97F0AFB2014}">
      <dsp:nvSpPr>
        <dsp:cNvPr id="0" name=""/>
        <dsp:cNvSpPr/>
      </dsp:nvSpPr>
      <dsp:spPr>
        <a:xfrm>
          <a:off x="2121762" y="2329241"/>
          <a:ext cx="1959115" cy="19906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Purchase of Intermediate Goods &amp; Services</a:t>
          </a:r>
        </a:p>
      </dsp:txBody>
      <dsp:txXfrm>
        <a:off x="2408668" y="2620766"/>
        <a:ext cx="1385303" cy="1407610"/>
      </dsp:txXfrm>
    </dsp:sp>
    <dsp:sp modelId="{BFF8ACFF-35C6-465C-A9D6-58206CF8C7E5}">
      <dsp:nvSpPr>
        <dsp:cNvPr id="0" name=""/>
        <dsp:cNvSpPr/>
      </dsp:nvSpPr>
      <dsp:spPr>
        <a:xfrm>
          <a:off x="2974604" y="4345187"/>
          <a:ext cx="253432" cy="28503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008196" y="4457901"/>
        <a:ext cx="186248" cy="59607"/>
      </dsp:txXfrm>
    </dsp:sp>
    <dsp:sp modelId="{BBDF7697-1972-486D-99E3-F887F879A6F5}">
      <dsp:nvSpPr>
        <dsp:cNvPr id="0" name=""/>
        <dsp:cNvSpPr/>
      </dsp:nvSpPr>
      <dsp:spPr>
        <a:xfrm>
          <a:off x="2121762" y="4655509"/>
          <a:ext cx="1959115" cy="19906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Household Spending</a:t>
          </a:r>
        </a:p>
      </dsp:txBody>
      <dsp:txXfrm>
        <a:off x="2408668" y="4947034"/>
        <a:ext cx="1385303" cy="1407610"/>
      </dsp:txXfrm>
    </dsp:sp>
    <dsp:sp modelId="{2214398F-6399-40FF-BB62-5B8FCA225E2A}">
      <dsp:nvSpPr>
        <dsp:cNvPr id="0" name=""/>
        <dsp:cNvSpPr/>
      </dsp:nvSpPr>
      <dsp:spPr>
        <a:xfrm rot="21596357">
          <a:off x="4593863" y="2860159"/>
          <a:ext cx="1352855" cy="7830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593863" y="3016898"/>
        <a:ext cx="1117933" cy="469845"/>
      </dsp:txXfrm>
    </dsp:sp>
    <dsp:sp modelId="{7A6EAF18-38E1-4551-849F-6EC92EBAFABB}">
      <dsp:nvSpPr>
        <dsp:cNvPr id="0" name=""/>
        <dsp:cNvSpPr/>
      </dsp:nvSpPr>
      <dsp:spPr>
        <a:xfrm>
          <a:off x="6389481" y="1520559"/>
          <a:ext cx="3291728" cy="32764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a:t>Total Impact</a:t>
          </a:r>
        </a:p>
      </dsp:txBody>
      <dsp:txXfrm>
        <a:off x="6871543" y="2000387"/>
        <a:ext cx="2327604" cy="2316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9D4C8-C315-4221-9016-08B610831148}">
      <dsp:nvSpPr>
        <dsp:cNvPr id="0" name=""/>
        <dsp:cNvSpPr/>
      </dsp:nvSpPr>
      <dsp:spPr>
        <a:xfrm>
          <a:off x="2094825" y="5181"/>
          <a:ext cx="1951071" cy="19824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a:t>295k jobs</a:t>
          </a:r>
        </a:p>
      </dsp:txBody>
      <dsp:txXfrm>
        <a:off x="2380553" y="295509"/>
        <a:ext cx="1379615" cy="1401831"/>
      </dsp:txXfrm>
    </dsp:sp>
    <dsp:sp modelId="{5C5D2336-4F0F-444F-AF7A-7B3F864C1A7B}">
      <dsp:nvSpPr>
        <dsp:cNvPr id="0" name=""/>
        <dsp:cNvSpPr/>
      </dsp:nvSpPr>
      <dsp:spPr>
        <a:xfrm>
          <a:off x="2944165" y="2012850"/>
          <a:ext cx="252391" cy="28386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977619" y="2125101"/>
        <a:ext cx="185483" cy="59363"/>
      </dsp:txXfrm>
    </dsp:sp>
    <dsp:sp modelId="{9A207E95-44B3-4D13-880F-D97F0AFB2014}">
      <dsp:nvSpPr>
        <dsp:cNvPr id="0" name=""/>
        <dsp:cNvSpPr/>
      </dsp:nvSpPr>
      <dsp:spPr>
        <a:xfrm>
          <a:off x="2094825" y="2321897"/>
          <a:ext cx="1951071" cy="19824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a:t>253k jobs</a:t>
          </a:r>
        </a:p>
      </dsp:txBody>
      <dsp:txXfrm>
        <a:off x="2380553" y="2612225"/>
        <a:ext cx="1379615" cy="1401831"/>
      </dsp:txXfrm>
    </dsp:sp>
    <dsp:sp modelId="{BFF8ACFF-35C6-465C-A9D6-58206CF8C7E5}">
      <dsp:nvSpPr>
        <dsp:cNvPr id="0" name=""/>
        <dsp:cNvSpPr/>
      </dsp:nvSpPr>
      <dsp:spPr>
        <a:xfrm>
          <a:off x="2944165" y="4329567"/>
          <a:ext cx="252391" cy="28386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977619" y="4441818"/>
        <a:ext cx="185483" cy="59363"/>
      </dsp:txXfrm>
    </dsp:sp>
    <dsp:sp modelId="{BBDF7697-1972-486D-99E3-F887F879A6F5}">
      <dsp:nvSpPr>
        <dsp:cNvPr id="0" name=""/>
        <dsp:cNvSpPr/>
      </dsp:nvSpPr>
      <dsp:spPr>
        <a:xfrm>
          <a:off x="2094825" y="4638614"/>
          <a:ext cx="1951071" cy="19824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a:t>335k jobs</a:t>
          </a:r>
        </a:p>
      </dsp:txBody>
      <dsp:txXfrm>
        <a:off x="2380553" y="4928942"/>
        <a:ext cx="1379615" cy="1401831"/>
      </dsp:txXfrm>
    </dsp:sp>
    <dsp:sp modelId="{2214398F-6399-40FF-BB62-5B8FCA225E2A}">
      <dsp:nvSpPr>
        <dsp:cNvPr id="0" name=""/>
        <dsp:cNvSpPr/>
      </dsp:nvSpPr>
      <dsp:spPr>
        <a:xfrm rot="21595928">
          <a:off x="4552726" y="2877346"/>
          <a:ext cx="1336634" cy="7265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4552726" y="3022781"/>
        <a:ext cx="1118675" cy="435919"/>
      </dsp:txXfrm>
    </dsp:sp>
    <dsp:sp modelId="{7A6EAF18-38E1-4551-849F-6EC92EBAFABB}">
      <dsp:nvSpPr>
        <dsp:cNvPr id="0" name=""/>
        <dsp:cNvSpPr/>
      </dsp:nvSpPr>
      <dsp:spPr>
        <a:xfrm>
          <a:off x="6326795" y="1516535"/>
          <a:ext cx="3278214" cy="32630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883k jobs</a:t>
          </a:r>
        </a:p>
      </dsp:txBody>
      <dsp:txXfrm>
        <a:off x="6806878" y="1994393"/>
        <a:ext cx="2318048" cy="2307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9D4C8-C315-4221-9016-08B610831148}">
      <dsp:nvSpPr>
        <dsp:cNvPr id="0" name=""/>
        <dsp:cNvSpPr/>
      </dsp:nvSpPr>
      <dsp:spPr>
        <a:xfrm>
          <a:off x="2135291" y="1944"/>
          <a:ext cx="1963093" cy="19947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a:t>$93b</a:t>
          </a:r>
        </a:p>
      </dsp:txBody>
      <dsp:txXfrm>
        <a:off x="2422779" y="294061"/>
        <a:ext cx="1388117" cy="1410468"/>
      </dsp:txXfrm>
    </dsp:sp>
    <dsp:sp modelId="{5C5D2336-4F0F-444F-AF7A-7B3F864C1A7B}">
      <dsp:nvSpPr>
        <dsp:cNvPr id="0" name=""/>
        <dsp:cNvSpPr/>
      </dsp:nvSpPr>
      <dsp:spPr>
        <a:xfrm>
          <a:off x="2989865" y="2021983"/>
          <a:ext cx="253946" cy="28561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023526" y="2134926"/>
        <a:ext cx="186624" cy="59728"/>
      </dsp:txXfrm>
    </dsp:sp>
    <dsp:sp modelId="{9A207E95-44B3-4D13-880F-D97F0AFB2014}">
      <dsp:nvSpPr>
        <dsp:cNvPr id="0" name=""/>
        <dsp:cNvSpPr/>
      </dsp:nvSpPr>
      <dsp:spPr>
        <a:xfrm>
          <a:off x="2135291" y="2332935"/>
          <a:ext cx="1963093" cy="19947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a:t>$43b</a:t>
          </a:r>
        </a:p>
      </dsp:txBody>
      <dsp:txXfrm>
        <a:off x="2422779" y="2625052"/>
        <a:ext cx="1388117" cy="1410468"/>
      </dsp:txXfrm>
    </dsp:sp>
    <dsp:sp modelId="{BFF8ACFF-35C6-465C-A9D6-58206CF8C7E5}">
      <dsp:nvSpPr>
        <dsp:cNvPr id="0" name=""/>
        <dsp:cNvSpPr/>
      </dsp:nvSpPr>
      <dsp:spPr>
        <a:xfrm>
          <a:off x="2989865" y="4352974"/>
          <a:ext cx="253946" cy="28561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023526" y="4465917"/>
        <a:ext cx="186624" cy="59728"/>
      </dsp:txXfrm>
    </dsp:sp>
    <dsp:sp modelId="{BBDF7697-1972-486D-99E3-F887F879A6F5}">
      <dsp:nvSpPr>
        <dsp:cNvPr id="0" name=""/>
        <dsp:cNvSpPr/>
      </dsp:nvSpPr>
      <dsp:spPr>
        <a:xfrm>
          <a:off x="2135291" y="4663926"/>
          <a:ext cx="1963093" cy="19947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a:t>$56b</a:t>
          </a:r>
        </a:p>
      </dsp:txBody>
      <dsp:txXfrm>
        <a:off x="2422779" y="4956043"/>
        <a:ext cx="1388117" cy="1410468"/>
      </dsp:txXfrm>
    </dsp:sp>
    <dsp:sp modelId="{2214398F-6399-40FF-BB62-5B8FCA225E2A}">
      <dsp:nvSpPr>
        <dsp:cNvPr id="0" name=""/>
        <dsp:cNvSpPr/>
      </dsp:nvSpPr>
      <dsp:spPr>
        <a:xfrm rot="21596572">
          <a:off x="4614461" y="2920361"/>
          <a:ext cx="1360999" cy="6737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4614461" y="3055213"/>
        <a:ext cx="1158872" cy="404255"/>
      </dsp:txXfrm>
    </dsp:sp>
    <dsp:sp modelId="{7A6EAF18-38E1-4551-849F-6EC92EBAFABB}">
      <dsp:nvSpPr>
        <dsp:cNvPr id="0" name=""/>
        <dsp:cNvSpPr/>
      </dsp:nvSpPr>
      <dsp:spPr>
        <a:xfrm>
          <a:off x="6420897" y="1522610"/>
          <a:ext cx="3298412" cy="32831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en-US" sz="5900" kern="1200" dirty="0"/>
            <a:t>$192b</a:t>
          </a:r>
        </a:p>
      </dsp:txBody>
      <dsp:txXfrm>
        <a:off x="6903938" y="2003412"/>
        <a:ext cx="2332330" cy="2321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9D4C8-C315-4221-9016-08B610831148}">
      <dsp:nvSpPr>
        <dsp:cNvPr id="0" name=""/>
        <dsp:cNvSpPr/>
      </dsp:nvSpPr>
      <dsp:spPr>
        <a:xfrm>
          <a:off x="2681704" y="1795"/>
          <a:ext cx="1589754" cy="16153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a:t>$4.2b</a:t>
          </a:r>
        </a:p>
      </dsp:txBody>
      <dsp:txXfrm>
        <a:off x="2914518" y="238358"/>
        <a:ext cx="1124126" cy="1142226"/>
      </dsp:txXfrm>
    </dsp:sp>
    <dsp:sp modelId="{5C5D2336-4F0F-444F-AF7A-7B3F864C1A7B}">
      <dsp:nvSpPr>
        <dsp:cNvPr id="0" name=""/>
        <dsp:cNvSpPr/>
      </dsp:nvSpPr>
      <dsp:spPr>
        <a:xfrm>
          <a:off x="3373756" y="1637665"/>
          <a:ext cx="205651" cy="23129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401015" y="1729128"/>
        <a:ext cx="151133" cy="48370"/>
      </dsp:txXfrm>
    </dsp:sp>
    <dsp:sp modelId="{9A207E95-44B3-4D13-880F-D97F0AFB2014}">
      <dsp:nvSpPr>
        <dsp:cNvPr id="0" name=""/>
        <dsp:cNvSpPr/>
      </dsp:nvSpPr>
      <dsp:spPr>
        <a:xfrm>
          <a:off x="2681704" y="1889480"/>
          <a:ext cx="1589754" cy="16153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a:t>$3.0b</a:t>
          </a:r>
        </a:p>
      </dsp:txBody>
      <dsp:txXfrm>
        <a:off x="2914518" y="2126043"/>
        <a:ext cx="1124126" cy="1142226"/>
      </dsp:txXfrm>
    </dsp:sp>
    <dsp:sp modelId="{BFF8ACFF-35C6-465C-A9D6-58206CF8C7E5}">
      <dsp:nvSpPr>
        <dsp:cNvPr id="0" name=""/>
        <dsp:cNvSpPr/>
      </dsp:nvSpPr>
      <dsp:spPr>
        <a:xfrm>
          <a:off x="3373756" y="3525351"/>
          <a:ext cx="205651" cy="23129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401015" y="3616814"/>
        <a:ext cx="151133" cy="48370"/>
      </dsp:txXfrm>
    </dsp:sp>
    <dsp:sp modelId="{BBDF7697-1972-486D-99E3-F887F879A6F5}">
      <dsp:nvSpPr>
        <dsp:cNvPr id="0" name=""/>
        <dsp:cNvSpPr/>
      </dsp:nvSpPr>
      <dsp:spPr>
        <a:xfrm>
          <a:off x="2681704" y="3777166"/>
          <a:ext cx="1589754" cy="16153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a:t>$3.5b</a:t>
          </a:r>
        </a:p>
      </dsp:txBody>
      <dsp:txXfrm>
        <a:off x="2914518" y="4013729"/>
        <a:ext cx="1124126" cy="1142226"/>
      </dsp:txXfrm>
    </dsp:sp>
    <dsp:sp modelId="{2214398F-6399-40FF-BB62-5B8FCA225E2A}">
      <dsp:nvSpPr>
        <dsp:cNvPr id="0" name=""/>
        <dsp:cNvSpPr/>
      </dsp:nvSpPr>
      <dsp:spPr>
        <a:xfrm>
          <a:off x="4716733" y="2280716"/>
          <a:ext cx="1174191" cy="7139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4716733" y="2423510"/>
        <a:ext cx="960000" cy="428382"/>
      </dsp:txXfrm>
    </dsp:sp>
    <dsp:sp modelId="{7A6EAF18-38E1-4551-849F-6EC92EBAFABB}">
      <dsp:nvSpPr>
        <dsp:cNvPr id="0" name=""/>
        <dsp:cNvSpPr/>
      </dsp:nvSpPr>
      <dsp:spPr>
        <a:xfrm>
          <a:off x="6275349" y="1233263"/>
          <a:ext cx="2671124" cy="26587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a:t>$10.7b</a:t>
          </a:r>
        </a:p>
      </dsp:txBody>
      <dsp:txXfrm>
        <a:off x="6666526" y="1622627"/>
        <a:ext cx="1888770" cy="18800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9D4C8-C315-4221-9016-08B610831148}">
      <dsp:nvSpPr>
        <dsp:cNvPr id="0" name=""/>
        <dsp:cNvSpPr/>
      </dsp:nvSpPr>
      <dsp:spPr>
        <a:xfrm>
          <a:off x="2070982" y="1616"/>
          <a:ext cx="1673593" cy="17005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$2.4b</a:t>
          </a:r>
        </a:p>
      </dsp:txBody>
      <dsp:txXfrm>
        <a:off x="2316074" y="250654"/>
        <a:ext cx="1183409" cy="1202465"/>
      </dsp:txXfrm>
    </dsp:sp>
    <dsp:sp modelId="{5C5D2336-4F0F-444F-AF7A-7B3F864C1A7B}">
      <dsp:nvSpPr>
        <dsp:cNvPr id="0" name=""/>
        <dsp:cNvSpPr/>
      </dsp:nvSpPr>
      <dsp:spPr>
        <a:xfrm>
          <a:off x="2799531" y="1723759"/>
          <a:ext cx="216496" cy="24349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828228" y="1820046"/>
        <a:ext cx="159102" cy="50920"/>
      </dsp:txXfrm>
    </dsp:sp>
    <dsp:sp modelId="{9A207E95-44B3-4D13-880F-D97F0AFB2014}">
      <dsp:nvSpPr>
        <dsp:cNvPr id="0" name=""/>
        <dsp:cNvSpPr/>
      </dsp:nvSpPr>
      <dsp:spPr>
        <a:xfrm>
          <a:off x="2070982" y="1988854"/>
          <a:ext cx="1673593" cy="17005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$1.3b</a:t>
          </a:r>
        </a:p>
      </dsp:txBody>
      <dsp:txXfrm>
        <a:off x="2316074" y="2237892"/>
        <a:ext cx="1183409" cy="1202465"/>
      </dsp:txXfrm>
    </dsp:sp>
    <dsp:sp modelId="{BFF8ACFF-35C6-465C-A9D6-58206CF8C7E5}">
      <dsp:nvSpPr>
        <dsp:cNvPr id="0" name=""/>
        <dsp:cNvSpPr/>
      </dsp:nvSpPr>
      <dsp:spPr>
        <a:xfrm>
          <a:off x="2799531" y="3710996"/>
          <a:ext cx="216496" cy="24349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828228" y="3807283"/>
        <a:ext cx="159102" cy="50920"/>
      </dsp:txXfrm>
    </dsp:sp>
    <dsp:sp modelId="{BBDF7697-1972-486D-99E3-F887F879A6F5}">
      <dsp:nvSpPr>
        <dsp:cNvPr id="0" name=""/>
        <dsp:cNvSpPr/>
      </dsp:nvSpPr>
      <dsp:spPr>
        <a:xfrm>
          <a:off x="2070982" y="3976091"/>
          <a:ext cx="1673593" cy="17005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$2.7b</a:t>
          </a:r>
        </a:p>
      </dsp:txBody>
      <dsp:txXfrm>
        <a:off x="2316074" y="4225129"/>
        <a:ext cx="1183409" cy="1202465"/>
      </dsp:txXfrm>
    </dsp:sp>
    <dsp:sp modelId="{2214398F-6399-40FF-BB62-5B8FCA225E2A}">
      <dsp:nvSpPr>
        <dsp:cNvPr id="0" name=""/>
        <dsp:cNvSpPr/>
      </dsp:nvSpPr>
      <dsp:spPr>
        <a:xfrm>
          <a:off x="4213333" y="2440613"/>
          <a:ext cx="1236115" cy="6718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4213333" y="2574981"/>
        <a:ext cx="1034562" cy="403106"/>
      </dsp:txXfrm>
    </dsp:sp>
    <dsp:sp modelId="{7A6EAF18-38E1-4551-849F-6EC92EBAFABB}">
      <dsp:nvSpPr>
        <dsp:cNvPr id="0" name=""/>
        <dsp:cNvSpPr/>
      </dsp:nvSpPr>
      <dsp:spPr>
        <a:xfrm>
          <a:off x="5854146" y="1298029"/>
          <a:ext cx="2811992" cy="27989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en-US" sz="5500" kern="1200" dirty="0"/>
            <a:t>$6.4b</a:t>
          </a:r>
        </a:p>
      </dsp:txBody>
      <dsp:txXfrm>
        <a:off x="6265953" y="1707927"/>
        <a:ext cx="1988378" cy="197916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465138" eaLnBrk="1" hangingPunct="1">
              <a:defRPr sz="800">
                <a:latin typeface="Tahoma" pitchFamily="34" charset="0"/>
                <a:ea typeface="Tahoma" pitchFamily="34" charset="0"/>
                <a:cs typeface="Tahoma" pitchFamily="34" charset="0"/>
              </a:defRPr>
            </a:lvl1pPr>
          </a:lstStyle>
          <a:p>
            <a:pPr>
              <a:defRPr/>
            </a:pPr>
            <a:endParaRPr lang="en-US"/>
          </a:p>
        </p:txBody>
      </p:sp>
      <p:sp>
        <p:nvSpPr>
          <p:cNvPr id="327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465138" eaLnBrk="1" hangingPunct="1">
              <a:defRPr sz="800">
                <a:latin typeface="Tahoma" panose="020B0604030504040204" pitchFamily="34" charset="0"/>
                <a:cs typeface="Tahoma" panose="020B0604030504040204" pitchFamily="34" charset="0"/>
              </a:defRPr>
            </a:lvl1pPr>
          </a:lstStyle>
          <a:p>
            <a:pPr>
              <a:defRPr/>
            </a:pPr>
            <a:fld id="{4F657AEB-9771-4C26-8584-4B55896F6246}" type="datetime1">
              <a:rPr lang="en-US" altLang="en-US"/>
              <a:pPr>
                <a:defRPr/>
              </a:pPr>
              <a:t>3/26/2018</a:t>
            </a:fld>
            <a:endParaRPr lang="en-US" altLang="en-US" dirty="0"/>
          </a:p>
        </p:txBody>
      </p:sp>
      <p:sp>
        <p:nvSpPr>
          <p:cNvPr id="327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465138" eaLnBrk="1" hangingPunct="1">
              <a:defRPr sz="800">
                <a:latin typeface="Tahoma" pitchFamily="34" charset="0"/>
                <a:ea typeface="Tahoma" pitchFamily="34" charset="0"/>
                <a:cs typeface="Tahoma" pitchFamily="34" charset="0"/>
              </a:defRPr>
            </a:lvl1pPr>
          </a:lstStyle>
          <a:p>
            <a:pPr>
              <a:defRPr/>
            </a:pPr>
            <a:r>
              <a:rPr lang="en-US"/>
              <a:t>055_PowerPoint Interior Slides and Graphs_071211.pptx</a:t>
            </a:r>
          </a:p>
        </p:txBody>
      </p:sp>
      <p:sp>
        <p:nvSpPr>
          <p:cNvPr id="327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465138" eaLnBrk="1" hangingPunct="1">
              <a:defRPr sz="800">
                <a:latin typeface="Tahoma" panose="020B0604030504040204" pitchFamily="34" charset="0"/>
                <a:cs typeface="Tahoma" panose="020B0604030504040204" pitchFamily="34" charset="0"/>
              </a:defRPr>
            </a:lvl1pPr>
          </a:lstStyle>
          <a:p>
            <a:pPr>
              <a:defRPr/>
            </a:pPr>
            <a:fld id="{F81A7E77-4EA9-41ED-B000-ED1E0C00E514}" type="slidenum">
              <a:rPr lang="en-US" altLang="en-US"/>
              <a:pPr>
                <a:defRPr/>
              </a:pPr>
              <a:t>‹#›</a:t>
            </a:fld>
            <a:endParaRPr lang="en-US" altLang="en-US" dirty="0"/>
          </a:p>
        </p:txBody>
      </p:sp>
    </p:spTree>
    <p:extLst>
      <p:ext uri="{BB962C8B-B14F-4D97-AF65-F5344CB8AC3E}">
        <p14:creationId xmlns:p14="http://schemas.microsoft.com/office/powerpoint/2010/main" val="322737959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465138" eaLnBrk="0" hangingPunct="0">
              <a:defRPr sz="1200">
                <a:latin typeface="Arial" charset="0"/>
                <a:ea typeface="ＭＳ Ｐゴシック" charset="-128"/>
                <a:cs typeface="ＭＳ Ｐゴシック" charset="-128"/>
              </a:defRPr>
            </a:lvl1pPr>
          </a:lstStyle>
          <a:p>
            <a:pPr>
              <a:defRPr/>
            </a:pPr>
            <a:endParaRPr lang="en-US"/>
          </a:p>
        </p:txBody>
      </p:sp>
      <p:sp>
        <p:nvSpPr>
          <p:cNvPr id="532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465138" eaLnBrk="0" hangingPunct="0">
              <a:defRPr sz="1200">
                <a:latin typeface="Arial" panose="020B0604020202020204" pitchFamily="34" charset="0"/>
              </a:defRPr>
            </a:lvl1pPr>
          </a:lstStyle>
          <a:p>
            <a:pPr>
              <a:defRPr/>
            </a:pPr>
            <a:fld id="{F6A14255-77D7-4D27-8CB7-0DFDB9FB2AA5}" type="datetime1">
              <a:rPr lang="en-US" altLang="en-US"/>
              <a:pPr>
                <a:defRPr/>
              </a:pPr>
              <a:t>3/26/2018</a:t>
            </a:fld>
            <a:endParaRPr lang="en-US" altLang="en-US" dirty="0"/>
          </a:p>
        </p:txBody>
      </p:sp>
      <p:sp>
        <p:nvSpPr>
          <p:cNvPr id="30724"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465138" eaLnBrk="0" hangingPunct="0">
              <a:defRPr sz="1200">
                <a:latin typeface="Arial" charset="0"/>
                <a:ea typeface="ＭＳ Ｐゴシック" charset="-128"/>
                <a:cs typeface="ＭＳ Ｐゴシック" charset="-128"/>
              </a:defRPr>
            </a:lvl1pPr>
          </a:lstStyle>
          <a:p>
            <a:pPr>
              <a:defRPr/>
            </a:pPr>
            <a:r>
              <a:rPr lang="en-US"/>
              <a:t>055_PowerPoint Interior Slides and Graphs_071211.pptx</a:t>
            </a:r>
          </a:p>
        </p:txBody>
      </p:sp>
      <p:sp>
        <p:nvSpPr>
          <p:cNvPr id="5325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465138">
              <a:defRPr sz="1200"/>
            </a:lvl1pPr>
          </a:lstStyle>
          <a:p>
            <a:pPr>
              <a:defRPr/>
            </a:pPr>
            <a:fld id="{46FD8BCA-15F6-4350-BA26-3ACEC2D52402}" type="slidenum">
              <a:rPr lang="en-US" altLang="en-US"/>
              <a:pPr>
                <a:defRPr/>
              </a:pPr>
              <a:t>‹#›</a:t>
            </a:fld>
            <a:endParaRPr lang="en-US" altLang="en-US" dirty="0"/>
          </a:p>
        </p:txBody>
      </p:sp>
    </p:spTree>
    <p:extLst>
      <p:ext uri="{BB962C8B-B14F-4D97-AF65-F5344CB8AC3E}">
        <p14:creationId xmlns:p14="http://schemas.microsoft.com/office/powerpoint/2010/main" val="3232836489"/>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Mike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defRPr>
                <a:solidFill>
                  <a:schemeClr val="tx1"/>
                </a:solidFill>
                <a:latin typeface="Arial" panose="020B0604020202020204" pitchFamily="34" charset="0"/>
                <a:ea typeface="MS PGothic" panose="020B0600070205080204" pitchFamily="34" charset="-128"/>
              </a:defRPr>
            </a:lvl1pPr>
            <a:lvl2pPr marL="742950" indent="-285750" defTabSz="465138">
              <a:defRPr>
                <a:solidFill>
                  <a:schemeClr val="tx1"/>
                </a:solidFill>
                <a:latin typeface="Arial" panose="020B0604020202020204" pitchFamily="34" charset="0"/>
                <a:ea typeface="MS PGothic" panose="020B0600070205080204" pitchFamily="34" charset="-128"/>
              </a:defRPr>
            </a:lvl2pPr>
            <a:lvl3pPr marL="1143000" indent="-228600" defTabSz="465138">
              <a:defRPr>
                <a:solidFill>
                  <a:schemeClr val="tx1"/>
                </a:solidFill>
                <a:latin typeface="Arial" panose="020B0604020202020204" pitchFamily="34" charset="0"/>
                <a:ea typeface="MS PGothic" panose="020B0600070205080204" pitchFamily="34" charset="-128"/>
              </a:defRPr>
            </a:lvl3pPr>
            <a:lvl4pPr marL="1600200" indent="-228600" defTabSz="465138">
              <a:defRPr>
                <a:solidFill>
                  <a:schemeClr val="tx1"/>
                </a:solidFill>
                <a:latin typeface="Arial" panose="020B0604020202020204" pitchFamily="34" charset="0"/>
                <a:ea typeface="MS PGothic" panose="020B0600070205080204" pitchFamily="34" charset="-128"/>
              </a:defRPr>
            </a:lvl4pPr>
            <a:lvl5pPr marL="2057400" indent="-228600" defTabSz="465138">
              <a:defRPr>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006FE42-AA79-4902-8D20-0FDDA870C05F}" type="slidenum">
              <a:rPr lang="en-US" altLang="en-US" smtClean="0"/>
              <a:pPr/>
              <a:t>6</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Calibri" panose="020F0502020204030204" pitchFamily="34" charset="0"/>
              </a:rPr>
              <a:t>With an estimated federal corporate income tax of $3 billion, credit unions generate over 3 times that amount in federal taxes.</a:t>
            </a:r>
          </a:p>
          <a:p>
            <a:pPr marL="171450" indent="-171450">
              <a:buFontTx/>
              <a:buChar char="-"/>
            </a:pPr>
            <a:r>
              <a:rPr lang="en-US" altLang="en-US" smtClean="0">
                <a:latin typeface="Calibri" panose="020F0502020204030204" pitchFamily="34" charset="0"/>
              </a:rPr>
              <a:t>Over 14 times that amount in state and local taxes.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defRPr>
                <a:solidFill>
                  <a:schemeClr val="tx1"/>
                </a:solidFill>
                <a:latin typeface="Arial" panose="020B0604020202020204" pitchFamily="34" charset="0"/>
                <a:ea typeface="MS PGothic" panose="020B0600070205080204" pitchFamily="34" charset="-128"/>
              </a:defRPr>
            </a:lvl1pPr>
            <a:lvl2pPr marL="742950" indent="-285750" defTabSz="465138">
              <a:defRPr>
                <a:solidFill>
                  <a:schemeClr val="tx1"/>
                </a:solidFill>
                <a:latin typeface="Arial" panose="020B0604020202020204" pitchFamily="34" charset="0"/>
                <a:ea typeface="MS PGothic" panose="020B0600070205080204" pitchFamily="34" charset="-128"/>
              </a:defRPr>
            </a:lvl2pPr>
            <a:lvl3pPr marL="1143000" indent="-228600" defTabSz="465138">
              <a:defRPr>
                <a:solidFill>
                  <a:schemeClr val="tx1"/>
                </a:solidFill>
                <a:latin typeface="Arial" panose="020B0604020202020204" pitchFamily="34" charset="0"/>
                <a:ea typeface="MS PGothic" panose="020B0600070205080204" pitchFamily="34" charset="-128"/>
              </a:defRPr>
            </a:lvl3pPr>
            <a:lvl4pPr marL="1600200" indent="-228600" defTabSz="465138">
              <a:defRPr>
                <a:solidFill>
                  <a:schemeClr val="tx1"/>
                </a:solidFill>
                <a:latin typeface="Arial" panose="020B0604020202020204" pitchFamily="34" charset="0"/>
                <a:ea typeface="MS PGothic" panose="020B0600070205080204" pitchFamily="34" charset="-128"/>
              </a:defRPr>
            </a:lvl4pPr>
            <a:lvl5pPr marL="2057400" indent="-228600" defTabSz="465138">
              <a:defRPr>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0E66B9C-0B79-4184-940E-0F09A98C3373}" type="slidenum">
              <a:rPr lang="en-US" altLang="en-US" smtClean="0"/>
              <a:pPr/>
              <a:t>21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Mike</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defRPr>
                <a:solidFill>
                  <a:schemeClr val="tx1"/>
                </a:solidFill>
                <a:latin typeface="Arial" panose="020B0604020202020204" pitchFamily="34" charset="0"/>
                <a:ea typeface="MS PGothic" panose="020B0600070205080204" pitchFamily="34" charset="-128"/>
              </a:defRPr>
            </a:lvl1pPr>
            <a:lvl2pPr marL="742950" indent="-285750" defTabSz="465138">
              <a:defRPr>
                <a:solidFill>
                  <a:schemeClr val="tx1"/>
                </a:solidFill>
                <a:latin typeface="Arial" panose="020B0604020202020204" pitchFamily="34" charset="0"/>
                <a:ea typeface="MS PGothic" panose="020B0600070205080204" pitchFamily="34" charset="-128"/>
              </a:defRPr>
            </a:lvl2pPr>
            <a:lvl3pPr marL="1143000" indent="-228600" defTabSz="465138">
              <a:defRPr>
                <a:solidFill>
                  <a:schemeClr val="tx1"/>
                </a:solidFill>
                <a:latin typeface="Arial" panose="020B0604020202020204" pitchFamily="34" charset="0"/>
                <a:ea typeface="MS PGothic" panose="020B0600070205080204" pitchFamily="34" charset="-128"/>
              </a:defRPr>
            </a:lvl3pPr>
            <a:lvl4pPr marL="1600200" indent="-228600" defTabSz="465138">
              <a:defRPr>
                <a:solidFill>
                  <a:schemeClr val="tx1"/>
                </a:solidFill>
                <a:latin typeface="Arial" panose="020B0604020202020204" pitchFamily="34" charset="0"/>
                <a:ea typeface="MS PGothic" panose="020B0600070205080204" pitchFamily="34" charset="-128"/>
              </a:defRPr>
            </a:lvl4pPr>
            <a:lvl5pPr marL="2057400" indent="-228600" defTabSz="465138">
              <a:defRPr>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030F24-B9F7-49E0-ACB1-324B41E34F6A}" type="slidenum">
              <a:rPr lang="en-US" altLang="en-US" smtClean="0"/>
              <a:pPr/>
              <a:t>22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Calibri" panose="020F0502020204030204" pitchFamily="34" charset="0"/>
              </a:rPr>
              <a:t>But we might be concerned about rising interest rates, right?</a:t>
            </a:r>
          </a:p>
          <a:p>
            <a:pPr marL="628650" lvl="1" indent="-171450">
              <a:buFontTx/>
              <a:buChar char="•"/>
            </a:pPr>
            <a:r>
              <a:rPr lang="en-US" altLang="en-US" smtClean="0">
                <a:latin typeface="Calibri" panose="020F0502020204030204" pitchFamily="34" charset="0"/>
              </a:rPr>
              <a:t>Overall declining trend in ROA.</a:t>
            </a:r>
          </a:p>
          <a:p>
            <a:pPr marL="628650" lvl="1" indent="-171450">
              <a:buFontTx/>
              <a:buChar char="•"/>
            </a:pPr>
            <a:r>
              <a:rPr lang="en-US" altLang="en-US" smtClean="0">
                <a:latin typeface="Calibri" panose="020F0502020204030204" pitchFamily="34" charset="0"/>
              </a:rPr>
              <a:t>Tends to fall as the spread between short- and long-term rates decreases.</a:t>
            </a:r>
          </a:p>
          <a:p>
            <a:pPr marL="1085850" lvl="2" indent="-171450">
              <a:buFontTx/>
              <a:buChar char="•"/>
            </a:pPr>
            <a:r>
              <a:rPr lang="en-US" altLang="en-US" smtClean="0">
                <a:latin typeface="Calibri" panose="020F0502020204030204" pitchFamily="34" charset="0"/>
              </a:rPr>
              <a:t>For example, when Fed starts raising rates.</a:t>
            </a:r>
          </a:p>
          <a:p>
            <a:pPr marL="1085850" lvl="2" indent="-171450">
              <a:buFontTx/>
              <a:buChar char="•"/>
            </a:pPr>
            <a:r>
              <a:rPr lang="en-US" altLang="en-US" smtClean="0">
                <a:latin typeface="Calibri" panose="020F0502020204030204" pitchFamily="34" charset="0"/>
              </a:rPr>
              <a:t>But tends to be gradual.</a:t>
            </a:r>
          </a:p>
          <a:p>
            <a:pPr marL="628650" lvl="1" indent="-171450">
              <a:buFontTx/>
              <a:buChar char="•"/>
            </a:pPr>
            <a:endParaRPr lang="en-US" altLang="en-US" smtClean="0">
              <a:latin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14400" eaLnBrk="1" fontAlgn="auto" hangingPunct="1">
              <a:spcBef>
                <a:spcPts val="0"/>
              </a:spcBef>
              <a:spcAft>
                <a:spcPts val="0"/>
              </a:spcAft>
              <a:defRPr/>
            </a:pPr>
            <a:fld id="{D7A76FC9-0467-4903-9B42-68422392480B}" type="slidenum">
              <a:rPr lang="en-US" smtClean="0">
                <a:solidFill>
                  <a:prstClr val="black"/>
                </a:solidFill>
                <a:latin typeface="Calibri" panose="020F0502020204030204"/>
                <a:ea typeface="+mn-ea"/>
              </a:rPr>
              <a:pPr defTabSz="914400" eaLnBrk="1" fontAlgn="auto" hangingPunct="1">
                <a:spcBef>
                  <a:spcPts val="0"/>
                </a:spcBef>
                <a:spcAft>
                  <a:spcPts val="0"/>
                </a:spcAft>
                <a:defRPr/>
              </a:pPr>
              <a:t>24</a:t>
            </a:fld>
            <a:endParaRPr lang="en-US">
              <a:solidFill>
                <a:prstClr val="black"/>
              </a:solidFill>
              <a:latin typeface="Calibri" panose="020F0502020204030204"/>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Jordan:</a:t>
            </a:r>
          </a:p>
          <a:p>
            <a:r>
              <a:rPr lang="en-US" altLang="en-US" smtClean="0">
                <a:latin typeface="Calibri" panose="020F0502020204030204" pitchFamily="34" charset="0"/>
              </a:rPr>
              <a:t> - Yes, Mike, the economy is doing great, but many average Americans are still struggling.</a:t>
            </a:r>
          </a:p>
          <a:p>
            <a:r>
              <a:rPr lang="en-US" altLang="en-US" smtClean="0">
                <a:latin typeface="Calibri" panose="020F0502020204030204" pitchFamily="34" charset="0"/>
              </a:rPr>
              <a:t> - Let’s take a look at some figures from the 2016 Federal Reserve Report on Economic Well-Being of U.S. Households.</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defRPr>
                <a:solidFill>
                  <a:schemeClr val="tx1"/>
                </a:solidFill>
                <a:latin typeface="Arial" panose="020B0604020202020204" pitchFamily="34" charset="0"/>
                <a:ea typeface="MS PGothic" panose="020B0600070205080204" pitchFamily="34" charset="-128"/>
              </a:defRPr>
            </a:lvl1pPr>
            <a:lvl2pPr marL="742950" indent="-285750" defTabSz="465138">
              <a:defRPr>
                <a:solidFill>
                  <a:schemeClr val="tx1"/>
                </a:solidFill>
                <a:latin typeface="Arial" panose="020B0604020202020204" pitchFamily="34" charset="0"/>
                <a:ea typeface="MS PGothic" panose="020B0600070205080204" pitchFamily="34" charset="-128"/>
              </a:defRPr>
            </a:lvl2pPr>
            <a:lvl3pPr marL="1143000" indent="-228600" defTabSz="465138">
              <a:defRPr>
                <a:solidFill>
                  <a:schemeClr val="tx1"/>
                </a:solidFill>
                <a:latin typeface="Arial" panose="020B0604020202020204" pitchFamily="34" charset="0"/>
                <a:ea typeface="MS PGothic" panose="020B0600070205080204" pitchFamily="34" charset="-128"/>
              </a:defRPr>
            </a:lvl3pPr>
            <a:lvl4pPr marL="1600200" indent="-228600" defTabSz="465138">
              <a:defRPr>
                <a:solidFill>
                  <a:schemeClr val="tx1"/>
                </a:solidFill>
                <a:latin typeface="Arial" panose="020B0604020202020204" pitchFamily="34" charset="0"/>
                <a:ea typeface="MS PGothic" panose="020B0600070205080204" pitchFamily="34" charset="-128"/>
              </a:defRPr>
            </a:lvl4pPr>
            <a:lvl5pPr marL="2057400" indent="-228600" defTabSz="465138">
              <a:defRPr>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3F307A1-7BAF-40B6-9565-BC40BBD54B23}" type="slidenum">
              <a:rPr lang="en-US" altLang="en-US" smtClean="0"/>
              <a:pPr/>
              <a:t>26</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 - 44% of households could not cover a $400 emergency expense.</a:t>
            </a:r>
          </a:p>
          <a:p>
            <a:r>
              <a:rPr lang="en-US" altLang="en-US" smtClean="0">
                <a:latin typeface="Calibri" panose="020F0502020204030204" pitchFamily="34" charset="0"/>
              </a:rPr>
              <a:t>	 - Among these, 45% would have to put it on a credit card.</a:t>
            </a:r>
          </a:p>
          <a:p>
            <a:r>
              <a:rPr lang="en-US" altLang="en-US" smtClean="0">
                <a:latin typeface="Calibri" panose="020F0502020204030204" pitchFamily="34" charset="0"/>
              </a:rPr>
              <a:t>	 - 29% would borrow from a friend or family member</a:t>
            </a:r>
          </a:p>
          <a:p>
            <a:r>
              <a:rPr lang="en-US" altLang="en-US" smtClean="0">
                <a:latin typeface="Calibri" panose="020F0502020204030204" pitchFamily="34" charset="0"/>
              </a:rPr>
              <a:t>	 - 27% say that have </a:t>
            </a:r>
            <a:r>
              <a:rPr lang="en-US" altLang="en-US" b="1" i="1" smtClean="0">
                <a:latin typeface="Calibri" panose="020F0502020204030204" pitchFamily="34" charset="0"/>
              </a:rPr>
              <a:t>no way of paying for the expense right now!</a:t>
            </a:r>
            <a:endParaRPr lang="en-US" altLang="en-US" smtClean="0">
              <a:latin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14400" eaLnBrk="1" fontAlgn="auto" hangingPunct="1">
              <a:spcBef>
                <a:spcPts val="0"/>
              </a:spcBef>
              <a:spcAft>
                <a:spcPts val="0"/>
              </a:spcAft>
              <a:defRPr/>
            </a:pPr>
            <a:fld id="{7CC02480-563E-4263-8C9C-5CF7E61057A0}" type="slidenum">
              <a:rPr lang="en-US" smtClean="0">
                <a:solidFill>
                  <a:prstClr val="black"/>
                </a:solidFill>
                <a:latin typeface="Calibri" panose="020F0502020204030204"/>
                <a:ea typeface="+mn-ea"/>
              </a:rPr>
              <a:pPr defTabSz="914400" eaLnBrk="1" fontAlgn="auto" hangingPunct="1">
                <a:spcBef>
                  <a:spcPts val="0"/>
                </a:spcBef>
                <a:spcAft>
                  <a:spcPts val="0"/>
                </a:spcAft>
                <a:defRPr/>
              </a:pPr>
              <a:t>27</a:t>
            </a:fld>
            <a:endParaRPr lang="en-US">
              <a:solidFill>
                <a:prstClr val="black"/>
              </a:solidFill>
              <a:latin typeface="Calibri" panose="020F0502020204030204"/>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457200" y="722313"/>
            <a:ext cx="6400800" cy="3602037"/>
          </a:xfrm>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 - Fortunately, we see some improvement in the percent of families “living comfortably” or “doing okay”: this is good news.</a:t>
            </a:r>
          </a:p>
          <a:p>
            <a:r>
              <a:rPr lang="en-US" altLang="en-US" smtClean="0">
                <a:latin typeface="Calibri" panose="020F0502020204030204" pitchFamily="34" charset="0"/>
              </a:rPr>
              <a:t> - But this also means there are still </a:t>
            </a:r>
            <a:r>
              <a:rPr lang="en-US" altLang="en-US" b="1" smtClean="0">
                <a:latin typeface="Calibri" panose="020F0502020204030204" pitchFamily="34" charset="0"/>
              </a:rPr>
              <a:t>30% that are “just getting by” or “finding it difficult to get by.”</a:t>
            </a:r>
          </a:p>
        </p:txBody>
      </p:sp>
      <p:sp>
        <p:nvSpPr>
          <p:cNvPr id="4" name="Slide Number Placeholder 3"/>
          <p:cNvSpPr>
            <a:spLocks noGrp="1"/>
          </p:cNvSpPr>
          <p:nvPr>
            <p:ph type="sldNum" sz="quarter" idx="5"/>
          </p:nvPr>
        </p:nvSpPr>
        <p:spPr/>
        <p:txBody>
          <a:bodyPr/>
          <a:lstStyle/>
          <a:p>
            <a:pPr defTabSz="914400" eaLnBrk="1" fontAlgn="auto" hangingPunct="1">
              <a:spcBef>
                <a:spcPts val="0"/>
              </a:spcBef>
              <a:spcAft>
                <a:spcPts val="0"/>
              </a:spcAft>
              <a:defRPr/>
            </a:pPr>
            <a:fld id="{012E91BA-FF57-4ECB-A889-3D7817C62ED5}" type="slidenum">
              <a:rPr lang="en-US" smtClean="0">
                <a:solidFill>
                  <a:prstClr val="black"/>
                </a:solidFill>
                <a:latin typeface="Calibri" panose="020F0502020204030204"/>
                <a:ea typeface="+mn-ea"/>
              </a:rPr>
              <a:pPr defTabSz="914400" eaLnBrk="1" fontAlgn="auto" hangingPunct="1">
                <a:spcBef>
                  <a:spcPts val="0"/>
                </a:spcBef>
                <a:spcAft>
                  <a:spcPts val="0"/>
                </a:spcAft>
                <a:defRPr/>
              </a:pPr>
              <a:t>28</a:t>
            </a:fld>
            <a:endParaRPr lang="en-US" dirty="0">
              <a:solidFill>
                <a:prstClr val="black"/>
              </a:solidFill>
              <a:latin typeface="Calibri" panose="020F0502020204030204"/>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*57% said that if they lost their main source of income, they would have no way of covering 3 months of expenses.</a:t>
            </a:r>
          </a:p>
          <a:p>
            <a:r>
              <a:rPr lang="en-US" altLang="en-US" smtClean="0">
                <a:latin typeface="Calibri" panose="020F0502020204030204" pitchFamily="34" charset="0"/>
              </a:rPr>
              <a:t> - Indicates very little savings.</a:t>
            </a:r>
          </a:p>
          <a:p>
            <a:r>
              <a:rPr lang="en-US" altLang="en-US" smtClean="0">
                <a:latin typeface="Calibri" panose="020F0502020204030204" pitchFamily="34" charset="0"/>
              </a:rPr>
              <a:t> - Many people in relatively precarious financial situations.</a:t>
            </a:r>
          </a:p>
        </p:txBody>
      </p:sp>
      <p:sp>
        <p:nvSpPr>
          <p:cNvPr id="4" name="Slide Number Placeholder 3"/>
          <p:cNvSpPr>
            <a:spLocks noGrp="1"/>
          </p:cNvSpPr>
          <p:nvPr>
            <p:ph type="sldNum" sz="quarter" idx="5"/>
          </p:nvPr>
        </p:nvSpPr>
        <p:spPr/>
        <p:txBody>
          <a:bodyPr/>
          <a:lstStyle/>
          <a:p>
            <a:pPr defTabSz="914400" eaLnBrk="1" fontAlgn="auto" hangingPunct="1">
              <a:spcBef>
                <a:spcPts val="0"/>
              </a:spcBef>
              <a:spcAft>
                <a:spcPts val="0"/>
              </a:spcAft>
              <a:defRPr/>
            </a:pPr>
            <a:fld id="{543D02C7-870A-40F9-8F6E-E8B486435596}" type="slidenum">
              <a:rPr lang="en-US" smtClean="0">
                <a:solidFill>
                  <a:prstClr val="black"/>
                </a:solidFill>
                <a:latin typeface="Calibri" panose="020F0502020204030204"/>
                <a:ea typeface="+mn-ea"/>
              </a:rPr>
              <a:pPr defTabSz="914400" eaLnBrk="1" fontAlgn="auto" hangingPunct="1">
                <a:spcBef>
                  <a:spcPts val="0"/>
                </a:spcBef>
                <a:spcAft>
                  <a:spcPts val="0"/>
                </a:spcAft>
                <a:defRPr/>
              </a:pPr>
              <a:t>29</a:t>
            </a:fld>
            <a:endParaRPr lang="en-US">
              <a:solidFill>
                <a:prstClr val="black"/>
              </a:solidFill>
              <a:latin typeface="Calibri" panose="020F0502020204030204"/>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 - These represent millions and millions of Americans that are still struggling financially.</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defRPr>
                <a:solidFill>
                  <a:schemeClr val="tx1"/>
                </a:solidFill>
                <a:latin typeface="Arial" panose="020B0604020202020204" pitchFamily="34" charset="0"/>
                <a:ea typeface="MS PGothic" panose="020B0600070205080204" pitchFamily="34" charset="-128"/>
              </a:defRPr>
            </a:lvl1pPr>
            <a:lvl2pPr marL="742950" indent="-285750" defTabSz="465138">
              <a:defRPr>
                <a:solidFill>
                  <a:schemeClr val="tx1"/>
                </a:solidFill>
                <a:latin typeface="Arial" panose="020B0604020202020204" pitchFamily="34" charset="0"/>
                <a:ea typeface="MS PGothic" panose="020B0600070205080204" pitchFamily="34" charset="-128"/>
              </a:defRPr>
            </a:lvl2pPr>
            <a:lvl3pPr marL="1143000" indent="-228600" defTabSz="465138">
              <a:defRPr>
                <a:solidFill>
                  <a:schemeClr val="tx1"/>
                </a:solidFill>
                <a:latin typeface="Arial" panose="020B0604020202020204" pitchFamily="34" charset="0"/>
                <a:ea typeface="MS PGothic" panose="020B0600070205080204" pitchFamily="34" charset="-128"/>
              </a:defRPr>
            </a:lvl3pPr>
            <a:lvl4pPr marL="1600200" indent="-228600" defTabSz="465138">
              <a:defRPr>
                <a:solidFill>
                  <a:schemeClr val="tx1"/>
                </a:solidFill>
                <a:latin typeface="Arial" panose="020B0604020202020204" pitchFamily="34" charset="0"/>
                <a:ea typeface="MS PGothic" panose="020B0600070205080204" pitchFamily="34" charset="-128"/>
              </a:defRPr>
            </a:lvl4pPr>
            <a:lvl5pPr marL="2057400" indent="-228600" defTabSz="465138">
              <a:defRPr>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2B79624-3863-4F7E-B5C4-A6BCD40DF0CB}" type="slidenum">
              <a:rPr lang="en-US" altLang="en-US" smtClean="0"/>
              <a:pPr/>
              <a:t>30</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Mike</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defRPr>
                <a:solidFill>
                  <a:schemeClr val="tx1"/>
                </a:solidFill>
                <a:latin typeface="Arial" panose="020B0604020202020204" pitchFamily="34" charset="0"/>
                <a:ea typeface="MS PGothic" panose="020B0600070205080204" pitchFamily="34" charset="-128"/>
              </a:defRPr>
            </a:lvl1pPr>
            <a:lvl2pPr marL="742950" indent="-285750" defTabSz="465138">
              <a:defRPr>
                <a:solidFill>
                  <a:schemeClr val="tx1"/>
                </a:solidFill>
                <a:latin typeface="Arial" panose="020B0604020202020204" pitchFamily="34" charset="0"/>
                <a:ea typeface="MS PGothic" panose="020B0600070205080204" pitchFamily="34" charset="-128"/>
              </a:defRPr>
            </a:lvl2pPr>
            <a:lvl3pPr marL="1143000" indent="-228600" defTabSz="465138">
              <a:defRPr>
                <a:solidFill>
                  <a:schemeClr val="tx1"/>
                </a:solidFill>
                <a:latin typeface="Arial" panose="020B0604020202020204" pitchFamily="34" charset="0"/>
                <a:ea typeface="MS PGothic" panose="020B0600070205080204" pitchFamily="34" charset="-128"/>
              </a:defRPr>
            </a:lvl3pPr>
            <a:lvl4pPr marL="1600200" indent="-228600" defTabSz="465138">
              <a:defRPr>
                <a:solidFill>
                  <a:schemeClr val="tx1"/>
                </a:solidFill>
                <a:latin typeface="Arial" panose="020B0604020202020204" pitchFamily="34" charset="0"/>
                <a:ea typeface="MS PGothic" panose="020B0600070205080204" pitchFamily="34" charset="-128"/>
              </a:defRPr>
            </a:lvl4pPr>
            <a:lvl5pPr marL="2057400" indent="-228600" defTabSz="465138">
              <a:defRPr>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FCEC2BE-1637-4A0B-AC87-567C4830E2BA}" type="slidenum">
              <a:rPr lang="en-US" altLang="en-US" smtClean="0"/>
              <a:pPr/>
              <a:t>31</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Calibri" panose="020F0502020204030204" pitchFamily="34" charset="0"/>
              </a:rPr>
              <a:t>But we might be concerned about rising interest rates, right?</a:t>
            </a:r>
          </a:p>
          <a:p>
            <a:pPr marL="628650" lvl="1" indent="-171450">
              <a:buFontTx/>
              <a:buChar char="•"/>
            </a:pPr>
            <a:r>
              <a:rPr lang="en-US" altLang="en-US" smtClean="0">
                <a:latin typeface="Calibri" panose="020F0502020204030204" pitchFamily="34" charset="0"/>
              </a:rPr>
              <a:t>Overall declining trend in ROA.</a:t>
            </a:r>
          </a:p>
          <a:p>
            <a:pPr marL="628650" lvl="1" indent="-171450">
              <a:buFontTx/>
              <a:buChar char="•"/>
            </a:pPr>
            <a:r>
              <a:rPr lang="en-US" altLang="en-US" smtClean="0">
                <a:latin typeface="Calibri" panose="020F0502020204030204" pitchFamily="34" charset="0"/>
              </a:rPr>
              <a:t>Tends to fall as the spread between short- and long-term rates decreases.</a:t>
            </a:r>
          </a:p>
          <a:p>
            <a:pPr marL="1085850" lvl="2" indent="-171450">
              <a:buFontTx/>
              <a:buChar char="•"/>
            </a:pPr>
            <a:r>
              <a:rPr lang="en-US" altLang="en-US" smtClean="0">
                <a:latin typeface="Calibri" panose="020F0502020204030204" pitchFamily="34" charset="0"/>
              </a:rPr>
              <a:t>For example, when Fed starts raising rates.</a:t>
            </a:r>
          </a:p>
          <a:p>
            <a:pPr marL="1085850" lvl="2" indent="-171450">
              <a:buFontTx/>
              <a:buChar char="•"/>
            </a:pPr>
            <a:r>
              <a:rPr lang="en-US" altLang="en-US" smtClean="0">
                <a:latin typeface="Calibri" panose="020F0502020204030204" pitchFamily="34" charset="0"/>
              </a:rPr>
              <a:t>But tends to be gradual.</a:t>
            </a:r>
          </a:p>
          <a:p>
            <a:pPr marL="628650" lvl="1" indent="-171450">
              <a:buFontTx/>
              <a:buChar char="•"/>
            </a:pPr>
            <a:endParaRPr lang="en-US" altLang="en-US" smtClean="0">
              <a:latin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14400" eaLnBrk="1" fontAlgn="auto" hangingPunct="1">
              <a:spcBef>
                <a:spcPts val="0"/>
              </a:spcBef>
              <a:spcAft>
                <a:spcPts val="0"/>
              </a:spcAft>
              <a:defRPr/>
            </a:pPr>
            <a:fld id="{FE551C75-67D1-4B60-8800-2FDDF9EE0B69}" type="slidenum">
              <a:rPr lang="en-US" smtClean="0">
                <a:solidFill>
                  <a:prstClr val="black"/>
                </a:solidFill>
                <a:latin typeface="Calibri" panose="020F0502020204030204"/>
                <a:ea typeface="+mn-ea"/>
              </a:rPr>
              <a:pPr defTabSz="914400" eaLnBrk="1" fontAlgn="auto" hangingPunct="1">
                <a:spcBef>
                  <a:spcPts val="0"/>
                </a:spcBef>
                <a:spcAft>
                  <a:spcPts val="0"/>
                </a:spcAft>
                <a:defRPr/>
              </a:pPr>
              <a:t>32</a:t>
            </a:fld>
            <a:endParaRPr lang="en-US">
              <a:solidFill>
                <a:prstClr val="black"/>
              </a:solidFill>
              <a:latin typeface="Calibri" panose="020F0502020204030204"/>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Jordan:</a:t>
            </a:r>
          </a:p>
          <a:p>
            <a:pPr>
              <a:defRPr/>
            </a:pPr>
            <a:r>
              <a:rPr lang="en-US" dirty="0"/>
              <a:t> - </a:t>
            </a:r>
            <a:r>
              <a:rPr lang="en-US" dirty="0">
                <a:latin typeface="+mn-lt"/>
                <a:ea typeface="+mn-ea"/>
                <a:cs typeface="+mn-cs"/>
              </a:rPr>
              <a:t>Use IMPLAN’s economic modeling program, a standard approach to measure regional economic impacts used by universities and local governments across the U.S.</a:t>
            </a:r>
          </a:p>
          <a:p>
            <a:pPr>
              <a:defRPr/>
            </a:pPr>
            <a:r>
              <a:rPr lang="en-US" dirty="0">
                <a:latin typeface="+mn-lt"/>
                <a:ea typeface="+mn-ea"/>
                <a:cs typeface="+mn-cs"/>
              </a:rPr>
              <a:t> - The method allows us to look at the total size of the credit union industry as well as estimate the increase in demand that credit unions stimulate throughout the economy.</a:t>
            </a:r>
            <a:endParaRPr 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defRPr>
                <a:solidFill>
                  <a:schemeClr val="tx1"/>
                </a:solidFill>
                <a:latin typeface="Arial" panose="020B0604020202020204" pitchFamily="34" charset="0"/>
                <a:ea typeface="MS PGothic" panose="020B0600070205080204" pitchFamily="34" charset="-128"/>
              </a:defRPr>
            </a:lvl1pPr>
            <a:lvl2pPr marL="742950" indent="-285750" defTabSz="465138">
              <a:defRPr>
                <a:solidFill>
                  <a:schemeClr val="tx1"/>
                </a:solidFill>
                <a:latin typeface="Arial" panose="020B0604020202020204" pitchFamily="34" charset="0"/>
                <a:ea typeface="MS PGothic" panose="020B0600070205080204" pitchFamily="34" charset="-128"/>
              </a:defRPr>
            </a:lvl2pPr>
            <a:lvl3pPr marL="1143000" indent="-228600" defTabSz="465138">
              <a:defRPr>
                <a:solidFill>
                  <a:schemeClr val="tx1"/>
                </a:solidFill>
                <a:latin typeface="Arial" panose="020B0604020202020204" pitchFamily="34" charset="0"/>
                <a:ea typeface="MS PGothic" panose="020B0600070205080204" pitchFamily="34" charset="-128"/>
              </a:defRPr>
            </a:lvl3pPr>
            <a:lvl4pPr marL="1600200" indent="-228600" defTabSz="465138">
              <a:defRPr>
                <a:solidFill>
                  <a:schemeClr val="tx1"/>
                </a:solidFill>
                <a:latin typeface="Arial" panose="020B0604020202020204" pitchFamily="34" charset="0"/>
                <a:ea typeface="MS PGothic" panose="020B0600070205080204" pitchFamily="34" charset="-128"/>
              </a:defRPr>
            </a:lvl4pPr>
            <a:lvl5pPr marL="2057400" indent="-228600" defTabSz="465138">
              <a:defRPr>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5FB534E-4C1F-41F5-AA68-A2FF346985D5}" type="slidenum">
              <a:rPr lang="en-US" altLang="en-US" smtClean="0"/>
              <a:pPr/>
              <a:t>13</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704850" y="1154113"/>
            <a:ext cx="5540375" cy="3117850"/>
          </a:xfrm>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If history is a good guide loans should continue to growth at healthy rates despite the Federal Reserves market interest rate increases.  Note the black dots on this graphic represent the point at which the Fed started raising the fed funds interest rate (i.e., straight below in the red area of the graphic).  In the three previous rate cycles loans growth remained high for 12-15 months (actually accelerating in 2 of the three cases).  In each of the previous three cycles the Fed raised rates MUCH more aggressively.</a:t>
            </a:r>
          </a:p>
          <a:p>
            <a:endParaRPr lang="en-US" altLang="en-US" smtClean="0">
              <a:latin typeface="Calibri" panose="020F0502020204030204"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defRPr>
                <a:solidFill>
                  <a:schemeClr val="tx1"/>
                </a:solidFill>
                <a:latin typeface="Arial" panose="020B0604020202020204" pitchFamily="34" charset="0"/>
                <a:ea typeface="MS PGothic" panose="020B0600070205080204" pitchFamily="34" charset="-128"/>
              </a:defRPr>
            </a:lvl1pPr>
            <a:lvl2pPr marL="742950" indent="-285750" defTabSz="465138">
              <a:defRPr>
                <a:solidFill>
                  <a:schemeClr val="tx1"/>
                </a:solidFill>
                <a:latin typeface="Arial" panose="020B0604020202020204" pitchFamily="34" charset="0"/>
                <a:ea typeface="MS PGothic" panose="020B0600070205080204" pitchFamily="34" charset="-128"/>
              </a:defRPr>
            </a:lvl2pPr>
            <a:lvl3pPr marL="1143000" indent="-228600" defTabSz="465138">
              <a:defRPr>
                <a:solidFill>
                  <a:schemeClr val="tx1"/>
                </a:solidFill>
                <a:latin typeface="Arial" panose="020B0604020202020204" pitchFamily="34" charset="0"/>
                <a:ea typeface="MS PGothic" panose="020B0600070205080204" pitchFamily="34" charset="-128"/>
              </a:defRPr>
            </a:lvl3pPr>
            <a:lvl4pPr marL="1600200" indent="-228600" defTabSz="465138">
              <a:defRPr>
                <a:solidFill>
                  <a:schemeClr val="tx1"/>
                </a:solidFill>
                <a:latin typeface="Arial" panose="020B0604020202020204" pitchFamily="34" charset="0"/>
                <a:ea typeface="MS PGothic" panose="020B0600070205080204" pitchFamily="34" charset="-128"/>
              </a:defRPr>
            </a:lvl4pPr>
            <a:lvl5pPr marL="2057400" indent="-228600" defTabSz="465138">
              <a:defRPr>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9831DA4-8E28-4299-B1ED-DAD83636E6C9}" type="slidenum">
              <a:rPr lang="en-US" altLang="en-US" smtClean="0"/>
              <a:pPr/>
              <a:t>35</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Jordan</a:t>
            </a:r>
          </a:p>
          <a:p>
            <a:r>
              <a:rPr lang="en-US" altLang="en-US" smtClean="0">
                <a:latin typeface="Calibri" panose="020F0502020204030204" pitchFamily="34" charset="0"/>
              </a:rPr>
              <a:t> - That’s right Mike: the smaller credit unions are struggling.</a:t>
            </a:r>
          </a:p>
          <a:p>
            <a:r>
              <a:rPr lang="en-US" altLang="en-US" smtClean="0">
                <a:latin typeface="Calibri" panose="020F0502020204030204" pitchFamily="34" charset="0"/>
              </a:rPr>
              <a:t> - And as we’ll see, they’re the ones that face that greatest burden of costly regulations.</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defRPr>
                <a:solidFill>
                  <a:schemeClr val="tx1"/>
                </a:solidFill>
                <a:latin typeface="Arial" panose="020B0604020202020204" pitchFamily="34" charset="0"/>
                <a:ea typeface="MS PGothic" panose="020B0600070205080204" pitchFamily="34" charset="-128"/>
              </a:defRPr>
            </a:lvl1pPr>
            <a:lvl2pPr marL="742950" indent="-285750" defTabSz="465138">
              <a:defRPr>
                <a:solidFill>
                  <a:schemeClr val="tx1"/>
                </a:solidFill>
                <a:latin typeface="Arial" panose="020B0604020202020204" pitchFamily="34" charset="0"/>
                <a:ea typeface="MS PGothic" panose="020B0600070205080204" pitchFamily="34" charset="-128"/>
              </a:defRPr>
            </a:lvl2pPr>
            <a:lvl3pPr marL="1143000" indent="-228600" defTabSz="465138">
              <a:defRPr>
                <a:solidFill>
                  <a:schemeClr val="tx1"/>
                </a:solidFill>
                <a:latin typeface="Arial" panose="020B0604020202020204" pitchFamily="34" charset="0"/>
                <a:ea typeface="MS PGothic" panose="020B0600070205080204" pitchFamily="34" charset="-128"/>
              </a:defRPr>
            </a:lvl3pPr>
            <a:lvl4pPr marL="1600200" indent="-228600" defTabSz="465138">
              <a:defRPr>
                <a:solidFill>
                  <a:schemeClr val="tx1"/>
                </a:solidFill>
                <a:latin typeface="Arial" panose="020B0604020202020204" pitchFamily="34" charset="0"/>
                <a:ea typeface="MS PGothic" panose="020B0600070205080204" pitchFamily="34" charset="-128"/>
              </a:defRPr>
            </a:lvl4pPr>
            <a:lvl5pPr marL="2057400" indent="-228600" defTabSz="465138">
              <a:defRPr>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1C2999-4738-43D7-8609-E83E041D6337}" type="slidenum">
              <a:rPr lang="en-US" altLang="en-US" smtClean="0"/>
              <a:pPr/>
              <a:t>41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 - Update to 2015 study by Cornerstone.</a:t>
            </a:r>
          </a:p>
          <a:p>
            <a:r>
              <a:rPr lang="en-US" altLang="en-US" smtClean="0">
                <a:latin typeface="Calibri" panose="020F0502020204030204" pitchFamily="34" charset="0"/>
              </a:rPr>
              <a:t>	 - Survey of 51 credit union across 27 states.</a:t>
            </a:r>
          </a:p>
          <a:p>
            <a:r>
              <a:rPr lang="en-US" altLang="en-US" smtClean="0">
                <a:latin typeface="Calibri" panose="020F0502020204030204" pitchFamily="34" charset="0"/>
              </a:rPr>
              <a:t> 	- Improves on previous study by incorporating estimated total cost of each major regulation.</a:t>
            </a:r>
          </a:p>
          <a:p>
            <a:r>
              <a:rPr lang="en-US" altLang="en-US" smtClean="0">
                <a:latin typeface="Calibri" panose="020F0502020204030204" pitchFamily="34" charset="0"/>
              </a:rPr>
              <a:t> - Total regulatory burden of $6.1 billion, $800 million higher than previous estimate.</a:t>
            </a:r>
          </a:p>
          <a:p>
            <a:r>
              <a:rPr lang="en-US" altLang="en-US" smtClean="0">
                <a:latin typeface="Calibri" panose="020F0502020204030204" pitchFamily="34" charset="0"/>
              </a:rPr>
              <a:t>	- This represents 0.46% in assets and 15% of operating expenses.</a:t>
            </a:r>
          </a:p>
          <a:p>
            <a:r>
              <a:rPr lang="en-US" altLang="en-US" smtClean="0">
                <a:latin typeface="Calibri" panose="020F0502020204030204" pitchFamily="34" charset="0"/>
              </a:rPr>
              <a:t>	- And 61% of industry earnings!</a:t>
            </a:r>
          </a:p>
          <a:p>
            <a:endParaRPr lang="en-US" altLang="en-US" smtClean="0">
              <a:latin typeface="Calibri" panose="020F0502020204030204" pitchFamily="34" charset="0"/>
            </a:endParaRPr>
          </a:p>
          <a:p>
            <a:r>
              <a:rPr lang="en-US" altLang="en-US" smtClean="0">
                <a:latin typeface="Calibri" panose="020F0502020204030204" pitchFamily="34" charset="0"/>
              </a:rPr>
              <a:t>	</a:t>
            </a:r>
          </a:p>
        </p:txBody>
      </p:sp>
      <p:sp>
        <p:nvSpPr>
          <p:cNvPr id="4" name="Slide Number Placeholder 3"/>
          <p:cNvSpPr>
            <a:spLocks noGrp="1"/>
          </p:cNvSpPr>
          <p:nvPr>
            <p:ph type="sldNum" sz="quarter" idx="5"/>
          </p:nvPr>
        </p:nvSpPr>
        <p:spPr/>
        <p:txBody>
          <a:bodyPr/>
          <a:lstStyle/>
          <a:p>
            <a:pPr defTabSz="914400" eaLnBrk="1" fontAlgn="auto" hangingPunct="1">
              <a:spcBef>
                <a:spcPts val="0"/>
              </a:spcBef>
              <a:spcAft>
                <a:spcPts val="0"/>
              </a:spcAft>
              <a:defRPr/>
            </a:pPr>
            <a:fld id="{CBC63B1E-7F84-4DD7-A8C4-1F19FDC0C99E}" type="slidenum">
              <a:rPr lang="en-US" smtClean="0">
                <a:solidFill>
                  <a:prstClr val="black"/>
                </a:solidFill>
                <a:latin typeface="Calibri" panose="020F0502020204030204"/>
                <a:ea typeface="+mn-ea"/>
              </a:rPr>
              <a:pPr defTabSz="914400" eaLnBrk="1" fontAlgn="auto" hangingPunct="1">
                <a:spcBef>
                  <a:spcPts val="0"/>
                </a:spcBef>
                <a:spcAft>
                  <a:spcPts val="0"/>
                </a:spcAft>
                <a:defRPr/>
              </a:pPr>
              <a:t>42</a:t>
            </a:fld>
            <a:endParaRPr lang="en-US">
              <a:solidFill>
                <a:prstClr val="black"/>
              </a:solidFill>
              <a:latin typeface="Calibri" panose="020F0502020204030204"/>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 - This burden is particularly hard on smaller credit unions:</a:t>
            </a:r>
          </a:p>
          <a:p>
            <a:r>
              <a:rPr lang="en-US" altLang="en-US" smtClean="0">
                <a:latin typeface="Calibri" panose="020F0502020204030204" pitchFamily="34" charset="0"/>
              </a:rPr>
              <a:t>	- 69 basis points versus 43 basis points for large credit unions.</a:t>
            </a:r>
          </a:p>
          <a:p>
            <a:r>
              <a:rPr lang="en-US" altLang="en-US" smtClean="0">
                <a:latin typeface="Calibri" panose="020F0502020204030204" pitchFamily="34" charset="0"/>
              </a:rPr>
              <a:t>	- And many of these small credit unions are not making more than 69 basis points in earnings!</a:t>
            </a:r>
          </a:p>
          <a:p>
            <a:r>
              <a:rPr lang="en-US" altLang="en-US" smtClean="0">
                <a:latin typeface="Calibri" panose="020F0502020204030204" pitchFamily="34" charset="0"/>
              </a:rPr>
              <a:t>	- So, regulations are taking away all or a significant proportion of earnings.</a:t>
            </a:r>
          </a:p>
          <a:p>
            <a:r>
              <a:rPr lang="en-US" altLang="en-US" smtClean="0">
                <a:latin typeface="Calibri" panose="020F0502020204030204" pitchFamily="34" charset="0"/>
              </a:rPr>
              <a:t>	- Even for the larger credit unions, 43 basis points is a huge chunk of their earnings.</a:t>
            </a:r>
          </a:p>
        </p:txBody>
      </p:sp>
      <p:sp>
        <p:nvSpPr>
          <p:cNvPr id="4" name="Slide Number Placeholder 3"/>
          <p:cNvSpPr>
            <a:spLocks noGrp="1"/>
          </p:cNvSpPr>
          <p:nvPr>
            <p:ph type="sldNum" sz="quarter" idx="5"/>
          </p:nvPr>
        </p:nvSpPr>
        <p:spPr/>
        <p:txBody>
          <a:bodyPr/>
          <a:lstStyle/>
          <a:p>
            <a:pPr defTabSz="914400" eaLnBrk="1" fontAlgn="auto" hangingPunct="1">
              <a:spcBef>
                <a:spcPts val="0"/>
              </a:spcBef>
              <a:spcAft>
                <a:spcPts val="0"/>
              </a:spcAft>
              <a:defRPr/>
            </a:pPr>
            <a:fld id="{F7AFD635-3D84-4DDF-BD90-4C902D4A3259}" type="slidenum">
              <a:rPr lang="en-US" smtClean="0">
                <a:solidFill>
                  <a:prstClr val="black"/>
                </a:solidFill>
                <a:latin typeface="Calibri" panose="020F0502020204030204"/>
                <a:ea typeface="+mn-ea"/>
              </a:rPr>
              <a:pPr defTabSz="914400" eaLnBrk="1" fontAlgn="auto" hangingPunct="1">
                <a:spcBef>
                  <a:spcPts val="0"/>
                </a:spcBef>
                <a:spcAft>
                  <a:spcPts val="0"/>
                </a:spcAft>
                <a:defRPr/>
              </a:pPr>
              <a:t>43</a:t>
            </a:fld>
            <a:endParaRPr lang="en-US">
              <a:solidFill>
                <a:prstClr val="black"/>
              </a:solidFill>
              <a:latin typeface="Calibri" panose="020F0502020204030204"/>
              <a:ea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 - The majority of these costs are staff costs, at 75%.</a:t>
            </a:r>
          </a:p>
          <a:p>
            <a:r>
              <a:rPr lang="en-US" altLang="en-US" smtClean="0">
                <a:latin typeface="Calibri" panose="020F0502020204030204" pitchFamily="34" charset="0"/>
              </a:rPr>
              <a:t>	 - Another way of looking at this is that roughly 1 in every 5 staff members are completely dedicated to regulatory compliance.</a:t>
            </a:r>
          </a:p>
          <a:p>
            <a:r>
              <a:rPr lang="en-US" altLang="en-US" smtClean="0">
                <a:latin typeface="Calibri" panose="020F0502020204030204" pitchFamily="34" charset="0"/>
              </a:rPr>
              <a:t> - Another 23% of regulatory costs are 3</a:t>
            </a:r>
            <a:r>
              <a:rPr lang="en-US" altLang="en-US" baseline="30000" smtClean="0">
                <a:latin typeface="Calibri" panose="020F0502020204030204" pitchFamily="34" charset="0"/>
              </a:rPr>
              <a:t>rd</a:t>
            </a:r>
            <a:r>
              <a:rPr lang="en-US" altLang="en-US" smtClean="0">
                <a:latin typeface="Calibri" panose="020F0502020204030204" pitchFamily="34" charset="0"/>
              </a:rPr>
              <a:t> party expenses, such as compliance, technology, legal and training.</a:t>
            </a:r>
          </a:p>
        </p:txBody>
      </p:sp>
      <p:sp>
        <p:nvSpPr>
          <p:cNvPr id="4" name="Slide Number Placeholder 3"/>
          <p:cNvSpPr>
            <a:spLocks noGrp="1"/>
          </p:cNvSpPr>
          <p:nvPr>
            <p:ph type="sldNum" sz="quarter" idx="5"/>
          </p:nvPr>
        </p:nvSpPr>
        <p:spPr/>
        <p:txBody>
          <a:bodyPr/>
          <a:lstStyle/>
          <a:p>
            <a:pPr defTabSz="914400" eaLnBrk="1" fontAlgn="auto" hangingPunct="1">
              <a:spcBef>
                <a:spcPts val="0"/>
              </a:spcBef>
              <a:spcAft>
                <a:spcPts val="0"/>
              </a:spcAft>
              <a:defRPr/>
            </a:pPr>
            <a:fld id="{18721DC4-C843-4906-9863-291CEC6EB1F0}" type="slidenum">
              <a:rPr lang="en-US" smtClean="0">
                <a:solidFill>
                  <a:prstClr val="black"/>
                </a:solidFill>
                <a:latin typeface="Calibri" panose="020F0502020204030204"/>
                <a:ea typeface="+mn-ea"/>
              </a:rPr>
              <a:pPr defTabSz="914400" eaLnBrk="1" fontAlgn="auto" hangingPunct="1">
                <a:spcBef>
                  <a:spcPts val="0"/>
                </a:spcBef>
                <a:spcAft>
                  <a:spcPts val="0"/>
                </a:spcAft>
                <a:defRPr/>
              </a:pPr>
              <a:t>44</a:t>
            </a:fld>
            <a:endParaRPr lang="en-US">
              <a:solidFill>
                <a:prstClr val="black"/>
              </a:solidFill>
              <a:latin typeface="Calibri" panose="020F0502020204030204"/>
              <a:ea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 - Credit unions could be doing a lot of good with these resources!</a:t>
            </a:r>
          </a:p>
          <a:p>
            <a:r>
              <a:rPr lang="en-US" altLang="en-US" smtClean="0">
                <a:latin typeface="Calibri" panose="020F0502020204030204" pitchFamily="34" charset="0"/>
              </a:rPr>
              <a:t> 	- 25% of CEOs said they would use that money to offer better deposit rates.</a:t>
            </a:r>
          </a:p>
          <a:p>
            <a:r>
              <a:rPr lang="en-US" altLang="en-US" smtClean="0">
                <a:latin typeface="Calibri" panose="020F0502020204030204" pitchFamily="34" charset="0"/>
              </a:rPr>
              <a:t> 	- 12% would offer better loan rates.</a:t>
            </a:r>
          </a:p>
          <a:p>
            <a:r>
              <a:rPr lang="en-US" altLang="en-US" smtClean="0">
                <a:latin typeface="Calibri" panose="020F0502020204030204" pitchFamily="34" charset="0"/>
              </a:rPr>
              <a:t>	 - 25% would offer enhanced alternative channels.</a:t>
            </a:r>
          </a:p>
        </p:txBody>
      </p:sp>
      <p:sp>
        <p:nvSpPr>
          <p:cNvPr id="4" name="Slide Number Placeholder 3"/>
          <p:cNvSpPr>
            <a:spLocks noGrp="1"/>
          </p:cNvSpPr>
          <p:nvPr>
            <p:ph type="sldNum" sz="quarter" idx="5"/>
          </p:nvPr>
        </p:nvSpPr>
        <p:spPr/>
        <p:txBody>
          <a:bodyPr/>
          <a:lstStyle/>
          <a:p>
            <a:pPr defTabSz="914400" eaLnBrk="1" fontAlgn="auto" hangingPunct="1">
              <a:spcBef>
                <a:spcPts val="0"/>
              </a:spcBef>
              <a:spcAft>
                <a:spcPts val="0"/>
              </a:spcAft>
              <a:defRPr/>
            </a:pPr>
            <a:fld id="{20A041B7-09A9-434D-86BD-3680E8C8710B}" type="slidenum">
              <a:rPr lang="en-US" smtClean="0">
                <a:solidFill>
                  <a:prstClr val="black"/>
                </a:solidFill>
                <a:latin typeface="Calibri" panose="020F0502020204030204"/>
                <a:ea typeface="+mn-ea"/>
              </a:rPr>
              <a:pPr defTabSz="914400" eaLnBrk="1" fontAlgn="auto" hangingPunct="1">
                <a:spcBef>
                  <a:spcPts val="0"/>
                </a:spcBef>
                <a:spcAft>
                  <a:spcPts val="0"/>
                </a:spcAft>
                <a:defRPr/>
              </a:pPr>
              <a:t>45</a:t>
            </a:fld>
            <a:endParaRPr lang="en-US">
              <a:solidFill>
                <a:prstClr val="black"/>
              </a:solidFill>
              <a:latin typeface="Calibri" panose="020F0502020204030204"/>
              <a:ea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
        <p:nvSpPr>
          <p:cNvPr id="1075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defRPr>
                <a:solidFill>
                  <a:schemeClr val="tx1"/>
                </a:solidFill>
                <a:latin typeface="Arial" panose="020B0604020202020204" pitchFamily="34" charset="0"/>
                <a:ea typeface="MS PGothic" panose="020B0600070205080204" pitchFamily="34" charset="-128"/>
              </a:defRPr>
            </a:lvl1pPr>
            <a:lvl2pPr marL="742950" indent="-285750" defTabSz="465138">
              <a:defRPr>
                <a:solidFill>
                  <a:schemeClr val="tx1"/>
                </a:solidFill>
                <a:latin typeface="Arial" panose="020B0604020202020204" pitchFamily="34" charset="0"/>
                <a:ea typeface="MS PGothic" panose="020B0600070205080204" pitchFamily="34" charset="-128"/>
              </a:defRPr>
            </a:lvl2pPr>
            <a:lvl3pPr marL="1143000" indent="-228600" defTabSz="465138">
              <a:defRPr>
                <a:solidFill>
                  <a:schemeClr val="tx1"/>
                </a:solidFill>
                <a:latin typeface="Arial" panose="020B0604020202020204" pitchFamily="34" charset="0"/>
                <a:ea typeface="MS PGothic" panose="020B0600070205080204" pitchFamily="34" charset="-128"/>
              </a:defRPr>
            </a:lvl3pPr>
            <a:lvl4pPr marL="1600200" indent="-228600" defTabSz="465138">
              <a:defRPr>
                <a:solidFill>
                  <a:schemeClr val="tx1"/>
                </a:solidFill>
                <a:latin typeface="Arial" panose="020B0604020202020204" pitchFamily="34" charset="0"/>
                <a:ea typeface="MS PGothic" panose="020B0600070205080204" pitchFamily="34" charset="-128"/>
              </a:defRPr>
            </a:lvl4pPr>
            <a:lvl5pPr marL="2057400" indent="-228600" defTabSz="465138">
              <a:defRPr>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B321488-DA7C-4062-B802-AD2721E59357}" type="datetime1">
              <a:rPr lang="en-US" altLang="en-US" smtClean="0"/>
              <a:pPr/>
              <a:t>3/26/2018</a:t>
            </a:fld>
            <a:endParaRPr lang="en-US" altLang="en-US" smtClean="0"/>
          </a:p>
        </p:txBody>
      </p:sp>
      <p:sp>
        <p:nvSpPr>
          <p:cNvPr id="1075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defRPr>
                <a:solidFill>
                  <a:schemeClr val="tx1"/>
                </a:solidFill>
                <a:latin typeface="Arial" panose="020B0604020202020204" pitchFamily="34" charset="0"/>
                <a:ea typeface="MS PGothic" panose="020B0600070205080204" pitchFamily="34" charset="-128"/>
              </a:defRPr>
            </a:lvl1pPr>
            <a:lvl2pPr marL="742950" indent="-285750" defTabSz="465138">
              <a:defRPr>
                <a:solidFill>
                  <a:schemeClr val="tx1"/>
                </a:solidFill>
                <a:latin typeface="Arial" panose="020B0604020202020204" pitchFamily="34" charset="0"/>
                <a:ea typeface="MS PGothic" panose="020B0600070205080204" pitchFamily="34" charset="-128"/>
              </a:defRPr>
            </a:lvl2pPr>
            <a:lvl3pPr marL="1143000" indent="-228600" defTabSz="465138">
              <a:defRPr>
                <a:solidFill>
                  <a:schemeClr val="tx1"/>
                </a:solidFill>
                <a:latin typeface="Arial" panose="020B0604020202020204" pitchFamily="34" charset="0"/>
                <a:ea typeface="MS PGothic" panose="020B0600070205080204" pitchFamily="34" charset="-128"/>
              </a:defRPr>
            </a:lvl3pPr>
            <a:lvl4pPr marL="1600200" indent="-228600" defTabSz="465138">
              <a:defRPr>
                <a:solidFill>
                  <a:schemeClr val="tx1"/>
                </a:solidFill>
                <a:latin typeface="Arial" panose="020B0604020202020204" pitchFamily="34" charset="0"/>
                <a:ea typeface="MS PGothic" panose="020B0600070205080204" pitchFamily="34" charset="-128"/>
              </a:defRPr>
            </a:lvl4pPr>
            <a:lvl5pPr marL="2057400" indent="-228600" defTabSz="465138">
              <a:defRPr>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mtClean="0"/>
              <a:t>055_PowerPoint Interior Slides and Graphs_071211.pptx</a:t>
            </a:r>
          </a:p>
        </p:txBody>
      </p:sp>
      <p:sp>
        <p:nvSpPr>
          <p:cNvPr id="1075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defRPr>
                <a:solidFill>
                  <a:schemeClr val="tx1"/>
                </a:solidFill>
                <a:latin typeface="Arial" panose="020B0604020202020204" pitchFamily="34" charset="0"/>
                <a:ea typeface="MS PGothic" panose="020B0600070205080204" pitchFamily="34" charset="-128"/>
              </a:defRPr>
            </a:lvl1pPr>
            <a:lvl2pPr marL="742950" indent="-285750" defTabSz="465138">
              <a:defRPr>
                <a:solidFill>
                  <a:schemeClr val="tx1"/>
                </a:solidFill>
                <a:latin typeface="Arial" panose="020B0604020202020204" pitchFamily="34" charset="0"/>
                <a:ea typeface="MS PGothic" panose="020B0600070205080204" pitchFamily="34" charset="-128"/>
              </a:defRPr>
            </a:lvl2pPr>
            <a:lvl3pPr marL="1143000" indent="-228600" defTabSz="465138">
              <a:defRPr>
                <a:solidFill>
                  <a:schemeClr val="tx1"/>
                </a:solidFill>
                <a:latin typeface="Arial" panose="020B0604020202020204" pitchFamily="34" charset="0"/>
                <a:ea typeface="MS PGothic" panose="020B0600070205080204" pitchFamily="34" charset="-128"/>
              </a:defRPr>
            </a:lvl3pPr>
            <a:lvl4pPr marL="1600200" indent="-228600" defTabSz="465138">
              <a:defRPr>
                <a:solidFill>
                  <a:schemeClr val="tx1"/>
                </a:solidFill>
                <a:latin typeface="Arial" panose="020B0604020202020204" pitchFamily="34" charset="0"/>
                <a:ea typeface="MS PGothic" panose="020B0600070205080204" pitchFamily="34" charset="-128"/>
              </a:defRPr>
            </a:lvl4pPr>
            <a:lvl5pPr marL="2057400" indent="-228600" defTabSz="465138">
              <a:defRPr>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D891D3D-6EE6-4691-B309-D5233AE62A66}" type="slidenum">
              <a:rPr lang="en-US" altLang="en-US" smtClean="0"/>
              <a:pPr/>
              <a:t>50</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Tx/>
              <a:buChar char="-"/>
              <a:defRPr/>
            </a:pPr>
            <a:r>
              <a:rPr lang="en-US" dirty="0"/>
              <a:t>The model takes into account three mains sources of impact on the economy:</a:t>
            </a:r>
          </a:p>
          <a:p>
            <a:pPr marL="685800" lvl="1" indent="-228600">
              <a:buFontTx/>
              <a:buAutoNum type="arabicPeriod"/>
              <a:defRPr/>
            </a:pPr>
            <a:r>
              <a:rPr lang="en-US" dirty="0"/>
              <a:t>Direct effects: t</a:t>
            </a:r>
            <a:r>
              <a:rPr lang="en-US" dirty="0">
                <a:latin typeface="+mn-lt"/>
                <a:ea typeface="+mn-ea"/>
                <a:cs typeface="+mn-cs"/>
              </a:rPr>
              <a:t>he jobs, salaries and operating expenses at credit unions, and give us an idea as to the size of the industry.</a:t>
            </a:r>
            <a:endParaRPr lang="en-US" dirty="0"/>
          </a:p>
          <a:p>
            <a:pPr marL="685800" lvl="1" indent="-228600">
              <a:buFontTx/>
              <a:buAutoNum type="arabicPeriod"/>
              <a:defRPr/>
            </a:pPr>
            <a:r>
              <a:rPr lang="en-US" dirty="0"/>
              <a:t>Indirect effects: </a:t>
            </a:r>
            <a:r>
              <a:rPr lang="en-US" dirty="0">
                <a:latin typeface="+mn-lt"/>
                <a:ea typeface="+mn-ea"/>
                <a:cs typeface="+mn-cs"/>
              </a:rPr>
              <a:t>the increased demand from the purchase of intermediate goods and services by credit unions—for example, credit unions purchase office supplies and contract janitors and IT staff, increasing demand for these products and services in the economy. </a:t>
            </a:r>
            <a:endParaRPr lang="en-US" dirty="0"/>
          </a:p>
          <a:p>
            <a:pPr marL="685800" lvl="1" indent="-228600">
              <a:buFontTx/>
              <a:buAutoNum type="arabicPeriod"/>
              <a:defRPr/>
            </a:pPr>
            <a:r>
              <a:rPr lang="en-US" dirty="0"/>
              <a:t>Induced effects: </a:t>
            </a:r>
            <a:r>
              <a:rPr lang="en-US" dirty="0">
                <a:latin typeface="+mn-lt"/>
                <a:ea typeface="+mn-ea"/>
                <a:cs typeface="+mn-cs"/>
              </a:rPr>
              <a:t>the household spending by credit union employees and other workers in the economy that benefit from the increased demand, such as purchases of groceries, real estate and vehicles. </a:t>
            </a:r>
            <a:endParaRPr lang="en-US" dirty="0"/>
          </a:p>
          <a:p>
            <a:pPr marL="685800" lvl="1" indent="-228600">
              <a:buFontTx/>
              <a:buAutoNum type="arabicPeriod"/>
              <a:defRPr/>
            </a:pPr>
            <a:endParaRPr lang="en-US" dirty="0"/>
          </a:p>
        </p:txBody>
      </p:sp>
      <p:sp>
        <p:nvSpPr>
          <p:cNvPr id="4" name="Slide Number Placeholder 3"/>
          <p:cNvSpPr>
            <a:spLocks noGrp="1"/>
          </p:cNvSpPr>
          <p:nvPr>
            <p:ph type="sldNum" sz="quarter" idx="5"/>
          </p:nvPr>
        </p:nvSpPr>
        <p:spPr/>
        <p:txBody>
          <a:bodyPr/>
          <a:lstStyle/>
          <a:p>
            <a:pPr defTabSz="457200" eaLnBrk="1" fontAlgn="auto" hangingPunct="1">
              <a:spcBef>
                <a:spcPts val="0"/>
              </a:spcBef>
              <a:spcAft>
                <a:spcPts val="0"/>
              </a:spcAft>
              <a:defRPr/>
            </a:pPr>
            <a:fld id="{4AEF5982-257C-447C-A57A-5A324A8A7D17}" type="slidenum">
              <a:rPr lang="en-US" smtClean="0">
                <a:solidFill>
                  <a:prstClr val="black"/>
                </a:solidFill>
                <a:latin typeface="Calibri" panose="020F0502020204030204"/>
                <a:ea typeface="+mn-ea"/>
              </a:rPr>
              <a:pPr defTabSz="457200" eaLnBrk="1" fontAlgn="auto" hangingPunct="1">
                <a:spcBef>
                  <a:spcPts val="0"/>
                </a:spcBef>
                <a:spcAft>
                  <a:spcPts val="0"/>
                </a:spcAft>
                <a:defRPr/>
              </a:pPr>
              <a:t>14</a:t>
            </a:fld>
            <a:endParaRPr lang="en-US">
              <a:solidFill>
                <a:prstClr val="black"/>
              </a:solidFill>
              <a:latin typeface="Calibri" panose="020F0502020204030204"/>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Tx/>
              <a:buChar char="-"/>
              <a:defRPr/>
            </a:pPr>
            <a:r>
              <a:rPr lang="en-US" dirty="0"/>
              <a:t>The model takes into account three mains sources of impact on the economy:</a:t>
            </a:r>
          </a:p>
          <a:p>
            <a:pPr marL="685800" lvl="1" indent="-228600">
              <a:buFontTx/>
              <a:buAutoNum type="arabicPeriod"/>
              <a:defRPr/>
            </a:pPr>
            <a:r>
              <a:rPr lang="en-US" dirty="0"/>
              <a:t>Direct effects: t</a:t>
            </a:r>
            <a:r>
              <a:rPr lang="en-US" dirty="0">
                <a:latin typeface="+mn-lt"/>
                <a:ea typeface="+mn-ea"/>
                <a:cs typeface="+mn-cs"/>
              </a:rPr>
              <a:t>he jobs, salaries and operating expenses at credit unions and give us an idea as to the size of the industry.</a:t>
            </a:r>
            <a:endParaRPr lang="en-US" dirty="0"/>
          </a:p>
          <a:p>
            <a:pPr marL="685800" lvl="1" indent="-228600">
              <a:buFontTx/>
              <a:buAutoNum type="arabicPeriod"/>
              <a:defRPr/>
            </a:pPr>
            <a:r>
              <a:rPr lang="en-US" dirty="0"/>
              <a:t>Indirect effects: </a:t>
            </a:r>
            <a:r>
              <a:rPr lang="en-US" dirty="0">
                <a:latin typeface="+mn-lt"/>
                <a:ea typeface="+mn-ea"/>
                <a:cs typeface="+mn-cs"/>
              </a:rPr>
              <a:t>the increased demand from the purchase of intermediate goods and services by credit unions—for example, credit unions purchase office supplies and contract janitors and IT staff, increasing demand for these products and services in the economy. </a:t>
            </a:r>
            <a:endParaRPr lang="en-US" dirty="0"/>
          </a:p>
          <a:p>
            <a:pPr marL="685800" lvl="1" indent="-228600">
              <a:buFontTx/>
              <a:buAutoNum type="arabicPeriod"/>
              <a:defRPr/>
            </a:pPr>
            <a:r>
              <a:rPr lang="en-US" dirty="0"/>
              <a:t>Induced effects: </a:t>
            </a:r>
            <a:r>
              <a:rPr lang="en-US" dirty="0">
                <a:latin typeface="+mn-lt"/>
                <a:ea typeface="+mn-ea"/>
                <a:cs typeface="+mn-cs"/>
              </a:rPr>
              <a:t>the household spending by credit union employees and other workers in the economy that benefit from the increased demand, such as purchases of groceries, real estate and vehicles.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defTabSz="457200" eaLnBrk="1" fontAlgn="auto" hangingPunct="1">
              <a:spcBef>
                <a:spcPts val="0"/>
              </a:spcBef>
              <a:spcAft>
                <a:spcPts val="0"/>
              </a:spcAft>
              <a:defRPr/>
            </a:pPr>
            <a:fld id="{6B623354-A59A-451A-9DD4-C6EFC3216A51}" type="slidenum">
              <a:rPr lang="en-US" smtClean="0">
                <a:solidFill>
                  <a:prstClr val="black"/>
                </a:solidFill>
                <a:latin typeface="Calibri" panose="020F0502020204030204"/>
                <a:ea typeface="+mn-ea"/>
              </a:rPr>
              <a:pPr defTabSz="457200" eaLnBrk="1" fontAlgn="auto" hangingPunct="1">
                <a:spcBef>
                  <a:spcPts val="0"/>
                </a:spcBef>
                <a:spcAft>
                  <a:spcPts val="0"/>
                </a:spcAft>
                <a:defRPr/>
              </a:pPr>
              <a:t>15</a:t>
            </a:fld>
            <a:endParaRPr lang="en-US">
              <a:solidFill>
                <a:prstClr val="black"/>
              </a:solidFill>
              <a:latin typeface="Calibri" panose="020F0502020204030204"/>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 - </a:t>
            </a:r>
            <a:r>
              <a:rPr lang="en-US" dirty="0">
                <a:latin typeface="+mn-lt"/>
                <a:ea typeface="+mn-ea"/>
                <a:cs typeface="+mn-cs"/>
              </a:rPr>
              <a:t>There are roughly 295,000 full-time equivalent credit union employees, </a:t>
            </a:r>
          </a:p>
          <a:p>
            <a:pPr>
              <a:defRPr/>
            </a:pPr>
            <a:r>
              <a:rPr lang="en-US" dirty="0">
                <a:latin typeface="+mn-lt"/>
                <a:ea typeface="+mn-ea"/>
                <a:cs typeface="+mn-cs"/>
              </a:rPr>
              <a:t> - This results in an additional 588,000 indirect and induced jobs, for a total of 883,000 jobs, or roughly the population of South Dakota.</a:t>
            </a:r>
            <a:endParaRPr lang="en-US" dirty="0"/>
          </a:p>
        </p:txBody>
      </p:sp>
      <p:sp>
        <p:nvSpPr>
          <p:cNvPr id="4" name="Slide Number Placeholder 3"/>
          <p:cNvSpPr>
            <a:spLocks noGrp="1"/>
          </p:cNvSpPr>
          <p:nvPr>
            <p:ph type="sldNum" sz="quarter" idx="5"/>
          </p:nvPr>
        </p:nvSpPr>
        <p:spPr/>
        <p:txBody>
          <a:bodyPr/>
          <a:lstStyle/>
          <a:p>
            <a:pPr defTabSz="457200" eaLnBrk="1" fontAlgn="auto" hangingPunct="1">
              <a:spcBef>
                <a:spcPts val="0"/>
              </a:spcBef>
              <a:spcAft>
                <a:spcPts val="0"/>
              </a:spcAft>
              <a:defRPr/>
            </a:pPr>
            <a:fld id="{D7DFA995-6607-468F-9018-185D9E491C0B}" type="slidenum">
              <a:rPr lang="en-US" smtClean="0">
                <a:solidFill>
                  <a:prstClr val="black"/>
                </a:solidFill>
                <a:latin typeface="Calibri" panose="020F0502020204030204"/>
                <a:ea typeface="+mn-ea"/>
              </a:rPr>
              <a:pPr defTabSz="457200" eaLnBrk="1" fontAlgn="auto" hangingPunct="1">
                <a:spcBef>
                  <a:spcPts val="0"/>
                </a:spcBef>
                <a:spcAft>
                  <a:spcPts val="0"/>
                </a:spcAft>
                <a:defRPr/>
              </a:pPr>
              <a:t>16</a:t>
            </a:fld>
            <a:endParaRPr lang="en-US">
              <a:solidFill>
                <a:prstClr val="black"/>
              </a:solidFill>
              <a:latin typeface="Calibri" panose="020F0502020204030204"/>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 - </a:t>
            </a:r>
            <a:r>
              <a:rPr lang="en-US" dirty="0">
                <a:latin typeface="+mn-lt"/>
                <a:ea typeface="+mn-ea"/>
                <a:cs typeface="+mn-cs"/>
              </a:rPr>
              <a:t>In dollar terms, the direct effects of the credit union salaries and operating expenses add to $93 billion in direct output.</a:t>
            </a:r>
          </a:p>
          <a:p>
            <a:pPr>
              <a:defRPr/>
            </a:pPr>
            <a:r>
              <a:rPr lang="en-US" dirty="0">
                <a:latin typeface="+mn-lt"/>
                <a:ea typeface="+mn-ea"/>
                <a:cs typeface="+mn-cs"/>
              </a:rPr>
              <a:t> - This generates an additional $99 billion of indirect and induced effects, for a total estimated economic impact of $192 billion on the U.S. economy. </a:t>
            </a:r>
          </a:p>
          <a:p>
            <a:pPr>
              <a:defRPr/>
            </a:pPr>
            <a:r>
              <a:rPr lang="en-US" dirty="0">
                <a:latin typeface="+mn-lt"/>
                <a:ea typeface="+mn-ea"/>
                <a:cs typeface="+mn-cs"/>
              </a:rPr>
              <a:t> - Of this, $117 billion is ‘value added’, which can be thought of as the estimated </a:t>
            </a:r>
            <a:r>
              <a:rPr lang="en-US" i="1" dirty="0">
                <a:latin typeface="+mn-lt"/>
                <a:ea typeface="+mn-ea"/>
                <a:cs typeface="+mn-cs"/>
              </a:rPr>
              <a:t>increase</a:t>
            </a:r>
            <a:r>
              <a:rPr lang="en-US" dirty="0">
                <a:latin typeface="+mn-lt"/>
                <a:ea typeface="+mn-ea"/>
                <a:cs typeface="+mn-cs"/>
              </a:rPr>
              <a:t> in economic activity—like wages or business profits—that results from the presence of credit unions. </a:t>
            </a:r>
            <a:endParaRPr lang="en-US" dirty="0"/>
          </a:p>
        </p:txBody>
      </p:sp>
      <p:sp>
        <p:nvSpPr>
          <p:cNvPr id="4" name="Slide Number Placeholder 3"/>
          <p:cNvSpPr>
            <a:spLocks noGrp="1"/>
          </p:cNvSpPr>
          <p:nvPr>
            <p:ph type="sldNum" sz="quarter" idx="5"/>
          </p:nvPr>
        </p:nvSpPr>
        <p:spPr/>
        <p:txBody>
          <a:bodyPr/>
          <a:lstStyle/>
          <a:p>
            <a:pPr defTabSz="457200" eaLnBrk="1" fontAlgn="auto" hangingPunct="1">
              <a:spcBef>
                <a:spcPts val="0"/>
              </a:spcBef>
              <a:spcAft>
                <a:spcPts val="0"/>
              </a:spcAft>
              <a:defRPr/>
            </a:pPr>
            <a:fld id="{00437DED-E5A9-4A0E-84AD-2E8842FCFB5B}" type="slidenum">
              <a:rPr lang="en-US" smtClean="0">
                <a:solidFill>
                  <a:prstClr val="black"/>
                </a:solidFill>
                <a:latin typeface="Calibri" panose="020F0502020204030204"/>
                <a:ea typeface="+mn-ea"/>
              </a:rPr>
              <a:pPr defTabSz="457200" eaLnBrk="1" fontAlgn="auto" hangingPunct="1">
                <a:spcBef>
                  <a:spcPts val="0"/>
                </a:spcBef>
                <a:spcAft>
                  <a:spcPts val="0"/>
                </a:spcAft>
                <a:defRPr/>
              </a:pPr>
              <a:t>17</a:t>
            </a:fld>
            <a:endParaRPr lang="en-US">
              <a:solidFill>
                <a:prstClr val="black"/>
              </a:solidFill>
              <a:latin typeface="Calibri" panose="020F0502020204030204"/>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 -$117 billion of the $192 billion is “value added”--</a:t>
            </a:r>
            <a:r>
              <a:rPr lang="en-US" dirty="0">
                <a:latin typeface="+mn-lt"/>
                <a:ea typeface="+mn-ea"/>
                <a:cs typeface="+mn-cs"/>
              </a:rPr>
              <a:t>which can be thought of as the estimated </a:t>
            </a:r>
            <a:r>
              <a:rPr lang="en-US" i="1" dirty="0">
                <a:latin typeface="+mn-lt"/>
                <a:ea typeface="+mn-ea"/>
                <a:cs typeface="+mn-cs"/>
              </a:rPr>
              <a:t>increase</a:t>
            </a:r>
            <a:r>
              <a:rPr lang="en-US" dirty="0">
                <a:latin typeface="+mn-lt"/>
                <a:ea typeface="+mn-ea"/>
                <a:cs typeface="+mn-cs"/>
              </a:rPr>
              <a:t> in economic activity—like wages or business profits—that results from the presence of credit unions.</a:t>
            </a:r>
          </a:p>
          <a:p>
            <a:pPr>
              <a:defRPr/>
            </a:pPr>
            <a:r>
              <a:rPr lang="en-US" dirty="0">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defTabSz="457200" eaLnBrk="1" fontAlgn="auto" hangingPunct="1">
              <a:spcBef>
                <a:spcPts val="0"/>
              </a:spcBef>
              <a:spcAft>
                <a:spcPts val="0"/>
              </a:spcAft>
              <a:defRPr/>
            </a:pPr>
            <a:fld id="{0B8DB6C4-E65C-4E1C-ACF8-4783DA3E02FD}" type="slidenum">
              <a:rPr lang="en-US" smtClean="0">
                <a:solidFill>
                  <a:prstClr val="black"/>
                </a:solidFill>
                <a:latin typeface="Calibri" panose="020F0502020204030204"/>
                <a:ea typeface="+mn-ea"/>
              </a:rPr>
              <a:pPr defTabSz="457200" eaLnBrk="1" fontAlgn="auto" hangingPunct="1">
                <a:spcBef>
                  <a:spcPts val="0"/>
                </a:spcBef>
                <a:spcAft>
                  <a:spcPts val="0"/>
                </a:spcAft>
                <a:defRPr/>
              </a:pPr>
              <a:t>18</a:t>
            </a:fld>
            <a:endParaRPr lang="en-US">
              <a:solidFill>
                <a:prstClr val="black"/>
              </a:solidFill>
              <a:latin typeface="Calibri" panose="020F0502020204030204"/>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 - Do you ever hear people say that credit unions don’t pay taxes?</a:t>
            </a:r>
          </a:p>
          <a:p>
            <a:r>
              <a:rPr lang="en-US" altLang="en-US" smtClean="0">
                <a:latin typeface="Calibri" panose="020F0502020204030204" pitchFamily="34" charset="0"/>
              </a:rPr>
              <a:t> - Credit unions pay A LOT in taxes!</a:t>
            </a:r>
          </a:p>
          <a:p>
            <a:r>
              <a:rPr lang="en-US" altLang="en-US" smtClean="0">
                <a:latin typeface="Calibri" panose="020F0502020204030204" pitchFamily="34" charset="0"/>
              </a:rPr>
              <a:t> - This is the estimated tax revenue generated by the direct, indirect and induced effects.</a:t>
            </a:r>
          </a:p>
          <a:p>
            <a:r>
              <a:rPr lang="en-US" altLang="en-US" smtClean="0">
                <a:latin typeface="Calibri" panose="020F0502020204030204" pitchFamily="34" charset="0"/>
              </a:rPr>
              <a:t> - We can see that:</a:t>
            </a:r>
          </a:p>
          <a:p>
            <a:r>
              <a:rPr lang="en-US" altLang="en-US" smtClean="0">
                <a:latin typeface="Calibri" panose="020F0502020204030204" pitchFamily="34" charset="0"/>
              </a:rPr>
              <a:t>    - Credit unions and their employees directly pay approximately $4.2 billion in federal taxes, including employer taxes, excise taxes, taxes on imports, and income taxes paid by credit union employees.</a:t>
            </a:r>
          </a:p>
          <a:p>
            <a:r>
              <a:rPr lang="en-US" altLang="en-US" smtClean="0">
                <a:latin typeface="Calibri" panose="020F0502020204030204" pitchFamily="34" charset="0"/>
              </a:rPr>
              <a:t>    - There is another $6.5 billion in tax revenue generated through indirect and induced effects—</a:t>
            </a:r>
          </a:p>
          <a:p>
            <a:r>
              <a:rPr lang="en-US" altLang="en-US" smtClean="0">
                <a:latin typeface="Calibri" panose="020F0502020204030204" pitchFamily="34" charset="0"/>
              </a:rPr>
              <a:t>	- $3.0 billion from taxes generated by credit union purchases and 3</a:t>
            </a:r>
            <a:r>
              <a:rPr lang="en-US" altLang="en-US" baseline="30000" smtClean="0">
                <a:latin typeface="Calibri" panose="020F0502020204030204" pitchFamily="34" charset="0"/>
              </a:rPr>
              <a:t>rd</a:t>
            </a:r>
            <a:r>
              <a:rPr lang="en-US" altLang="en-US" smtClean="0">
                <a:latin typeface="Calibri" panose="020F0502020204030204" pitchFamily="34" charset="0"/>
              </a:rPr>
              <a:t> party contracting (office supplies, IT support, etc.)</a:t>
            </a:r>
          </a:p>
          <a:p>
            <a:r>
              <a:rPr lang="en-US" altLang="en-US" smtClean="0">
                <a:latin typeface="Calibri" panose="020F0502020204030204" pitchFamily="34" charset="0"/>
              </a:rPr>
              <a:t>	- $3.5 billion from taxes generated by employee spending in the local economy, vehicles, groceries, etc.</a:t>
            </a:r>
          </a:p>
        </p:txBody>
      </p:sp>
      <p:sp>
        <p:nvSpPr>
          <p:cNvPr id="4" name="Slide Number Placeholder 3"/>
          <p:cNvSpPr>
            <a:spLocks noGrp="1"/>
          </p:cNvSpPr>
          <p:nvPr>
            <p:ph type="sldNum" sz="quarter" idx="5"/>
          </p:nvPr>
        </p:nvSpPr>
        <p:spPr/>
        <p:txBody>
          <a:bodyPr/>
          <a:lstStyle/>
          <a:p>
            <a:pPr defTabSz="457200" eaLnBrk="1" fontAlgn="auto" hangingPunct="1">
              <a:spcBef>
                <a:spcPts val="0"/>
              </a:spcBef>
              <a:spcAft>
                <a:spcPts val="0"/>
              </a:spcAft>
              <a:defRPr/>
            </a:pPr>
            <a:fld id="{F846F49F-34E7-48B6-B016-5C99458DB891}" type="slidenum">
              <a:rPr lang="en-US" smtClean="0">
                <a:solidFill>
                  <a:prstClr val="black"/>
                </a:solidFill>
                <a:latin typeface="Calibri" panose="020F0502020204030204"/>
                <a:ea typeface="+mn-ea"/>
              </a:rPr>
              <a:pPr defTabSz="457200" eaLnBrk="1" fontAlgn="auto" hangingPunct="1">
                <a:spcBef>
                  <a:spcPts val="0"/>
                </a:spcBef>
                <a:spcAft>
                  <a:spcPts val="0"/>
                </a:spcAft>
                <a:defRPr/>
              </a:pPr>
              <a:t>19</a:t>
            </a:fld>
            <a:endParaRPr lang="en-US">
              <a:solidFill>
                <a:prstClr val="black"/>
              </a:solidFill>
              <a:latin typeface="Calibri" panose="020F0502020204030204"/>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 - At the state and local level, credit unions and their employees pay $2.4 billion in taxes, such as employer taxes, property taxes, motor vehicle taxes, and sales taxes.</a:t>
            </a:r>
          </a:p>
          <a:p>
            <a:r>
              <a:rPr lang="en-US" altLang="en-US" smtClean="0">
                <a:latin typeface="Calibri" panose="020F0502020204030204" pitchFamily="34" charset="0"/>
              </a:rPr>
              <a:t> - An additional $4.0 generated through indirect and induced effects, for a total of $6.4 billion.</a:t>
            </a:r>
          </a:p>
          <a:p>
            <a:r>
              <a:rPr lang="en-US" altLang="en-US" smtClean="0">
                <a:latin typeface="Calibri" panose="020F0502020204030204" pitchFamily="34" charset="0"/>
              </a:rPr>
              <a:t> - Estimated revenue of corporate taxes at state and local level of only $440 million.</a:t>
            </a:r>
          </a:p>
        </p:txBody>
      </p:sp>
      <p:sp>
        <p:nvSpPr>
          <p:cNvPr id="4" name="Slide Number Placeholder 3"/>
          <p:cNvSpPr>
            <a:spLocks noGrp="1"/>
          </p:cNvSpPr>
          <p:nvPr>
            <p:ph type="sldNum" sz="quarter" idx="5"/>
          </p:nvPr>
        </p:nvSpPr>
        <p:spPr/>
        <p:txBody>
          <a:bodyPr/>
          <a:lstStyle/>
          <a:p>
            <a:pPr defTabSz="457200" eaLnBrk="1" fontAlgn="auto" hangingPunct="1">
              <a:spcBef>
                <a:spcPts val="0"/>
              </a:spcBef>
              <a:spcAft>
                <a:spcPts val="0"/>
              </a:spcAft>
              <a:defRPr/>
            </a:pPr>
            <a:fld id="{E5A4A37A-B8D9-48CA-A50B-8EC509BA7D81}" type="slidenum">
              <a:rPr lang="en-US" smtClean="0">
                <a:solidFill>
                  <a:prstClr val="black"/>
                </a:solidFill>
                <a:latin typeface="Calibri" panose="020F0502020204030204"/>
                <a:ea typeface="+mn-ea"/>
              </a:rPr>
              <a:pPr defTabSz="457200" eaLnBrk="1" fontAlgn="auto" hangingPunct="1">
                <a:spcBef>
                  <a:spcPts val="0"/>
                </a:spcBef>
                <a:spcAft>
                  <a:spcPts val="0"/>
                </a:spcAft>
                <a:defRPr/>
              </a:pPr>
              <a:t>20</a:t>
            </a:fld>
            <a:endParaRPr lang="en-US">
              <a:solidFill>
                <a:prstClr val="black"/>
              </a:solidFill>
              <a:latin typeface="Calibri" panose="020F0502020204030204"/>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0"/>
            <a:ext cx="12192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5" name="Straight Connector 4"/>
          <p:cNvCxnSpPr/>
          <p:nvPr/>
        </p:nvCxnSpPr>
        <p:spPr>
          <a:xfrm>
            <a:off x="0" y="685800"/>
            <a:ext cx="12192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391275"/>
            <a:ext cx="12192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10" descr="004_13pi_Logo-for-powerpoint_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36038" y="209550"/>
            <a:ext cx="26717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p:nvPr/>
        </p:nvSpPr>
        <p:spPr>
          <a:xfrm>
            <a:off x="0" y="923925"/>
            <a:ext cx="12192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10"/>
          <p:cNvSpPr/>
          <p:nvPr/>
        </p:nvSpPr>
        <p:spPr>
          <a:xfrm>
            <a:off x="0" y="0"/>
            <a:ext cx="1219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0" name="Straight Connector 11"/>
          <p:cNvCxnSpPr/>
          <p:nvPr/>
        </p:nvCxnSpPr>
        <p:spPr>
          <a:xfrm>
            <a:off x="0" y="914400"/>
            <a:ext cx="12192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5"/>
          <p:cNvCxnSpPr/>
          <p:nvPr/>
        </p:nvCxnSpPr>
        <p:spPr>
          <a:xfrm>
            <a:off x="0" y="6391275"/>
            <a:ext cx="12192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21" descr="SF_logo_pms126+754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2413" y="282575"/>
            <a:ext cx="38115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Title Placeholder 1"/>
          <p:cNvSpPr>
            <a:spLocks noGrp="1"/>
          </p:cNvSpPr>
          <p:nvPr>
            <p:ph type="ctrTitle"/>
          </p:nvPr>
        </p:nvSpPr>
        <p:spPr>
          <a:xfrm>
            <a:off x="607484" y="4432301"/>
            <a:ext cx="10363200" cy="758825"/>
          </a:xfrm>
        </p:spPr>
        <p:txBody>
          <a:bodyPr/>
          <a:lstStyle>
            <a:lvl1pPr>
              <a:defRPr>
                <a:latin typeface="Tahoma" charset="0"/>
                <a:cs typeface="Tahoma" charset="0"/>
              </a:defRPr>
            </a:lvl1pPr>
          </a:lstStyle>
          <a:p>
            <a:pPr lvl="0"/>
            <a:r>
              <a:rPr lang="en-US" noProof="0"/>
              <a:t>Click to edit Master title style</a:t>
            </a:r>
          </a:p>
        </p:txBody>
      </p:sp>
      <p:sp>
        <p:nvSpPr>
          <p:cNvPr id="45069" name="Text Placeholder 2"/>
          <p:cNvSpPr>
            <a:spLocks noGrp="1"/>
          </p:cNvSpPr>
          <p:nvPr>
            <p:ph type="subTitle" idx="1"/>
          </p:nvPr>
        </p:nvSpPr>
        <p:spPr>
          <a:xfrm>
            <a:off x="607484" y="5402264"/>
            <a:ext cx="8534400" cy="822325"/>
          </a:xfrm>
        </p:spPr>
        <p:txBody>
          <a:bodyPr/>
          <a:lstStyle>
            <a:lvl1pPr>
              <a:lnSpc>
                <a:spcPts val="2500"/>
              </a:lnSpc>
              <a:spcBef>
                <a:spcPct val="0"/>
              </a:spcBef>
              <a:defRPr sz="2200">
                <a:latin typeface="Tahoma" charset="0"/>
                <a:cs typeface="Tahoma" charset="0"/>
              </a:defRPr>
            </a:lvl1pPr>
          </a:lstStyle>
          <a:p>
            <a:pPr lvl="0"/>
            <a:r>
              <a:rPr lang="en-US" noProof="0"/>
              <a:t>Click to edit Master subtitle style</a:t>
            </a:r>
          </a:p>
        </p:txBody>
      </p:sp>
    </p:spTree>
    <p:extLst>
      <p:ext uri="{BB962C8B-B14F-4D97-AF65-F5344CB8AC3E}">
        <p14:creationId xmlns:p14="http://schemas.microsoft.com/office/powerpoint/2010/main" val="119892702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8488" y="193675"/>
            <a:ext cx="10906125"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6438900" y="2093913"/>
            <a:ext cx="5360988" cy="600075"/>
          </a:xfrm>
          <a:prstGeom prst="rect">
            <a:avLst/>
          </a:prstGeom>
          <a:noFill/>
        </p:spPr>
        <p:txBody>
          <a:bodyPr>
            <a:spAutoFit/>
          </a:bodyPr>
          <a:lstStyle/>
          <a:p>
            <a:pPr>
              <a:defRPr/>
            </a:pPr>
            <a:r>
              <a:rPr lang="en-US" sz="3300" b="1">
                <a:solidFill>
                  <a:srgbClr val="2B5081"/>
                </a:solidFill>
                <a:latin typeface="Century Gothic" panose="020B0502020202020204" pitchFamily="34" charset="0"/>
              </a:rPr>
              <a:t>50</a:t>
            </a:r>
            <a:r>
              <a:rPr lang="en-US"/>
              <a:t> </a:t>
            </a:r>
            <a:r>
              <a:rPr lang="en-US" sz="2100" spc="150">
                <a:solidFill>
                  <a:srgbClr val="3F4143"/>
                </a:solidFill>
                <a:latin typeface="Georgia" panose="02040502050405020303" pitchFamily="18" charset="0"/>
              </a:rPr>
              <a:t>STATES and D.C. </a:t>
            </a:r>
            <a:endParaRPr lang="en-US" sz="1500" spc="150">
              <a:solidFill>
                <a:srgbClr val="3F4143"/>
              </a:solidFill>
              <a:latin typeface="Georgia" panose="02040502050405020303" pitchFamily="18" charset="0"/>
            </a:endParaRPr>
          </a:p>
        </p:txBody>
      </p:sp>
      <p:sp>
        <p:nvSpPr>
          <p:cNvPr id="4" name="TextBox 3"/>
          <p:cNvSpPr txBox="1"/>
          <p:nvPr userDrawn="1"/>
        </p:nvSpPr>
        <p:spPr>
          <a:xfrm>
            <a:off x="8053388" y="4067175"/>
            <a:ext cx="3863975" cy="534988"/>
          </a:xfrm>
          <a:prstGeom prst="rect">
            <a:avLst/>
          </a:prstGeom>
          <a:noFill/>
          <a:ln>
            <a:noFill/>
          </a:ln>
        </p:spPr>
        <p:txBody>
          <a:bodyPr>
            <a:spAutoFit/>
          </a:bodyPr>
          <a:lstStyle/>
          <a:p>
            <a:pPr>
              <a:lnSpc>
                <a:spcPct val="80000"/>
              </a:lnSpc>
              <a:defRPr/>
            </a:pPr>
            <a:r>
              <a:rPr lang="en-US" spc="225">
                <a:solidFill>
                  <a:srgbClr val="3F4143"/>
                </a:solidFill>
                <a:latin typeface="Century Gothic" panose="020B0502020202020204" pitchFamily="34" charset="0"/>
              </a:rPr>
              <a:t>credit union</a:t>
            </a:r>
            <a:br>
              <a:rPr lang="en-US" spc="225">
                <a:solidFill>
                  <a:srgbClr val="3F4143"/>
                </a:solidFill>
                <a:latin typeface="Century Gothic" panose="020B0502020202020204" pitchFamily="34" charset="0"/>
              </a:rPr>
            </a:br>
            <a:r>
              <a:rPr lang="en-US" spc="225">
                <a:solidFill>
                  <a:srgbClr val="3F4143"/>
                </a:solidFill>
                <a:latin typeface="Century Gothic" panose="020B0502020202020204" pitchFamily="34" charset="0"/>
              </a:rPr>
              <a:t>service providers</a:t>
            </a:r>
          </a:p>
        </p:txBody>
      </p:sp>
      <p:sp>
        <p:nvSpPr>
          <p:cNvPr id="5" name="TextBox 4"/>
          <p:cNvSpPr txBox="1"/>
          <p:nvPr userDrawn="1"/>
        </p:nvSpPr>
        <p:spPr>
          <a:xfrm>
            <a:off x="4011613" y="4483100"/>
            <a:ext cx="3003550" cy="331788"/>
          </a:xfrm>
          <a:prstGeom prst="rect">
            <a:avLst/>
          </a:prstGeom>
          <a:noFill/>
          <a:ln>
            <a:noFill/>
          </a:ln>
        </p:spPr>
        <p:txBody>
          <a:bodyPr>
            <a:spAutoFit/>
          </a:bodyPr>
          <a:lstStyle/>
          <a:p>
            <a:pPr>
              <a:lnSpc>
                <a:spcPct val="80000"/>
              </a:lnSpc>
              <a:defRPr/>
            </a:pPr>
            <a:r>
              <a:rPr lang="en-US" sz="1950" spc="225">
                <a:solidFill>
                  <a:srgbClr val="3F4143"/>
                </a:solidFill>
                <a:latin typeface="Georgia" panose="02040502050405020303" pitchFamily="18" charset="0"/>
              </a:rPr>
              <a:t>board members</a:t>
            </a:r>
          </a:p>
        </p:txBody>
      </p:sp>
      <p:sp>
        <p:nvSpPr>
          <p:cNvPr id="6" name="TextBox 16"/>
          <p:cNvSpPr txBox="1">
            <a:spLocks noChangeArrowheads="1"/>
          </p:cNvSpPr>
          <p:nvPr userDrawn="1"/>
        </p:nvSpPr>
        <p:spPr bwMode="auto">
          <a:xfrm>
            <a:off x="8828088" y="536575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80000"/>
              </a:lnSpc>
            </a:pPr>
            <a:r>
              <a:rPr lang="en-US" altLang="en-US" sz="1500">
                <a:solidFill>
                  <a:srgbClr val="3F4143"/>
                </a:solidFill>
                <a:latin typeface="Georgia" panose="02040502050405020303" pitchFamily="18" charset="0"/>
              </a:rPr>
              <a:t>credit union professionals</a:t>
            </a:r>
          </a:p>
        </p:txBody>
      </p:sp>
      <p:sp>
        <p:nvSpPr>
          <p:cNvPr id="7" name="TextBox 6"/>
          <p:cNvSpPr txBox="1"/>
          <p:nvPr userDrawn="1"/>
        </p:nvSpPr>
        <p:spPr>
          <a:xfrm>
            <a:off x="755650" y="5119688"/>
            <a:ext cx="2597150" cy="715962"/>
          </a:xfrm>
          <a:prstGeom prst="rect">
            <a:avLst/>
          </a:prstGeom>
          <a:noFill/>
        </p:spPr>
        <p:txBody>
          <a:bodyPr wrap="none">
            <a:spAutoFit/>
          </a:bodyPr>
          <a:lstStyle/>
          <a:p>
            <a:pPr>
              <a:defRPr/>
            </a:pPr>
            <a:r>
              <a:rPr lang="en-US" sz="4050" spc="-113">
                <a:solidFill>
                  <a:srgbClr val="2B5081"/>
                </a:solidFill>
                <a:latin typeface="Century Gothic" panose="020B0502020202020204" pitchFamily="34" charset="0"/>
              </a:rPr>
              <a:t>110 million</a:t>
            </a:r>
          </a:p>
        </p:txBody>
      </p:sp>
      <p:sp>
        <p:nvSpPr>
          <p:cNvPr id="8" name="TextBox 7"/>
          <p:cNvSpPr txBox="1"/>
          <p:nvPr userDrawn="1"/>
        </p:nvSpPr>
        <p:spPr>
          <a:xfrm>
            <a:off x="2720975" y="1792288"/>
            <a:ext cx="3792538" cy="923925"/>
          </a:xfrm>
          <a:prstGeom prst="rect">
            <a:avLst/>
          </a:prstGeom>
          <a:noFill/>
        </p:spPr>
        <p:txBody>
          <a:bodyPr>
            <a:spAutoFit/>
          </a:bodyPr>
          <a:lstStyle/>
          <a:p>
            <a:pPr>
              <a:defRPr/>
            </a:pPr>
            <a:r>
              <a:rPr lang="en-US" sz="5400" spc="-98">
                <a:solidFill>
                  <a:srgbClr val="2B5081"/>
                </a:solidFill>
                <a:latin typeface="Century Gothic" panose="020B0502020202020204" pitchFamily="34" charset="0"/>
              </a:rPr>
              <a:t>1CUNA</a:t>
            </a:r>
            <a:endParaRPr lang="en-US" sz="5100">
              <a:latin typeface="Century Gothic" panose="020B0502020202020204" pitchFamily="34" charset="0"/>
            </a:endParaRPr>
          </a:p>
        </p:txBody>
      </p:sp>
      <p:sp>
        <p:nvSpPr>
          <p:cNvPr id="9" name="TextBox 8"/>
          <p:cNvSpPr txBox="1"/>
          <p:nvPr userDrawn="1"/>
        </p:nvSpPr>
        <p:spPr>
          <a:xfrm>
            <a:off x="8053388" y="3128963"/>
            <a:ext cx="1419225" cy="715962"/>
          </a:xfrm>
          <a:prstGeom prst="rect">
            <a:avLst/>
          </a:prstGeom>
          <a:noFill/>
        </p:spPr>
        <p:txBody>
          <a:bodyPr wrap="none">
            <a:spAutoFit/>
          </a:bodyPr>
          <a:lstStyle/>
          <a:p>
            <a:pPr>
              <a:defRPr/>
            </a:pPr>
            <a:r>
              <a:rPr lang="en-US" sz="4050" spc="-98">
                <a:solidFill>
                  <a:srgbClr val="2B5081"/>
                </a:solidFill>
                <a:latin typeface="Century Gothic" panose="020B0502020202020204" pitchFamily="34" charset="0"/>
              </a:rPr>
              <a:t>6,000</a:t>
            </a:r>
            <a:endParaRPr lang="en-US" sz="4050">
              <a:latin typeface="Century Gothic" panose="020B0502020202020204" pitchFamily="34" charset="0"/>
            </a:endParaRPr>
          </a:p>
        </p:txBody>
      </p:sp>
      <p:sp>
        <p:nvSpPr>
          <p:cNvPr id="10" name="TextBox 9"/>
          <p:cNvSpPr txBox="1"/>
          <p:nvPr userDrawn="1"/>
        </p:nvSpPr>
        <p:spPr>
          <a:xfrm>
            <a:off x="725488" y="2867025"/>
            <a:ext cx="2932112" cy="1108075"/>
          </a:xfrm>
          <a:prstGeom prst="rect">
            <a:avLst/>
          </a:prstGeom>
          <a:noFill/>
        </p:spPr>
        <p:txBody>
          <a:bodyPr>
            <a:spAutoFit/>
          </a:bodyPr>
          <a:lstStyle/>
          <a:p>
            <a:pPr>
              <a:defRPr/>
            </a:pPr>
            <a:r>
              <a:rPr lang="en-US" sz="6600" spc="-98" dirty="0">
                <a:solidFill>
                  <a:srgbClr val="2B5081"/>
                </a:solidFill>
                <a:latin typeface="Century Gothic" panose="020B0502020202020204" pitchFamily="34" charset="0"/>
              </a:rPr>
              <a:t>5,900</a:t>
            </a:r>
            <a:endParaRPr lang="en-US" sz="6600" dirty="0">
              <a:solidFill>
                <a:srgbClr val="2B5081"/>
              </a:solidFill>
              <a:latin typeface="Century Gothic" panose="020B0502020202020204" pitchFamily="34" charset="0"/>
            </a:endParaRPr>
          </a:p>
        </p:txBody>
      </p:sp>
      <p:sp>
        <p:nvSpPr>
          <p:cNvPr id="11" name="TextBox 21"/>
          <p:cNvSpPr txBox="1">
            <a:spLocks noChangeArrowheads="1"/>
          </p:cNvSpPr>
          <p:nvPr userDrawn="1"/>
        </p:nvSpPr>
        <p:spPr bwMode="auto">
          <a:xfrm>
            <a:off x="3471863" y="3340100"/>
            <a:ext cx="43370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ct val="75000"/>
              </a:lnSpc>
            </a:pPr>
            <a:r>
              <a:rPr lang="en-US" altLang="en-US" sz="3000">
                <a:solidFill>
                  <a:srgbClr val="3F4143"/>
                </a:solidFill>
                <a:latin typeface="Georgia" panose="02040502050405020303" pitchFamily="18" charset="0"/>
              </a:rPr>
              <a:t>CREDIT UNIONS</a:t>
            </a:r>
          </a:p>
        </p:txBody>
      </p:sp>
      <p:sp>
        <p:nvSpPr>
          <p:cNvPr id="12" name="TextBox 11"/>
          <p:cNvSpPr txBox="1"/>
          <p:nvPr userDrawn="1"/>
        </p:nvSpPr>
        <p:spPr>
          <a:xfrm>
            <a:off x="1889125" y="4195763"/>
            <a:ext cx="1695450" cy="714375"/>
          </a:xfrm>
          <a:prstGeom prst="rect">
            <a:avLst/>
          </a:prstGeom>
          <a:noFill/>
        </p:spPr>
        <p:txBody>
          <a:bodyPr wrap="none">
            <a:spAutoFit/>
          </a:bodyPr>
          <a:lstStyle/>
          <a:p>
            <a:pPr>
              <a:defRPr/>
            </a:pPr>
            <a:r>
              <a:rPr lang="en-US" sz="4050" spc="-98">
                <a:solidFill>
                  <a:srgbClr val="2B5081"/>
                </a:solidFill>
                <a:latin typeface="Century Gothic" panose="020B0502020202020204" pitchFamily="34" charset="0"/>
              </a:rPr>
              <a:t>70,000</a:t>
            </a:r>
            <a:endParaRPr lang="en-US" sz="4050">
              <a:latin typeface="Century Gothic" panose="020B0502020202020204" pitchFamily="34" charset="0"/>
            </a:endParaRPr>
          </a:p>
        </p:txBody>
      </p:sp>
      <p:sp>
        <p:nvSpPr>
          <p:cNvPr id="13" name="TextBox 12"/>
          <p:cNvSpPr txBox="1"/>
          <p:nvPr userDrawn="1"/>
        </p:nvSpPr>
        <p:spPr>
          <a:xfrm>
            <a:off x="6686550" y="5195888"/>
            <a:ext cx="1611313" cy="600075"/>
          </a:xfrm>
          <a:prstGeom prst="rect">
            <a:avLst/>
          </a:prstGeom>
          <a:noFill/>
        </p:spPr>
        <p:txBody>
          <a:bodyPr wrap="none">
            <a:spAutoFit/>
          </a:bodyPr>
          <a:lstStyle/>
          <a:p>
            <a:pPr>
              <a:defRPr/>
            </a:pPr>
            <a:r>
              <a:rPr lang="en-US" sz="3300" spc="-105">
                <a:solidFill>
                  <a:srgbClr val="2B5081"/>
                </a:solidFill>
                <a:latin typeface="Century Gothic" panose="020B0502020202020204" pitchFamily="34" charset="0"/>
              </a:rPr>
              <a:t>300,000</a:t>
            </a:r>
          </a:p>
        </p:txBody>
      </p:sp>
      <p:sp>
        <p:nvSpPr>
          <p:cNvPr id="14" name="Rectangle 13"/>
          <p:cNvSpPr/>
          <p:nvPr userDrawn="1"/>
        </p:nvSpPr>
        <p:spPr>
          <a:xfrm>
            <a:off x="2978150" y="5291138"/>
            <a:ext cx="3479800" cy="314325"/>
          </a:xfrm>
          <a:prstGeom prst="rect">
            <a:avLst/>
          </a:prstGeom>
        </p:spPr>
        <p:txBody>
          <a:bodyPr>
            <a:spAutoFit/>
          </a:bodyPr>
          <a:lstStyle/>
          <a:p>
            <a:pPr algn="r">
              <a:lnSpc>
                <a:spcPct val="80000"/>
              </a:lnSpc>
              <a:defRPr/>
            </a:pPr>
            <a:r>
              <a:rPr lang="en-US" spc="225">
                <a:solidFill>
                  <a:srgbClr val="3F4143"/>
                </a:solidFill>
                <a:latin typeface="Century Gothic" panose="020B0502020202020204" pitchFamily="34" charset="0"/>
              </a:rPr>
              <a:t>credit union members</a:t>
            </a:r>
          </a:p>
        </p:txBody>
      </p:sp>
      <p:grpSp>
        <p:nvGrpSpPr>
          <p:cNvPr id="15" name="Group 25"/>
          <p:cNvGrpSpPr>
            <a:grpSpLocks/>
          </p:cNvGrpSpPr>
          <p:nvPr userDrawn="1"/>
        </p:nvGrpSpPr>
        <p:grpSpPr bwMode="auto">
          <a:xfrm>
            <a:off x="290513" y="1792288"/>
            <a:ext cx="11388725" cy="4249737"/>
            <a:chOff x="291296" y="1888150"/>
            <a:chExt cx="11387560" cy="4250168"/>
          </a:xfrm>
        </p:grpSpPr>
        <p:cxnSp>
          <p:nvCxnSpPr>
            <p:cNvPr id="16" name="Straight Connector 15"/>
            <p:cNvCxnSpPr/>
            <p:nvPr/>
          </p:nvCxnSpPr>
          <p:spPr>
            <a:xfrm>
              <a:off x="837340" y="3039204"/>
              <a:ext cx="103097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1296" y="4355375"/>
              <a:ext cx="76319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7340" y="5230176"/>
              <a:ext cx="108415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293019" y="1888150"/>
              <a:ext cx="0" cy="1151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923215" y="3039204"/>
              <a:ext cx="0" cy="2175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546993" y="5219063"/>
              <a:ext cx="0" cy="91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824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661267"/>
          </a:xfrm>
        </p:spPr>
        <p:txBody>
          <a:bodyPr/>
          <a:lstStyle>
            <a:lvl1pPr marL="0" indent="0">
              <a:buNone/>
              <a:defRPr sz="1800" i="1">
                <a:solidFill>
                  <a:srgbClr val="C00000"/>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74812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2835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202363"/>
            <a:ext cx="15668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0" y="365129"/>
            <a:ext cx="10515600" cy="1325563"/>
          </a:xfrm>
        </p:spPr>
        <p:txBody>
          <a:bodyPr/>
          <a:lstStyle>
            <a:lvl1pPr>
              <a:defRPr>
                <a:solidFill>
                  <a:srgbClr val="C00000"/>
                </a:solidFill>
                <a:latin typeface="Century Gothic" panose="020B0502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2"/>
          <p:cNvSpPr>
            <a:spLocks noGrp="1"/>
          </p:cNvSpPr>
          <p:nvPr>
            <p:ph idx="1"/>
          </p:nvPr>
        </p:nvSpPr>
        <p:spPr>
          <a:xfrm>
            <a:off x="838200" y="1825625"/>
            <a:ext cx="10515600" cy="4351339"/>
          </a:xfrm>
        </p:spPr>
        <p:txBody>
          <a:bodyPr/>
          <a:lstStyle>
            <a:lvl1pPr>
              <a:buClr>
                <a:srgbClr val="B5191E"/>
              </a:buClr>
              <a:defRPr>
                <a:latin typeface="Century Gothic" panose="020B0502020202020204" pitchFamily="34" charset="0"/>
                <a:cs typeface="Arial" panose="020B0604020202020204" pitchFamily="34" charset="0"/>
              </a:defRPr>
            </a:lvl1pPr>
            <a:lvl2pPr>
              <a:defRPr>
                <a:latin typeface="Century Gothic" panose="020B0502020202020204" pitchFamily="34" charset="0"/>
                <a:cs typeface="Arial" panose="020B0604020202020204" pitchFamily="34" charset="0"/>
              </a:defRPr>
            </a:lvl2pPr>
            <a:lvl3pPr>
              <a:defRPr>
                <a:latin typeface="Century Gothic" panose="020B0502020202020204" pitchFamily="34" charset="0"/>
                <a:cs typeface="Arial" panose="020B0604020202020204" pitchFamily="34" charset="0"/>
              </a:defRPr>
            </a:lvl3pPr>
            <a:lvl4pPr>
              <a:defRPr>
                <a:latin typeface="Century Gothic" panose="020B0502020202020204" pitchFamily="34" charset="0"/>
                <a:cs typeface="Arial" panose="020B0604020202020204" pitchFamily="34" charset="0"/>
              </a:defRPr>
            </a:lvl4pPr>
            <a:lvl5pPr>
              <a:defRPr>
                <a:latin typeface="Century Gothic" panose="020B0502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4655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9"/>
            <a:ext cx="10515600" cy="1325563"/>
          </a:xfrm>
        </p:spPr>
        <p:txBody>
          <a:bodyPr/>
          <a:lstStyle>
            <a:lvl1pPr>
              <a:defRPr>
                <a:solidFill>
                  <a:srgbClr val="C00000"/>
                </a:solidFill>
                <a:latin typeface="Century Gothic" panose="020B0502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2"/>
          <p:cNvSpPr>
            <a:spLocks noGrp="1"/>
          </p:cNvSpPr>
          <p:nvPr>
            <p:ph idx="1"/>
          </p:nvPr>
        </p:nvSpPr>
        <p:spPr>
          <a:xfrm>
            <a:off x="838200" y="1825625"/>
            <a:ext cx="10515600" cy="4351338"/>
          </a:xfrm>
        </p:spPr>
        <p:txBody>
          <a:bodyPr/>
          <a:lstStyle>
            <a:lvl1pPr>
              <a:buClr>
                <a:srgbClr val="B5191E"/>
              </a:buClr>
              <a:defRPr>
                <a:latin typeface="Century Gothic" panose="020B0502020202020204" pitchFamily="34" charset="0"/>
                <a:cs typeface="Arial" panose="020B0604020202020204" pitchFamily="34" charset="0"/>
              </a:defRPr>
            </a:lvl1pPr>
            <a:lvl2pPr>
              <a:defRPr>
                <a:latin typeface="Century Gothic" panose="020B0502020202020204" pitchFamily="34" charset="0"/>
                <a:cs typeface="Arial" panose="020B0604020202020204" pitchFamily="34" charset="0"/>
              </a:defRPr>
            </a:lvl2pPr>
            <a:lvl3pPr>
              <a:defRPr>
                <a:latin typeface="Century Gothic" panose="020B0502020202020204" pitchFamily="34" charset="0"/>
                <a:cs typeface="Arial" panose="020B0604020202020204" pitchFamily="34" charset="0"/>
              </a:defRPr>
            </a:lvl3pPr>
            <a:lvl4pPr>
              <a:defRPr>
                <a:latin typeface="Century Gothic" panose="020B0502020202020204" pitchFamily="34" charset="0"/>
                <a:cs typeface="Arial" panose="020B0604020202020204" pitchFamily="34" charset="0"/>
              </a:defRPr>
            </a:lvl4pPr>
            <a:lvl5pPr>
              <a:defRPr>
                <a:latin typeface="Century Gothic" panose="020B0502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91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202363"/>
            <a:ext cx="15668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0" y="365129"/>
            <a:ext cx="10515600" cy="1325563"/>
          </a:xfrm>
        </p:spPr>
        <p:txBody>
          <a:bodyPr/>
          <a:lstStyle>
            <a:lvl1pPr>
              <a:defRPr>
                <a:solidFill>
                  <a:srgbClr val="C00000"/>
                </a:solidFill>
                <a:latin typeface="Century Gothic" panose="020B0502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2"/>
          <p:cNvSpPr>
            <a:spLocks noGrp="1"/>
          </p:cNvSpPr>
          <p:nvPr>
            <p:ph idx="1"/>
          </p:nvPr>
        </p:nvSpPr>
        <p:spPr>
          <a:xfrm>
            <a:off x="838200" y="1825625"/>
            <a:ext cx="10515600" cy="4351339"/>
          </a:xfrm>
        </p:spPr>
        <p:txBody>
          <a:bodyPr/>
          <a:lstStyle>
            <a:lvl1pPr>
              <a:buClr>
                <a:srgbClr val="B5191E"/>
              </a:buClr>
              <a:defRPr>
                <a:latin typeface="Century Gothic" panose="020B0502020202020204" pitchFamily="34" charset="0"/>
                <a:cs typeface="Arial" panose="020B0604020202020204" pitchFamily="34" charset="0"/>
              </a:defRPr>
            </a:lvl1pPr>
            <a:lvl2pPr>
              <a:defRPr>
                <a:latin typeface="Century Gothic" panose="020B0502020202020204" pitchFamily="34" charset="0"/>
                <a:cs typeface="Arial" panose="020B0604020202020204" pitchFamily="34" charset="0"/>
              </a:defRPr>
            </a:lvl2pPr>
            <a:lvl3pPr>
              <a:defRPr>
                <a:latin typeface="Century Gothic" panose="020B0502020202020204" pitchFamily="34" charset="0"/>
                <a:cs typeface="Arial" panose="020B0604020202020204" pitchFamily="34" charset="0"/>
              </a:defRPr>
            </a:lvl3pPr>
            <a:lvl4pPr>
              <a:defRPr>
                <a:latin typeface="Century Gothic" panose="020B0502020202020204" pitchFamily="34" charset="0"/>
                <a:cs typeface="Arial" panose="020B0604020202020204" pitchFamily="34" charset="0"/>
              </a:defRPr>
            </a:lvl4pPr>
            <a:lvl5pPr>
              <a:defRPr>
                <a:latin typeface="Century Gothic" panose="020B0502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2463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202363"/>
            <a:ext cx="15668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0" y="365129"/>
            <a:ext cx="10515600" cy="1325563"/>
          </a:xfrm>
        </p:spPr>
        <p:txBody>
          <a:bodyPr/>
          <a:lstStyle>
            <a:lvl1pPr>
              <a:defRPr>
                <a:solidFill>
                  <a:srgbClr val="C00000"/>
                </a:solidFill>
                <a:latin typeface="Century Gothic" panose="020B0502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2"/>
          <p:cNvSpPr>
            <a:spLocks noGrp="1"/>
          </p:cNvSpPr>
          <p:nvPr>
            <p:ph idx="1"/>
          </p:nvPr>
        </p:nvSpPr>
        <p:spPr>
          <a:xfrm>
            <a:off x="838200" y="1825625"/>
            <a:ext cx="10515600" cy="4351339"/>
          </a:xfrm>
        </p:spPr>
        <p:txBody>
          <a:bodyPr/>
          <a:lstStyle>
            <a:lvl1pPr>
              <a:buClr>
                <a:srgbClr val="B5191E"/>
              </a:buClr>
              <a:defRPr>
                <a:latin typeface="Century Gothic" panose="020B0502020202020204" pitchFamily="34" charset="0"/>
                <a:cs typeface="Arial" panose="020B0604020202020204" pitchFamily="34" charset="0"/>
              </a:defRPr>
            </a:lvl1pPr>
            <a:lvl2pPr>
              <a:defRPr>
                <a:latin typeface="Century Gothic" panose="020B0502020202020204" pitchFamily="34" charset="0"/>
                <a:cs typeface="Arial" panose="020B0604020202020204" pitchFamily="34" charset="0"/>
              </a:defRPr>
            </a:lvl2pPr>
            <a:lvl3pPr>
              <a:defRPr>
                <a:latin typeface="Century Gothic" panose="020B0502020202020204" pitchFamily="34" charset="0"/>
                <a:cs typeface="Arial" panose="020B0604020202020204" pitchFamily="34" charset="0"/>
              </a:defRPr>
            </a:lvl3pPr>
            <a:lvl4pPr>
              <a:defRPr>
                <a:latin typeface="Century Gothic" panose="020B0502020202020204" pitchFamily="34" charset="0"/>
                <a:cs typeface="Arial" panose="020B0604020202020204" pitchFamily="34" charset="0"/>
              </a:defRPr>
            </a:lvl4pPr>
            <a:lvl5pPr>
              <a:defRPr>
                <a:latin typeface="Century Gothic" panose="020B0502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7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202363"/>
            <a:ext cx="15668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0" y="365129"/>
            <a:ext cx="10515600" cy="1325563"/>
          </a:xfrm>
        </p:spPr>
        <p:txBody>
          <a:bodyPr/>
          <a:lstStyle>
            <a:lvl1pPr>
              <a:defRPr>
                <a:solidFill>
                  <a:srgbClr val="C00000"/>
                </a:solidFill>
                <a:latin typeface="Century Gothic" panose="020B0502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2"/>
          <p:cNvSpPr>
            <a:spLocks noGrp="1"/>
          </p:cNvSpPr>
          <p:nvPr>
            <p:ph idx="1"/>
          </p:nvPr>
        </p:nvSpPr>
        <p:spPr>
          <a:xfrm>
            <a:off x="838200" y="1825625"/>
            <a:ext cx="10515600" cy="4351339"/>
          </a:xfrm>
        </p:spPr>
        <p:txBody>
          <a:bodyPr/>
          <a:lstStyle>
            <a:lvl1pPr>
              <a:buClr>
                <a:srgbClr val="B5191E"/>
              </a:buClr>
              <a:defRPr>
                <a:latin typeface="Century Gothic" panose="020B0502020202020204" pitchFamily="34" charset="0"/>
                <a:cs typeface="Arial" panose="020B0604020202020204" pitchFamily="34" charset="0"/>
              </a:defRPr>
            </a:lvl1pPr>
            <a:lvl2pPr>
              <a:defRPr>
                <a:latin typeface="Century Gothic" panose="020B0502020202020204" pitchFamily="34" charset="0"/>
                <a:cs typeface="Arial" panose="020B0604020202020204" pitchFamily="34" charset="0"/>
              </a:defRPr>
            </a:lvl2pPr>
            <a:lvl3pPr>
              <a:defRPr>
                <a:latin typeface="Century Gothic" panose="020B0502020202020204" pitchFamily="34" charset="0"/>
                <a:cs typeface="Arial" panose="020B0604020202020204" pitchFamily="34" charset="0"/>
              </a:defRPr>
            </a:lvl3pPr>
            <a:lvl4pPr>
              <a:defRPr>
                <a:latin typeface="Century Gothic" panose="020B0502020202020204" pitchFamily="34" charset="0"/>
                <a:cs typeface="Arial" panose="020B0604020202020204" pitchFamily="34" charset="0"/>
              </a:defRPr>
            </a:lvl4pPr>
            <a:lvl5pPr>
              <a:defRPr>
                <a:latin typeface="Century Gothic" panose="020B0502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0017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202363"/>
            <a:ext cx="15668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0" y="365129"/>
            <a:ext cx="10515600" cy="1325563"/>
          </a:xfrm>
        </p:spPr>
        <p:txBody>
          <a:bodyPr/>
          <a:lstStyle>
            <a:lvl1pPr>
              <a:defRPr>
                <a:solidFill>
                  <a:srgbClr val="C00000"/>
                </a:solidFill>
                <a:latin typeface="Century Gothic" panose="020B0502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2"/>
          <p:cNvSpPr>
            <a:spLocks noGrp="1"/>
          </p:cNvSpPr>
          <p:nvPr>
            <p:ph idx="1"/>
          </p:nvPr>
        </p:nvSpPr>
        <p:spPr>
          <a:xfrm>
            <a:off x="838200" y="1825625"/>
            <a:ext cx="10515600" cy="4351339"/>
          </a:xfrm>
        </p:spPr>
        <p:txBody>
          <a:bodyPr/>
          <a:lstStyle>
            <a:lvl1pPr>
              <a:buClr>
                <a:srgbClr val="B5191E"/>
              </a:buClr>
              <a:defRPr>
                <a:latin typeface="Century Gothic" panose="020B0502020202020204" pitchFamily="34" charset="0"/>
                <a:cs typeface="Arial" panose="020B0604020202020204" pitchFamily="34" charset="0"/>
              </a:defRPr>
            </a:lvl1pPr>
            <a:lvl2pPr>
              <a:defRPr>
                <a:latin typeface="Century Gothic" panose="020B0502020202020204" pitchFamily="34" charset="0"/>
                <a:cs typeface="Arial" panose="020B0604020202020204" pitchFamily="34" charset="0"/>
              </a:defRPr>
            </a:lvl2pPr>
            <a:lvl3pPr>
              <a:defRPr>
                <a:latin typeface="Century Gothic" panose="020B0502020202020204" pitchFamily="34" charset="0"/>
                <a:cs typeface="Arial" panose="020B0604020202020204" pitchFamily="34" charset="0"/>
              </a:defRPr>
            </a:lvl3pPr>
            <a:lvl4pPr>
              <a:defRPr>
                <a:latin typeface="Century Gothic" panose="020B0502020202020204" pitchFamily="34" charset="0"/>
                <a:cs typeface="Arial" panose="020B0604020202020204" pitchFamily="34" charset="0"/>
              </a:defRPr>
            </a:lvl4pPr>
            <a:lvl5pPr>
              <a:defRPr>
                <a:latin typeface="Century Gothic" panose="020B0502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2138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202363"/>
            <a:ext cx="15668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0" y="365129"/>
            <a:ext cx="10515600" cy="1325563"/>
          </a:xfrm>
        </p:spPr>
        <p:txBody>
          <a:bodyPr/>
          <a:lstStyle>
            <a:lvl1pPr>
              <a:defRPr>
                <a:solidFill>
                  <a:srgbClr val="C00000"/>
                </a:solidFill>
                <a:latin typeface="Century Gothic" panose="020B0502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2"/>
          <p:cNvSpPr>
            <a:spLocks noGrp="1"/>
          </p:cNvSpPr>
          <p:nvPr>
            <p:ph idx="1"/>
          </p:nvPr>
        </p:nvSpPr>
        <p:spPr>
          <a:xfrm>
            <a:off x="838200" y="1825625"/>
            <a:ext cx="10515600" cy="4351339"/>
          </a:xfrm>
        </p:spPr>
        <p:txBody>
          <a:bodyPr/>
          <a:lstStyle>
            <a:lvl1pPr>
              <a:buClr>
                <a:srgbClr val="B5191E"/>
              </a:buClr>
              <a:defRPr>
                <a:latin typeface="Century Gothic" panose="020B0502020202020204" pitchFamily="34" charset="0"/>
                <a:cs typeface="Arial" panose="020B0604020202020204" pitchFamily="34" charset="0"/>
              </a:defRPr>
            </a:lvl1pPr>
            <a:lvl2pPr>
              <a:defRPr>
                <a:latin typeface="Century Gothic" panose="020B0502020202020204" pitchFamily="34" charset="0"/>
                <a:cs typeface="Arial" panose="020B0604020202020204" pitchFamily="34" charset="0"/>
              </a:defRPr>
            </a:lvl2pPr>
            <a:lvl3pPr>
              <a:defRPr>
                <a:latin typeface="Century Gothic" panose="020B0502020202020204" pitchFamily="34" charset="0"/>
                <a:cs typeface="Arial" panose="020B0604020202020204" pitchFamily="34" charset="0"/>
              </a:defRPr>
            </a:lvl3pPr>
            <a:lvl4pPr>
              <a:defRPr>
                <a:latin typeface="Century Gothic" panose="020B0502020202020204" pitchFamily="34" charset="0"/>
                <a:cs typeface="Arial" panose="020B0604020202020204" pitchFamily="34" charset="0"/>
              </a:defRPr>
            </a:lvl4pPr>
            <a:lvl5pPr>
              <a:defRPr>
                <a:latin typeface="Century Gothic" panose="020B0502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165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3"/>
          <p:cNvSpPr/>
          <p:nvPr userDrawn="1"/>
        </p:nvSpPr>
        <p:spPr>
          <a:xfrm>
            <a:off x="0" y="0"/>
            <a:ext cx="12192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5" name="Straight Connector 4"/>
          <p:cNvCxnSpPr/>
          <p:nvPr/>
        </p:nvCxnSpPr>
        <p:spPr>
          <a:xfrm>
            <a:off x="0" y="685800"/>
            <a:ext cx="12192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391275"/>
            <a:ext cx="12192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10" descr="004_13pi_Logo-for-powerpoint_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36038" y="209550"/>
            <a:ext cx="26717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p:nvPr userDrawn="1"/>
        </p:nvSpPr>
        <p:spPr>
          <a:xfrm>
            <a:off x="0" y="923925"/>
            <a:ext cx="12192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6" descr="055_SF_PPT_divider_SELECT_1_notex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12"/>
          <p:cNvCxnSpPr/>
          <p:nvPr userDrawn="1"/>
        </p:nvCxnSpPr>
        <p:spPr>
          <a:xfrm>
            <a:off x="0" y="6391275"/>
            <a:ext cx="12192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161" name="Title Placeholder 1"/>
          <p:cNvSpPr>
            <a:spLocks noGrp="1"/>
          </p:cNvSpPr>
          <p:nvPr>
            <p:ph type="ctrTitle"/>
          </p:nvPr>
        </p:nvSpPr>
        <p:spPr>
          <a:xfrm>
            <a:off x="607484" y="3271839"/>
            <a:ext cx="10363200" cy="758825"/>
          </a:xfrm>
        </p:spPr>
        <p:txBody>
          <a:bodyPr/>
          <a:lstStyle>
            <a:lvl1pPr>
              <a:defRPr>
                <a:solidFill>
                  <a:schemeClr val="bg1"/>
                </a:solidFill>
                <a:latin typeface="Tahoma" charset="0"/>
                <a:cs typeface="Tahoma" charset="0"/>
              </a:defRPr>
            </a:lvl1pPr>
          </a:lstStyle>
          <a:p>
            <a:pPr lvl="0"/>
            <a:r>
              <a:rPr lang="en-US" noProof="0"/>
              <a:t>Click to edit Master title style</a:t>
            </a:r>
          </a:p>
        </p:txBody>
      </p:sp>
      <p:sp>
        <p:nvSpPr>
          <p:cNvPr id="49162" name="Text Placeholder 2"/>
          <p:cNvSpPr>
            <a:spLocks noGrp="1"/>
          </p:cNvSpPr>
          <p:nvPr>
            <p:ph type="subTitle" idx="1"/>
          </p:nvPr>
        </p:nvSpPr>
        <p:spPr>
          <a:xfrm>
            <a:off x="607484" y="4249738"/>
            <a:ext cx="8534400" cy="931862"/>
          </a:xfrm>
        </p:spPr>
        <p:txBody>
          <a:bodyPr/>
          <a:lstStyle>
            <a:lvl1pPr>
              <a:lnSpc>
                <a:spcPts val="2500"/>
              </a:lnSpc>
              <a:spcBef>
                <a:spcPct val="0"/>
              </a:spcBef>
              <a:defRPr sz="2200">
                <a:latin typeface="Tahoma" charset="0"/>
                <a:cs typeface="Tahoma" charset="0"/>
              </a:defRPr>
            </a:lvl1pPr>
          </a:lstStyle>
          <a:p>
            <a:pPr lvl="0"/>
            <a:r>
              <a:rPr lang="en-US" noProof="0"/>
              <a:t>Click to edit Master subtitle style</a:t>
            </a:r>
          </a:p>
        </p:txBody>
      </p:sp>
    </p:spTree>
    <p:extLst>
      <p:ext uri="{BB962C8B-B14F-4D97-AF65-F5344CB8AC3E}">
        <p14:creationId xmlns:p14="http://schemas.microsoft.com/office/powerpoint/2010/main" val="3057591980"/>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202363"/>
            <a:ext cx="15668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0" y="365129"/>
            <a:ext cx="10515600" cy="1325563"/>
          </a:xfrm>
        </p:spPr>
        <p:txBody>
          <a:bodyPr/>
          <a:lstStyle>
            <a:lvl1pPr>
              <a:defRPr>
                <a:solidFill>
                  <a:srgbClr val="C00000"/>
                </a:solidFill>
                <a:latin typeface="Century Gothic" panose="020B0502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2"/>
          <p:cNvSpPr>
            <a:spLocks noGrp="1"/>
          </p:cNvSpPr>
          <p:nvPr>
            <p:ph idx="1"/>
          </p:nvPr>
        </p:nvSpPr>
        <p:spPr>
          <a:xfrm>
            <a:off x="838200" y="1825625"/>
            <a:ext cx="10515600" cy="4351339"/>
          </a:xfrm>
        </p:spPr>
        <p:txBody>
          <a:bodyPr/>
          <a:lstStyle>
            <a:lvl1pPr>
              <a:buClr>
                <a:srgbClr val="B5191E"/>
              </a:buClr>
              <a:defRPr>
                <a:latin typeface="Century Gothic" panose="020B0502020202020204" pitchFamily="34" charset="0"/>
                <a:cs typeface="Arial" panose="020B0604020202020204" pitchFamily="34" charset="0"/>
              </a:defRPr>
            </a:lvl1pPr>
            <a:lvl2pPr>
              <a:defRPr>
                <a:latin typeface="Century Gothic" panose="020B0502020202020204" pitchFamily="34" charset="0"/>
                <a:cs typeface="Arial" panose="020B0604020202020204" pitchFamily="34" charset="0"/>
              </a:defRPr>
            </a:lvl2pPr>
            <a:lvl3pPr>
              <a:defRPr>
                <a:latin typeface="Century Gothic" panose="020B0502020202020204" pitchFamily="34" charset="0"/>
                <a:cs typeface="Arial" panose="020B0604020202020204" pitchFamily="34" charset="0"/>
              </a:defRPr>
            </a:lvl3pPr>
            <a:lvl4pPr>
              <a:defRPr>
                <a:latin typeface="Century Gothic" panose="020B0502020202020204" pitchFamily="34" charset="0"/>
                <a:cs typeface="Arial" panose="020B0604020202020204" pitchFamily="34" charset="0"/>
              </a:defRPr>
            </a:lvl4pPr>
            <a:lvl5pPr>
              <a:defRPr>
                <a:latin typeface="Century Gothic" panose="020B0502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0949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5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939338" y="6448425"/>
            <a:ext cx="2252662" cy="409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77450" y="6643688"/>
            <a:ext cx="21050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p:nvSpPr>
        <p:spPr bwMode="auto">
          <a:xfrm>
            <a:off x="711200" y="1912938"/>
            <a:ext cx="38862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90000"/>
              </a:lnSpc>
              <a:spcAft>
                <a:spcPts val="1200"/>
              </a:spcAft>
            </a:pPr>
            <a:r>
              <a:rPr lang="en-US" altLang="en-US" sz="4000">
                <a:solidFill>
                  <a:srgbClr val="B5191E"/>
                </a:solidFill>
              </a:rPr>
              <a:t>Your strongest advocate</a:t>
            </a:r>
            <a:endParaRPr lang="en-US" altLang="en-US" sz="1600">
              <a:solidFill>
                <a:srgbClr val="B5191E"/>
              </a:solidFill>
            </a:endParaRPr>
          </a:p>
          <a:p>
            <a:pPr>
              <a:lnSpc>
                <a:spcPct val="110000"/>
              </a:lnSpc>
              <a:spcAft>
                <a:spcPts val="1200"/>
              </a:spcAft>
            </a:pPr>
            <a:r>
              <a:rPr lang="en-US" altLang="en-US" sz="2400"/>
              <a:t>Fierce advocacy lies at the heart of everything we do for our members. </a:t>
            </a:r>
          </a:p>
        </p:txBody>
      </p:sp>
      <p:pic>
        <p:nvPicPr>
          <p:cNvPr id="5" name="Picture 8"/>
          <p:cNvPicPr>
            <a:picLocks noChangeAspect="1"/>
          </p:cNvPicPr>
          <p:nvPr/>
        </p:nvPicPr>
        <p:blipFill>
          <a:blip r:embed="rId4">
            <a:extLst>
              <a:ext uri="{28A0092B-C50C-407E-A947-70E740481C1C}">
                <a14:useLocalDpi xmlns:a14="http://schemas.microsoft.com/office/drawing/2010/main" val="0"/>
              </a:ext>
            </a:extLst>
          </a:blip>
          <a:srcRect l="6053" t="12465" r="11600" b="9750"/>
          <a:stretch>
            <a:fillRect/>
          </a:stretch>
        </p:blipFill>
        <p:spPr bwMode="auto">
          <a:xfrm>
            <a:off x="4816475" y="-68263"/>
            <a:ext cx="737552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113530"/>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838200" y="1690688"/>
            <a:ext cx="10515600" cy="4481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780374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949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838200" y="1825625"/>
            <a:ext cx="10515600" cy="40567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07493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048_SF_PPT_cover_SELECT_1_notex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p:nvSpPr>
        <p:spPr>
          <a:xfrm>
            <a:off x="0" y="0"/>
            <a:ext cx="12192000" cy="914400"/>
          </a:xfrm>
          <a:prstGeom prst="rect">
            <a:avLst/>
          </a:prstGeom>
          <a:solidFill>
            <a:srgbClr val="2D4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6" name="Straight Connector 8"/>
          <p:cNvCxnSpPr/>
          <p:nvPr/>
        </p:nvCxnSpPr>
        <p:spPr>
          <a:xfrm>
            <a:off x="0" y="914400"/>
            <a:ext cx="12192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15" descr="SF_logo_pms126+7545.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72413" y="282575"/>
            <a:ext cx="38115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2596897"/>
            <a:ext cx="10363200" cy="1136904"/>
          </a:xfrm>
        </p:spPr>
        <p:txBody>
          <a:bodyPr/>
          <a:lstStyle>
            <a:lvl1pPr>
              <a:defRPr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3867912"/>
            <a:ext cx="8534400" cy="932688"/>
          </a:xfrm>
        </p:spPr>
        <p:txBody>
          <a:bodyPr>
            <a:normAutofit/>
          </a:bodyPr>
          <a:lstStyle>
            <a:lvl1pPr marL="0" indent="0" algn="l">
              <a:lnSpc>
                <a:spcPts val="2500"/>
              </a:lnSpc>
              <a:spcBef>
                <a:spcPts val="0"/>
              </a:spcBef>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solidFill>
                  <a:schemeClr val="bg1"/>
                </a:solidFill>
              </a:defRPr>
            </a:lvl1pPr>
          </a:lstStyle>
          <a:p>
            <a:pPr>
              <a:defRPr/>
            </a:pPr>
            <a:fld id="{6C448C47-DA7D-4CC1-94E8-D8CEB46AA97B}" type="datetime1">
              <a:rPr lang="en-US" altLang="en-US"/>
              <a:pPr>
                <a:defRPr/>
              </a:pPr>
              <a:t>3/26/2018</a:t>
            </a:fld>
            <a:endParaRPr lang="en-US" altLang="en-US" dirty="0"/>
          </a:p>
        </p:txBody>
      </p:sp>
      <p:sp>
        <p:nvSpPr>
          <p:cNvPr id="9" name="Footer Placeholder 4"/>
          <p:cNvSpPr>
            <a:spLocks noGrp="1"/>
          </p:cNvSpPr>
          <p:nvPr>
            <p:ph type="ftr" sz="quarter" idx="11"/>
          </p:nvPr>
        </p:nvSpPr>
        <p:spPr/>
        <p:txBody>
          <a:bodyPr/>
          <a:lstStyle>
            <a:lvl1pPr>
              <a:defRPr>
                <a:solidFill>
                  <a:schemeClr val="bg1"/>
                </a:solidFill>
              </a:defRPr>
            </a:lvl1pPr>
          </a:lstStyle>
          <a:p>
            <a:pPr>
              <a:defRPr/>
            </a:pPr>
            <a:r>
              <a:rPr lang="en-US"/>
              <a:t>Since we already occupy 22,206 on the1st floor we will not incur costs for Tenant Improvements, furniture &amp; equipment or </a:t>
            </a:r>
            <a:r>
              <a:rPr lang="en-US" smtClean="0"/>
              <a:t>architecture, </a:t>
            </a:r>
            <a:r>
              <a:rPr lang="en-US"/>
              <a:t>engineering, etc.  </a:t>
            </a:r>
          </a:p>
        </p:txBody>
      </p:sp>
      <p:sp>
        <p:nvSpPr>
          <p:cNvPr id="10" name="Slide Number Placeholder 5"/>
          <p:cNvSpPr>
            <a:spLocks noGrp="1"/>
          </p:cNvSpPr>
          <p:nvPr>
            <p:ph type="sldNum" sz="quarter" idx="12"/>
          </p:nvPr>
        </p:nvSpPr>
        <p:spPr/>
        <p:txBody>
          <a:bodyPr/>
          <a:lstStyle>
            <a:lvl1pPr>
              <a:defRPr>
                <a:solidFill>
                  <a:schemeClr val="bg1"/>
                </a:solidFill>
              </a:defRPr>
            </a:lvl1pPr>
          </a:lstStyle>
          <a:p>
            <a:pPr>
              <a:defRPr/>
            </a:pPr>
            <a:fld id="{6D2CD947-E2B6-4E49-9309-36C4267EB236}" type="slidenum">
              <a:rPr lang="en-US" altLang="en-US"/>
              <a:pPr>
                <a:defRPr/>
              </a:pPr>
              <a:t>‹#›</a:t>
            </a:fld>
            <a:endParaRPr lang="en-US" altLang="en-US" dirty="0"/>
          </a:p>
        </p:txBody>
      </p:sp>
    </p:spTree>
    <p:extLst>
      <p:ext uri="{BB962C8B-B14F-4D97-AF65-F5344CB8AC3E}">
        <p14:creationId xmlns:p14="http://schemas.microsoft.com/office/powerpoint/2010/main" val="34508852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4" name="Rectangle 14"/>
          <p:cNvSpPr/>
          <p:nvPr/>
        </p:nvSpPr>
        <p:spPr>
          <a:xfrm>
            <a:off x="0" y="923925"/>
            <a:ext cx="12192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10"/>
          <p:cNvSpPr/>
          <p:nvPr/>
        </p:nvSpPr>
        <p:spPr>
          <a:xfrm>
            <a:off x="0" y="0"/>
            <a:ext cx="1219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8" name="Straight Connector 11"/>
          <p:cNvCxnSpPr/>
          <p:nvPr/>
        </p:nvCxnSpPr>
        <p:spPr>
          <a:xfrm>
            <a:off x="0" y="914400"/>
            <a:ext cx="12192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391275"/>
            <a:ext cx="12192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16" descr="SF_logo_pms126+754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2413" y="282575"/>
            <a:ext cx="38115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09600" y="4434841"/>
            <a:ext cx="10363200" cy="755903"/>
          </a:xfrm>
        </p:spPr>
        <p:txBody>
          <a:bodyPr/>
          <a:lstStyle>
            <a:lvl1pPr>
              <a:defRPr baseline="0">
                <a:solidFill>
                  <a:schemeClr val="tx1"/>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609600" y="5404105"/>
            <a:ext cx="8534400" cy="826009"/>
          </a:xfrm>
        </p:spPr>
        <p:txBody>
          <a:bodyPr>
            <a:normAutofit/>
          </a:bodyPr>
          <a:lstStyle>
            <a:lvl1pPr marL="0" indent="0" algn="l">
              <a:lnSpc>
                <a:spcPts val="2500"/>
              </a:lnSpc>
              <a:spcBef>
                <a:spcPts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0251330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5"/>
          <p:cNvSpPr/>
          <p:nvPr userDrawn="1"/>
        </p:nvSpPr>
        <p:spPr>
          <a:xfrm>
            <a:off x="0" y="923925"/>
            <a:ext cx="12192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5" name="Picture 6" descr="055_SF_PPT_divider_SELECT_1_notex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2"/>
          <p:cNvCxnSpPr/>
          <p:nvPr userDrawn="1"/>
        </p:nvCxnSpPr>
        <p:spPr>
          <a:xfrm>
            <a:off x="0" y="6391275"/>
            <a:ext cx="12192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609600" y="3276601"/>
            <a:ext cx="10363200" cy="755903"/>
          </a:xfrm>
        </p:spPr>
        <p:txBody>
          <a:bodyPr/>
          <a:lstStyle>
            <a:lvl1pPr>
              <a:defRPr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609600" y="4245865"/>
            <a:ext cx="8534400" cy="826009"/>
          </a:xfrm>
        </p:spPr>
        <p:txBody>
          <a:bodyPr>
            <a:normAutofit/>
          </a:bodyPr>
          <a:lstStyle>
            <a:lvl1pPr marL="0" indent="0" algn="l">
              <a:lnSpc>
                <a:spcPts val="2500"/>
              </a:lnSpc>
              <a:spcBef>
                <a:spcPts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111160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87552"/>
            <a:ext cx="10972800" cy="685800"/>
          </a:xfrm>
        </p:spPr>
        <p:txBody>
          <a:bodyPr/>
          <a:lstStyle>
            <a:lvl1pPr>
              <a:lnSpc>
                <a:spcPts val="3900"/>
              </a:lnSpc>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810512"/>
            <a:ext cx="10972800" cy="4572000"/>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lvl1pPr>
              <a:defRPr/>
            </a:lvl1pPr>
          </a:lstStyle>
          <a:p>
            <a:pPr>
              <a:defRPr/>
            </a:pPr>
            <a:fld id="{DAE1C6A5-02BD-4918-9F52-7C63F7FC8C07}" type="datetime1">
              <a:rPr lang="en-US" altLang="en-US"/>
              <a:pPr>
                <a:defRPr/>
              </a:pPr>
              <a:t>3/26/2018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Since we already occupy 22,206 on the1st floor we will not incur costs for Tenant Improvements, furniture &amp; equipment or </a:t>
            </a:r>
            <a:r>
              <a:rPr lang="en-US" smtClean="0"/>
              <a:t>architecture, </a:t>
            </a:r>
            <a:r>
              <a:rPr lang="en-US"/>
              <a:t>engineering, etc.  </a:t>
            </a:r>
          </a:p>
        </p:txBody>
      </p:sp>
      <p:sp>
        <p:nvSpPr>
          <p:cNvPr id="6" name="Slide Number Placeholder 5"/>
          <p:cNvSpPr>
            <a:spLocks noGrp="1"/>
          </p:cNvSpPr>
          <p:nvPr>
            <p:ph type="sldNum" sz="quarter" idx="12"/>
          </p:nvPr>
        </p:nvSpPr>
        <p:spPr/>
        <p:txBody>
          <a:bodyPr/>
          <a:lstStyle>
            <a:lvl1pPr>
              <a:defRPr/>
            </a:lvl1pPr>
          </a:lstStyle>
          <a:p>
            <a:pPr>
              <a:defRPr/>
            </a:pPr>
            <a:fld id="{4008F060-F389-4600-8828-F687FEEF53A5}" type="slidenum">
              <a:rPr lang="en-US" altLang="en-US"/>
              <a:pPr>
                <a:defRPr/>
              </a:pPr>
              <a:t>‹#›</a:t>
            </a:fld>
            <a:endParaRPr lang="en-US" altLang="en-US" dirty="0"/>
          </a:p>
        </p:txBody>
      </p:sp>
    </p:spTree>
    <p:extLst>
      <p:ext uri="{BB962C8B-B14F-4D97-AF65-F5344CB8AC3E}">
        <p14:creationId xmlns:p14="http://schemas.microsoft.com/office/powerpoint/2010/main" val="170474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10513"/>
            <a:ext cx="5384800" cy="4361688"/>
          </a:xfrm>
        </p:spPr>
        <p:txBody>
          <a:bodyPr>
            <a:normAutofit/>
          </a:bodyPr>
          <a:lstStyle>
            <a:lvl1pPr>
              <a:lnSpc>
                <a:spcPts val="2700"/>
              </a:lnSpc>
              <a:defRPr sz="2400"/>
            </a:lvl1pPr>
            <a:lvl2pPr>
              <a:lnSpc>
                <a:spcPts val="2700"/>
              </a:lnSpc>
              <a:defRPr sz="2400"/>
            </a:lvl2pPr>
            <a:lvl3pPr>
              <a:lnSpc>
                <a:spcPts val="2700"/>
              </a:lnSpc>
              <a:defRPr sz="2400"/>
            </a:lvl3pPr>
            <a:lvl4pPr>
              <a:lnSpc>
                <a:spcPts val="2700"/>
              </a:lnSpc>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197600" y="1810513"/>
            <a:ext cx="5384800" cy="4361688"/>
          </a:xfrm>
        </p:spPr>
        <p:txBody>
          <a:bodyPr>
            <a:normAutofit/>
          </a:bodyPr>
          <a:lstStyle>
            <a:lvl1pPr>
              <a:lnSpc>
                <a:spcPts val="2700"/>
              </a:lnSpc>
              <a:defRPr sz="2400"/>
            </a:lvl1pPr>
            <a:lvl2pPr>
              <a:lnSpc>
                <a:spcPts val="2700"/>
              </a:lnSpc>
              <a:defRPr sz="2400"/>
            </a:lvl2pPr>
            <a:lvl3pPr>
              <a:lnSpc>
                <a:spcPts val="2700"/>
              </a:lnSpc>
              <a:defRPr sz="2400"/>
            </a:lvl3pPr>
            <a:lvl4pPr>
              <a:lnSpc>
                <a:spcPts val="2700"/>
              </a:lnSpc>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p:txBody>
          <a:bodyPr/>
          <a:lstStyle>
            <a:lvl1pPr>
              <a:defRPr/>
            </a:lvl1pPr>
          </a:lstStyle>
          <a:p>
            <a:pPr>
              <a:defRPr/>
            </a:pPr>
            <a:fld id="{8A1FC38D-3C71-41BD-9A89-BF28263B37AB}" type="datetime1">
              <a:rPr lang="en-US" altLang="en-US"/>
              <a:pPr>
                <a:defRPr/>
              </a:pPr>
              <a:t>3/26/2018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Since we already occupy 22,206 on the1st floor we will not incur costs for Tenant Improvements, furniture &amp; equipment or </a:t>
            </a:r>
            <a:r>
              <a:rPr lang="en-US" smtClean="0"/>
              <a:t>architecture, </a:t>
            </a:r>
            <a:r>
              <a:rPr lang="en-US"/>
              <a:t>engineering, etc.  </a:t>
            </a:r>
          </a:p>
        </p:txBody>
      </p:sp>
      <p:sp>
        <p:nvSpPr>
          <p:cNvPr id="7" name="Slide Number Placeholder 5"/>
          <p:cNvSpPr>
            <a:spLocks noGrp="1"/>
          </p:cNvSpPr>
          <p:nvPr>
            <p:ph type="sldNum" sz="quarter" idx="12"/>
          </p:nvPr>
        </p:nvSpPr>
        <p:spPr/>
        <p:txBody>
          <a:bodyPr/>
          <a:lstStyle>
            <a:lvl1pPr>
              <a:defRPr/>
            </a:lvl1pPr>
          </a:lstStyle>
          <a:p>
            <a:pPr>
              <a:defRPr/>
            </a:pPr>
            <a:fld id="{296DC6A2-4FF5-46E4-AE70-978E3A36B63E}" type="slidenum">
              <a:rPr lang="en-US" altLang="en-US"/>
              <a:pPr>
                <a:defRPr/>
              </a:pPr>
              <a:t>‹#›</a:t>
            </a:fld>
            <a:endParaRPr lang="en-US" altLang="en-US" dirty="0"/>
          </a:p>
        </p:txBody>
      </p:sp>
    </p:spTree>
    <p:extLst>
      <p:ext uri="{BB962C8B-B14F-4D97-AF65-F5344CB8AC3E}">
        <p14:creationId xmlns:p14="http://schemas.microsoft.com/office/powerpoint/2010/main" val="412341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4AF684F-81D6-454B-B6A2-AD67D88AC16F}" type="datetime1">
              <a:rPr lang="en-US" altLang="en-US"/>
              <a:pPr>
                <a:defRPr/>
              </a:pPr>
              <a:t>3/26/2018</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a:t>Since we already occupy 22,206 on the1st floor we will not incur costs for Tenant Improvements, furniture &amp; equipment or </a:t>
            </a:r>
            <a:r>
              <a:rPr lang="en-US" smtClean="0"/>
              <a:t>architecture, </a:t>
            </a:r>
            <a:r>
              <a:rPr lang="en-US"/>
              <a:t>engineering, etc.  </a:t>
            </a:r>
          </a:p>
        </p:txBody>
      </p:sp>
      <p:sp>
        <p:nvSpPr>
          <p:cNvPr id="5" name="Slide Number Placeholder 5"/>
          <p:cNvSpPr>
            <a:spLocks noGrp="1"/>
          </p:cNvSpPr>
          <p:nvPr>
            <p:ph type="sldNum" sz="quarter" idx="12"/>
          </p:nvPr>
        </p:nvSpPr>
        <p:spPr/>
        <p:txBody>
          <a:bodyPr/>
          <a:lstStyle>
            <a:lvl1pPr>
              <a:defRPr/>
            </a:lvl1pPr>
          </a:lstStyle>
          <a:p>
            <a:pPr>
              <a:defRPr/>
            </a:pPr>
            <a:fld id="{1A851A29-2892-4A1A-8E81-E7B2E2120EE0}" type="slidenum">
              <a:rPr lang="en-US" altLang="en-US"/>
              <a:pPr>
                <a:defRPr/>
              </a:pPr>
              <a:t>‹#›</a:t>
            </a:fld>
            <a:endParaRPr lang="en-US" altLang="en-US" dirty="0"/>
          </a:p>
        </p:txBody>
      </p:sp>
    </p:spTree>
    <p:extLst>
      <p:ext uri="{BB962C8B-B14F-4D97-AF65-F5344CB8AC3E}">
        <p14:creationId xmlns:p14="http://schemas.microsoft.com/office/powerpoint/2010/main" val="136035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0056B5-1CFC-4747-A961-F278DDF56AC8}" type="datetime1">
              <a:rPr lang="en-US" altLang="en-US"/>
              <a:pPr>
                <a:defRPr/>
              </a:pPr>
              <a:t>3/26/2018</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a:t>Since we already occupy 22,206 on the1st floor we will not incur costs for Tenant Improvements, furniture &amp; equipment or </a:t>
            </a:r>
            <a:r>
              <a:rPr lang="en-US" smtClean="0"/>
              <a:t>architecture, </a:t>
            </a:r>
            <a:r>
              <a:rPr lang="en-US"/>
              <a:t>engineering, etc.  </a:t>
            </a:r>
          </a:p>
        </p:txBody>
      </p:sp>
      <p:sp>
        <p:nvSpPr>
          <p:cNvPr id="4" name="Slide Number Placeholder 5"/>
          <p:cNvSpPr>
            <a:spLocks noGrp="1"/>
          </p:cNvSpPr>
          <p:nvPr>
            <p:ph type="sldNum" sz="quarter" idx="12"/>
          </p:nvPr>
        </p:nvSpPr>
        <p:spPr/>
        <p:txBody>
          <a:bodyPr/>
          <a:lstStyle>
            <a:lvl1pPr>
              <a:defRPr/>
            </a:lvl1pPr>
          </a:lstStyle>
          <a:p>
            <a:pPr>
              <a:defRPr/>
            </a:pPr>
            <a:fld id="{FF455F54-7C68-4CAB-B20A-983BC16ACA42}" type="slidenum">
              <a:rPr lang="en-US" altLang="en-US"/>
              <a:pPr>
                <a:defRPr/>
              </a:pPr>
              <a:t>‹#›</a:t>
            </a:fld>
            <a:endParaRPr lang="en-US" altLang="en-US" dirty="0"/>
          </a:p>
        </p:txBody>
      </p:sp>
    </p:spTree>
    <p:extLst>
      <p:ext uri="{BB962C8B-B14F-4D97-AF65-F5344CB8AC3E}">
        <p14:creationId xmlns:p14="http://schemas.microsoft.com/office/powerpoint/2010/main" val="1242898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12192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27" name="Title Placeholder 1"/>
          <p:cNvSpPr>
            <a:spLocks noGrp="1"/>
          </p:cNvSpPr>
          <p:nvPr>
            <p:ph type="title"/>
          </p:nvPr>
        </p:nvSpPr>
        <p:spPr bwMode="auto">
          <a:xfrm>
            <a:off x="609600" y="987425"/>
            <a:ext cx="1097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809750"/>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4" name="Date Placeholder 3"/>
          <p:cNvSpPr>
            <a:spLocks noGrp="1"/>
          </p:cNvSpPr>
          <p:nvPr>
            <p:ph type="dt" sz="half" idx="2"/>
          </p:nvPr>
        </p:nvSpPr>
        <p:spPr>
          <a:xfrm>
            <a:off x="609600" y="6427788"/>
            <a:ext cx="2844800" cy="196850"/>
          </a:xfrm>
          <a:prstGeom prst="rect">
            <a:avLst/>
          </a:prstGeom>
        </p:spPr>
        <p:txBody>
          <a:bodyPr vert="horz" wrap="square" lIns="0" tIns="0" rIns="0" bIns="0" numCol="1" anchor="t" anchorCtr="0" compatLnSpc="1">
            <a:prstTxWarp prst="textNoShape">
              <a:avLst/>
            </a:prstTxWarp>
          </a:bodyPr>
          <a:lstStyle>
            <a:lvl1pPr eaLnBrk="1" hangingPunct="1">
              <a:defRPr sz="900">
                <a:latin typeface="Tahoma" panose="020B0604030504040204" pitchFamily="34" charset="0"/>
                <a:cs typeface="Tahoma" panose="020B0604030504040204" pitchFamily="34" charset="0"/>
              </a:defRPr>
            </a:lvl1pPr>
          </a:lstStyle>
          <a:p>
            <a:pPr>
              <a:defRPr/>
            </a:pPr>
            <a:fld id="{85C91503-32A0-452E-8B18-47CCF0300A9A}" type="datetime1">
              <a:rPr lang="en-US" altLang="en-US"/>
              <a:pPr>
                <a:defRPr/>
              </a:pPr>
              <a:t>3/26/2018</a:t>
            </a:fld>
            <a:endParaRPr lang="en-US" altLang="en-US" dirty="0"/>
          </a:p>
        </p:txBody>
      </p:sp>
      <p:sp>
        <p:nvSpPr>
          <p:cNvPr id="5" name="Footer Placeholder 4"/>
          <p:cNvSpPr>
            <a:spLocks noGrp="1"/>
          </p:cNvSpPr>
          <p:nvPr>
            <p:ph type="ftr" sz="quarter" idx="3"/>
          </p:nvPr>
        </p:nvSpPr>
        <p:spPr>
          <a:xfrm>
            <a:off x="4165600" y="6427788"/>
            <a:ext cx="3860800" cy="196850"/>
          </a:xfrm>
          <a:prstGeom prst="rect">
            <a:avLst/>
          </a:prstGeom>
        </p:spPr>
        <p:txBody>
          <a:bodyPr vert="horz" lIns="0" tIns="0" rIns="0" bIns="0" rtlCol="0" anchor="t" anchorCtr="0"/>
          <a:lstStyle>
            <a:lvl1pPr algn="ctr" eaLnBrk="1" hangingPunct="1">
              <a:defRPr sz="900">
                <a:solidFill>
                  <a:schemeClr val="tx1"/>
                </a:solidFill>
                <a:latin typeface="Tahoma" pitchFamily="34" charset="0"/>
                <a:ea typeface="Tahoma" pitchFamily="34" charset="0"/>
                <a:cs typeface="Tahoma" pitchFamily="34" charset="0"/>
              </a:defRPr>
            </a:lvl1pPr>
          </a:lstStyle>
          <a:p>
            <a:pPr>
              <a:defRPr/>
            </a:pPr>
            <a:r>
              <a:rPr lang="en-US"/>
              <a:t>Since we already occupy 22,206 on the1st floor we will not incur costs for Tenant Improvements, furniture &amp; equipment or architecture, engineering, etc.  </a:t>
            </a:r>
          </a:p>
        </p:txBody>
      </p:sp>
      <p:sp>
        <p:nvSpPr>
          <p:cNvPr id="6" name="Slide Number Placeholder 5"/>
          <p:cNvSpPr>
            <a:spLocks noGrp="1"/>
          </p:cNvSpPr>
          <p:nvPr>
            <p:ph type="sldNum" sz="quarter" idx="4"/>
          </p:nvPr>
        </p:nvSpPr>
        <p:spPr>
          <a:xfrm>
            <a:off x="8737600" y="6427788"/>
            <a:ext cx="2844800" cy="196850"/>
          </a:xfrm>
          <a:prstGeom prst="rect">
            <a:avLst/>
          </a:prstGeom>
        </p:spPr>
        <p:txBody>
          <a:bodyPr vert="horz" wrap="square" lIns="0" tIns="0" rIns="0" bIns="0" numCol="1" anchor="t" anchorCtr="0" compatLnSpc="1">
            <a:prstTxWarp prst="textNoShape">
              <a:avLst/>
            </a:prstTxWarp>
          </a:bodyPr>
          <a:lstStyle>
            <a:lvl1pPr algn="r" eaLnBrk="1" hangingPunct="1">
              <a:defRPr sz="900">
                <a:latin typeface="Tahoma" panose="020B0604030504040204" pitchFamily="34" charset="0"/>
                <a:cs typeface="Tahoma" panose="020B0604030504040204" pitchFamily="34" charset="0"/>
              </a:defRPr>
            </a:lvl1pPr>
          </a:lstStyle>
          <a:p>
            <a:pPr>
              <a:defRPr/>
            </a:pPr>
            <a:fld id="{94353519-8EE2-4B20-944E-BBD720038566}" type="slidenum">
              <a:rPr lang="en-US" altLang="en-US"/>
              <a:pPr>
                <a:defRPr/>
              </a:pPr>
              <a:t>‹#›</a:t>
            </a:fld>
            <a:endParaRPr lang="en-US" altLang="en-US" dirty="0"/>
          </a:p>
        </p:txBody>
      </p:sp>
      <p:cxnSp>
        <p:nvCxnSpPr>
          <p:cNvPr id="10" name="Straight Connector 9"/>
          <p:cNvCxnSpPr/>
          <p:nvPr/>
        </p:nvCxnSpPr>
        <p:spPr>
          <a:xfrm>
            <a:off x="0" y="685800"/>
            <a:ext cx="12192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391275"/>
            <a:ext cx="12192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34" name="Picture 1" descr="SF_logo_pms126+7545.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8904288" y="228600"/>
            <a:ext cx="26781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29" r:id="rId1"/>
    <p:sldLayoutId id="2147485130" r:id="rId2"/>
    <p:sldLayoutId id="2147485131" r:id="rId3"/>
    <p:sldLayoutId id="2147485132" r:id="rId4"/>
    <p:sldLayoutId id="2147485133" r:id="rId5"/>
    <p:sldLayoutId id="2147485134" r:id="rId6"/>
    <p:sldLayoutId id="2147485135" r:id="rId7"/>
    <p:sldLayoutId id="2147485136" r:id="rId8"/>
    <p:sldLayoutId id="2147485137" r:id="rId9"/>
    <p:sldLayoutId id="2147485138" r:id="rId10"/>
    <p:sldLayoutId id="2147485139" r:id="rId11"/>
    <p:sldLayoutId id="2147485140" r:id="rId12"/>
    <p:sldLayoutId id="2147485141" r:id="rId13"/>
    <p:sldLayoutId id="2147485142" r:id="rId14"/>
    <p:sldLayoutId id="2147485144" r:id="rId15"/>
    <p:sldLayoutId id="2147485145" r:id="rId16"/>
    <p:sldLayoutId id="2147485146" r:id="rId17"/>
    <p:sldLayoutId id="2147485147" r:id="rId18"/>
    <p:sldLayoutId id="2147485148" r:id="rId19"/>
    <p:sldLayoutId id="2147485149" r:id="rId20"/>
  </p:sldLayoutIdLst>
  <p:hf sldNum="0" hdr="0" dt="0"/>
  <p:txStyles>
    <p:titleStyle>
      <a:lvl1pPr algn="l" rtl="0" eaLnBrk="0" fontAlgn="base" hangingPunct="0">
        <a:lnSpc>
          <a:spcPts val="3900"/>
        </a:lnSpc>
        <a:spcBef>
          <a:spcPct val="0"/>
        </a:spcBef>
        <a:spcAft>
          <a:spcPct val="0"/>
        </a:spcAft>
        <a:defRPr sz="3600" kern="1200">
          <a:solidFill>
            <a:schemeClr val="tx1"/>
          </a:solidFill>
          <a:latin typeface="Tahoma" pitchFamily="34" charset="0"/>
          <a:ea typeface="MS PGothic" panose="020B0600070205080204" pitchFamily="34" charset="-128"/>
          <a:cs typeface="Tahoma" pitchFamily="34" charset="0"/>
        </a:defRPr>
      </a:lvl1pPr>
      <a:lvl2pPr algn="l" rtl="0" eaLnBrk="0" fontAlgn="base" hangingPunct="0">
        <a:lnSpc>
          <a:spcPts val="3900"/>
        </a:lnSpc>
        <a:spcBef>
          <a:spcPct val="0"/>
        </a:spcBef>
        <a:spcAft>
          <a:spcPct val="0"/>
        </a:spcAft>
        <a:defRPr sz="3600">
          <a:solidFill>
            <a:schemeClr val="tx1"/>
          </a:solidFill>
          <a:latin typeface="Tahoma" pitchFamily="34" charset="0"/>
          <a:ea typeface="MS PGothic" panose="020B0600070205080204" pitchFamily="34" charset="-128"/>
          <a:cs typeface="Tahoma" pitchFamily="34" charset="0"/>
        </a:defRPr>
      </a:lvl2pPr>
      <a:lvl3pPr algn="l" rtl="0" eaLnBrk="0" fontAlgn="base" hangingPunct="0">
        <a:lnSpc>
          <a:spcPts val="3900"/>
        </a:lnSpc>
        <a:spcBef>
          <a:spcPct val="0"/>
        </a:spcBef>
        <a:spcAft>
          <a:spcPct val="0"/>
        </a:spcAft>
        <a:defRPr sz="3600">
          <a:solidFill>
            <a:schemeClr val="tx1"/>
          </a:solidFill>
          <a:latin typeface="Tahoma" pitchFamily="34" charset="0"/>
          <a:ea typeface="MS PGothic" panose="020B0600070205080204" pitchFamily="34" charset="-128"/>
          <a:cs typeface="Tahoma" pitchFamily="34" charset="0"/>
        </a:defRPr>
      </a:lvl3pPr>
      <a:lvl4pPr algn="l" rtl="0" eaLnBrk="0" fontAlgn="base" hangingPunct="0">
        <a:lnSpc>
          <a:spcPts val="3900"/>
        </a:lnSpc>
        <a:spcBef>
          <a:spcPct val="0"/>
        </a:spcBef>
        <a:spcAft>
          <a:spcPct val="0"/>
        </a:spcAft>
        <a:defRPr sz="3600">
          <a:solidFill>
            <a:schemeClr val="tx1"/>
          </a:solidFill>
          <a:latin typeface="Tahoma" pitchFamily="34" charset="0"/>
          <a:ea typeface="MS PGothic" panose="020B0600070205080204" pitchFamily="34" charset="-128"/>
          <a:cs typeface="Tahoma" pitchFamily="34" charset="0"/>
        </a:defRPr>
      </a:lvl4pPr>
      <a:lvl5pPr algn="l" rtl="0" eaLnBrk="0" fontAlgn="base" hangingPunct="0">
        <a:lnSpc>
          <a:spcPts val="3900"/>
        </a:lnSpc>
        <a:spcBef>
          <a:spcPct val="0"/>
        </a:spcBef>
        <a:spcAft>
          <a:spcPct val="0"/>
        </a:spcAft>
        <a:defRPr sz="3600">
          <a:solidFill>
            <a:schemeClr val="tx1"/>
          </a:solidFill>
          <a:latin typeface="Tahoma" pitchFamily="34" charset="0"/>
          <a:ea typeface="MS PGothic" panose="020B0600070205080204" pitchFamily="34" charset="-128"/>
          <a:cs typeface="Tahoma" pitchFamily="34" charset="0"/>
        </a:defRPr>
      </a:lvl5pPr>
      <a:lvl6pPr marL="457200" algn="l" rtl="0" fontAlgn="base">
        <a:lnSpc>
          <a:spcPts val="3900"/>
        </a:lnSpc>
        <a:spcBef>
          <a:spcPct val="0"/>
        </a:spcBef>
        <a:spcAft>
          <a:spcPct val="0"/>
        </a:spcAft>
        <a:defRPr sz="3600">
          <a:solidFill>
            <a:schemeClr val="tx1"/>
          </a:solidFill>
          <a:latin typeface="Tahoma" pitchFamily="34" charset="0"/>
          <a:cs typeface="Tahoma" pitchFamily="34" charset="0"/>
        </a:defRPr>
      </a:lvl6pPr>
      <a:lvl7pPr marL="914400" algn="l" rtl="0" fontAlgn="base">
        <a:lnSpc>
          <a:spcPts val="3900"/>
        </a:lnSpc>
        <a:spcBef>
          <a:spcPct val="0"/>
        </a:spcBef>
        <a:spcAft>
          <a:spcPct val="0"/>
        </a:spcAft>
        <a:defRPr sz="3600">
          <a:solidFill>
            <a:schemeClr val="tx1"/>
          </a:solidFill>
          <a:latin typeface="Tahoma" pitchFamily="34" charset="0"/>
          <a:cs typeface="Tahoma" pitchFamily="34" charset="0"/>
        </a:defRPr>
      </a:lvl7pPr>
      <a:lvl8pPr marL="1371600" algn="l" rtl="0" fontAlgn="base">
        <a:lnSpc>
          <a:spcPts val="3900"/>
        </a:lnSpc>
        <a:spcBef>
          <a:spcPct val="0"/>
        </a:spcBef>
        <a:spcAft>
          <a:spcPct val="0"/>
        </a:spcAft>
        <a:defRPr sz="3600">
          <a:solidFill>
            <a:schemeClr val="tx1"/>
          </a:solidFill>
          <a:latin typeface="Tahoma" pitchFamily="34" charset="0"/>
          <a:cs typeface="Tahoma" pitchFamily="34" charset="0"/>
        </a:defRPr>
      </a:lvl8pPr>
      <a:lvl9pPr marL="1828800" algn="l" rtl="0" fontAlgn="base">
        <a:lnSpc>
          <a:spcPts val="3900"/>
        </a:lnSpc>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ts val="1400"/>
        </a:spcBef>
        <a:spcAft>
          <a:spcPct val="0"/>
        </a:spcAft>
        <a:buFont typeface="Arial" panose="020B0604020202020204" pitchFamily="34" charset="0"/>
        <a:defRPr sz="2800" kern="1200">
          <a:solidFill>
            <a:schemeClr val="tx1"/>
          </a:solidFill>
          <a:latin typeface="Tahoma" pitchFamily="34" charset="0"/>
          <a:ea typeface="MS PGothic" panose="020B0600070205080204" pitchFamily="34" charset="-128"/>
          <a:cs typeface="Tahoma" pitchFamily="34" charset="0"/>
        </a:defRPr>
      </a:lvl1pPr>
      <a:lvl2pPr marL="285750" indent="-285750" algn="l" rtl="0" eaLnBrk="0" fontAlgn="base" hangingPunct="0">
        <a:spcBef>
          <a:spcPts val="700"/>
        </a:spcBef>
        <a:spcAft>
          <a:spcPct val="0"/>
        </a:spcAft>
        <a:buFont typeface="Arial" panose="020B0604020202020204" pitchFamily="34" charset="0"/>
        <a:buChar char="•"/>
        <a:defRPr sz="2800" kern="1200">
          <a:solidFill>
            <a:schemeClr val="tx1"/>
          </a:solidFill>
          <a:latin typeface="Tahoma" pitchFamily="34" charset="0"/>
          <a:ea typeface="Tahoma" pitchFamily="34" charset="0"/>
          <a:cs typeface="Tahoma" pitchFamily="34" charset="0"/>
        </a:defRPr>
      </a:lvl2pPr>
      <a:lvl3pPr marL="511175" indent="-228600" algn="l" rtl="0" eaLnBrk="0" fontAlgn="base" hangingPunct="0">
        <a:spcBef>
          <a:spcPts val="700"/>
        </a:spcBef>
        <a:spcAft>
          <a:spcPct val="0"/>
        </a:spcAft>
        <a:buFont typeface="Arial" panose="020B0604020202020204" pitchFamily="34" charset="0"/>
        <a:buChar char="•"/>
        <a:defRPr sz="2800" kern="1200">
          <a:solidFill>
            <a:schemeClr val="tx1"/>
          </a:solidFill>
          <a:latin typeface="Tahoma" pitchFamily="34" charset="0"/>
          <a:ea typeface="Tahoma" pitchFamily="34" charset="0"/>
          <a:cs typeface="Tahoma" pitchFamily="34" charset="0"/>
        </a:defRPr>
      </a:lvl3pPr>
      <a:lvl4pPr marL="750888" indent="-239713" algn="l" rtl="0" eaLnBrk="0" fontAlgn="base" hangingPunct="0">
        <a:spcBef>
          <a:spcPts val="700"/>
        </a:spcBef>
        <a:spcAft>
          <a:spcPct val="0"/>
        </a:spcAft>
        <a:buFont typeface="Arial" panose="020B0604020202020204" pitchFamily="34" charset="0"/>
        <a:buChar char="•"/>
        <a:defRPr sz="2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S PGothic" panose="020B0600070205080204"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Rectangle 3"/>
          <p:cNvSpPr/>
          <p:nvPr userDrawn="1"/>
        </p:nvSpPr>
        <p:spPr>
          <a:xfrm>
            <a:off x="0" y="0"/>
            <a:ext cx="12192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2053" name="Picture 1" descr="SF_logo_pms126+7545.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04288" y="228600"/>
            <a:ext cx="26781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50" r:id="rId1"/>
  </p:sldLayoutIdLst>
  <p:hf sldNum="0" hdr="0" dt="0"/>
  <p:txStyles>
    <p:titleStyle>
      <a:lvl1pPr algn="l" rtl="0" fontAlgn="base">
        <a:lnSpc>
          <a:spcPct val="90000"/>
        </a:lnSpc>
        <a:spcBef>
          <a:spcPct val="0"/>
        </a:spcBef>
        <a:spcAft>
          <a:spcPct val="0"/>
        </a:spcAft>
        <a:defRPr sz="4400" kern="1200">
          <a:solidFill>
            <a:srgbClr val="C00000"/>
          </a:solidFill>
          <a:latin typeface="Century Gothic" panose="020B0502020202020204" pitchFamily="34" charset="0"/>
          <a:ea typeface="+mj-ea"/>
          <a:cs typeface="+mj-cs"/>
        </a:defRPr>
      </a:lvl1pPr>
      <a:lvl2pPr algn="l" rtl="0" fontAlgn="base">
        <a:lnSpc>
          <a:spcPct val="90000"/>
        </a:lnSpc>
        <a:spcBef>
          <a:spcPct val="0"/>
        </a:spcBef>
        <a:spcAft>
          <a:spcPct val="0"/>
        </a:spcAft>
        <a:defRPr sz="4400">
          <a:solidFill>
            <a:srgbClr val="C00000"/>
          </a:solidFill>
          <a:latin typeface="Century Gothic" panose="020B0502020202020204" pitchFamily="34" charset="0"/>
        </a:defRPr>
      </a:lvl2pPr>
      <a:lvl3pPr algn="l" rtl="0" fontAlgn="base">
        <a:lnSpc>
          <a:spcPct val="90000"/>
        </a:lnSpc>
        <a:spcBef>
          <a:spcPct val="0"/>
        </a:spcBef>
        <a:spcAft>
          <a:spcPct val="0"/>
        </a:spcAft>
        <a:defRPr sz="4400">
          <a:solidFill>
            <a:srgbClr val="C00000"/>
          </a:solidFill>
          <a:latin typeface="Century Gothic" panose="020B0502020202020204" pitchFamily="34" charset="0"/>
        </a:defRPr>
      </a:lvl3pPr>
      <a:lvl4pPr algn="l" rtl="0" fontAlgn="base">
        <a:lnSpc>
          <a:spcPct val="90000"/>
        </a:lnSpc>
        <a:spcBef>
          <a:spcPct val="0"/>
        </a:spcBef>
        <a:spcAft>
          <a:spcPct val="0"/>
        </a:spcAft>
        <a:defRPr sz="4400">
          <a:solidFill>
            <a:srgbClr val="C00000"/>
          </a:solidFill>
          <a:latin typeface="Century Gothic" panose="020B0502020202020204" pitchFamily="34" charset="0"/>
        </a:defRPr>
      </a:lvl4pPr>
      <a:lvl5pPr algn="l" rtl="0" fontAlgn="base">
        <a:lnSpc>
          <a:spcPct val="90000"/>
        </a:lnSpc>
        <a:spcBef>
          <a:spcPct val="0"/>
        </a:spcBef>
        <a:spcAft>
          <a:spcPct val="0"/>
        </a:spcAft>
        <a:defRPr sz="4400">
          <a:solidFill>
            <a:srgbClr val="C00000"/>
          </a:solidFill>
          <a:latin typeface="Century Gothic" panose="020B0502020202020204" pitchFamily="34" charset="0"/>
        </a:defRPr>
      </a:lvl5pPr>
      <a:lvl6pPr marL="457200" algn="l" rtl="0" fontAlgn="base">
        <a:lnSpc>
          <a:spcPct val="90000"/>
        </a:lnSpc>
        <a:spcBef>
          <a:spcPct val="0"/>
        </a:spcBef>
        <a:spcAft>
          <a:spcPct val="0"/>
        </a:spcAft>
        <a:defRPr sz="4400">
          <a:solidFill>
            <a:srgbClr val="C00000"/>
          </a:solidFill>
          <a:latin typeface="Century Gothic" panose="020B0502020202020204" pitchFamily="34" charset="0"/>
        </a:defRPr>
      </a:lvl6pPr>
      <a:lvl7pPr marL="914400" algn="l" rtl="0" fontAlgn="base">
        <a:lnSpc>
          <a:spcPct val="90000"/>
        </a:lnSpc>
        <a:spcBef>
          <a:spcPct val="0"/>
        </a:spcBef>
        <a:spcAft>
          <a:spcPct val="0"/>
        </a:spcAft>
        <a:defRPr sz="4400">
          <a:solidFill>
            <a:srgbClr val="C00000"/>
          </a:solidFill>
          <a:latin typeface="Century Gothic" panose="020B0502020202020204" pitchFamily="34" charset="0"/>
        </a:defRPr>
      </a:lvl7pPr>
      <a:lvl8pPr marL="1371600" algn="l" rtl="0" fontAlgn="base">
        <a:lnSpc>
          <a:spcPct val="90000"/>
        </a:lnSpc>
        <a:spcBef>
          <a:spcPct val="0"/>
        </a:spcBef>
        <a:spcAft>
          <a:spcPct val="0"/>
        </a:spcAft>
        <a:defRPr sz="4400">
          <a:solidFill>
            <a:srgbClr val="C00000"/>
          </a:solidFill>
          <a:latin typeface="Century Gothic" panose="020B0502020202020204" pitchFamily="34" charset="0"/>
        </a:defRPr>
      </a:lvl8pPr>
      <a:lvl9pPr marL="1828800" algn="l" rtl="0" fontAlgn="base">
        <a:lnSpc>
          <a:spcPct val="90000"/>
        </a:lnSpc>
        <a:spcBef>
          <a:spcPct val="0"/>
        </a:spcBef>
        <a:spcAft>
          <a:spcPct val="0"/>
        </a:spcAft>
        <a:defRPr sz="4400">
          <a:solidFill>
            <a:srgbClr val="C00000"/>
          </a:solidFill>
          <a:latin typeface="Century Gothic" panose="020B0502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entury Gothic" panose="020B0502020202020204" pitchFamily="34"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838200" y="1825625"/>
            <a:ext cx="1051560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5151" r:id="rId1"/>
  </p:sldLayoutIdLst>
  <p:txStyles>
    <p:titleStyle>
      <a:lvl1pPr algn="l" rtl="0" fontAlgn="base">
        <a:lnSpc>
          <a:spcPct val="90000"/>
        </a:lnSpc>
        <a:spcBef>
          <a:spcPct val="0"/>
        </a:spcBef>
        <a:spcAft>
          <a:spcPct val="0"/>
        </a:spcAft>
        <a:defRPr sz="4400" kern="1200">
          <a:solidFill>
            <a:schemeClr val="tx1"/>
          </a:solidFill>
          <a:latin typeface="Century Gothic" panose="020B0502020202020204" pitchFamily="34" charset="0"/>
          <a:ea typeface="+mj-ea"/>
          <a:cs typeface="+mj-cs"/>
        </a:defRPr>
      </a:lvl1pPr>
      <a:lvl2pPr algn="l" rtl="0" fontAlgn="base">
        <a:lnSpc>
          <a:spcPct val="90000"/>
        </a:lnSpc>
        <a:spcBef>
          <a:spcPct val="0"/>
        </a:spcBef>
        <a:spcAft>
          <a:spcPct val="0"/>
        </a:spcAft>
        <a:defRPr sz="4400">
          <a:solidFill>
            <a:schemeClr val="tx1"/>
          </a:solidFill>
          <a:latin typeface="Century Gothic" panose="020B0502020202020204" pitchFamily="34" charset="0"/>
        </a:defRPr>
      </a:lvl2pPr>
      <a:lvl3pPr algn="l" rtl="0" fontAlgn="base">
        <a:lnSpc>
          <a:spcPct val="90000"/>
        </a:lnSpc>
        <a:spcBef>
          <a:spcPct val="0"/>
        </a:spcBef>
        <a:spcAft>
          <a:spcPct val="0"/>
        </a:spcAft>
        <a:defRPr sz="4400">
          <a:solidFill>
            <a:schemeClr val="tx1"/>
          </a:solidFill>
          <a:latin typeface="Century Gothic" panose="020B0502020202020204" pitchFamily="34" charset="0"/>
        </a:defRPr>
      </a:lvl3pPr>
      <a:lvl4pPr algn="l" rtl="0" fontAlgn="base">
        <a:lnSpc>
          <a:spcPct val="90000"/>
        </a:lnSpc>
        <a:spcBef>
          <a:spcPct val="0"/>
        </a:spcBef>
        <a:spcAft>
          <a:spcPct val="0"/>
        </a:spcAft>
        <a:defRPr sz="4400">
          <a:solidFill>
            <a:schemeClr val="tx1"/>
          </a:solidFill>
          <a:latin typeface="Century Gothic" panose="020B0502020202020204" pitchFamily="34" charset="0"/>
        </a:defRPr>
      </a:lvl4pPr>
      <a:lvl5pPr algn="l" rtl="0" fontAlgn="base">
        <a:lnSpc>
          <a:spcPct val="90000"/>
        </a:lnSpc>
        <a:spcBef>
          <a:spcPct val="0"/>
        </a:spcBef>
        <a:spcAft>
          <a:spcPct val="0"/>
        </a:spcAft>
        <a:defRPr sz="4400">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entury Gothic" panose="020B0502020202020204" pitchFamily="34"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838200" y="1825625"/>
            <a:ext cx="105156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5152" r:id="rId1"/>
    <p:sldLayoutId id="2147485153" r:id="rId2"/>
  </p:sldLayoutIdLst>
  <p:txStyles>
    <p:titleStyle>
      <a:lvl1pPr algn="l" rtl="0" fontAlgn="base">
        <a:lnSpc>
          <a:spcPct val="90000"/>
        </a:lnSpc>
        <a:spcBef>
          <a:spcPct val="0"/>
        </a:spcBef>
        <a:spcAft>
          <a:spcPct val="0"/>
        </a:spcAft>
        <a:defRPr sz="4400" kern="1200">
          <a:solidFill>
            <a:srgbClr val="C00000"/>
          </a:solidFill>
          <a:latin typeface="Century Gothic" panose="020B0502020202020204" pitchFamily="34" charset="0"/>
          <a:ea typeface="+mj-ea"/>
          <a:cs typeface="+mj-cs"/>
        </a:defRPr>
      </a:lvl1pPr>
      <a:lvl2pPr algn="l" rtl="0" fontAlgn="base">
        <a:lnSpc>
          <a:spcPct val="90000"/>
        </a:lnSpc>
        <a:spcBef>
          <a:spcPct val="0"/>
        </a:spcBef>
        <a:spcAft>
          <a:spcPct val="0"/>
        </a:spcAft>
        <a:defRPr sz="4400">
          <a:solidFill>
            <a:srgbClr val="C00000"/>
          </a:solidFill>
          <a:latin typeface="Century Gothic" panose="020B0502020202020204" pitchFamily="34" charset="0"/>
        </a:defRPr>
      </a:lvl2pPr>
      <a:lvl3pPr algn="l" rtl="0" fontAlgn="base">
        <a:lnSpc>
          <a:spcPct val="90000"/>
        </a:lnSpc>
        <a:spcBef>
          <a:spcPct val="0"/>
        </a:spcBef>
        <a:spcAft>
          <a:spcPct val="0"/>
        </a:spcAft>
        <a:defRPr sz="4400">
          <a:solidFill>
            <a:srgbClr val="C00000"/>
          </a:solidFill>
          <a:latin typeface="Century Gothic" panose="020B0502020202020204" pitchFamily="34" charset="0"/>
        </a:defRPr>
      </a:lvl3pPr>
      <a:lvl4pPr algn="l" rtl="0" fontAlgn="base">
        <a:lnSpc>
          <a:spcPct val="90000"/>
        </a:lnSpc>
        <a:spcBef>
          <a:spcPct val="0"/>
        </a:spcBef>
        <a:spcAft>
          <a:spcPct val="0"/>
        </a:spcAft>
        <a:defRPr sz="4400">
          <a:solidFill>
            <a:srgbClr val="C00000"/>
          </a:solidFill>
          <a:latin typeface="Century Gothic" panose="020B0502020202020204" pitchFamily="34" charset="0"/>
        </a:defRPr>
      </a:lvl4pPr>
      <a:lvl5pPr algn="l" rtl="0" fontAlgn="base">
        <a:lnSpc>
          <a:spcPct val="90000"/>
        </a:lnSpc>
        <a:spcBef>
          <a:spcPct val="0"/>
        </a:spcBef>
        <a:spcAft>
          <a:spcPct val="0"/>
        </a:spcAft>
        <a:defRPr sz="4400">
          <a:solidFill>
            <a:srgbClr val="C00000"/>
          </a:solidFill>
          <a:latin typeface="Century Gothic" panose="020B0502020202020204" pitchFamily="34" charset="0"/>
        </a:defRPr>
      </a:lvl5pPr>
      <a:lvl6pPr marL="457200" algn="l" rtl="0" fontAlgn="base">
        <a:lnSpc>
          <a:spcPct val="90000"/>
        </a:lnSpc>
        <a:spcBef>
          <a:spcPct val="0"/>
        </a:spcBef>
        <a:spcAft>
          <a:spcPct val="0"/>
        </a:spcAft>
        <a:defRPr sz="4400">
          <a:solidFill>
            <a:srgbClr val="C00000"/>
          </a:solidFill>
          <a:latin typeface="Century Gothic" panose="020B0502020202020204" pitchFamily="34" charset="0"/>
        </a:defRPr>
      </a:lvl6pPr>
      <a:lvl7pPr marL="914400" algn="l" rtl="0" fontAlgn="base">
        <a:lnSpc>
          <a:spcPct val="90000"/>
        </a:lnSpc>
        <a:spcBef>
          <a:spcPct val="0"/>
        </a:spcBef>
        <a:spcAft>
          <a:spcPct val="0"/>
        </a:spcAft>
        <a:defRPr sz="4400">
          <a:solidFill>
            <a:srgbClr val="C00000"/>
          </a:solidFill>
          <a:latin typeface="Century Gothic" panose="020B0502020202020204" pitchFamily="34" charset="0"/>
        </a:defRPr>
      </a:lvl7pPr>
      <a:lvl8pPr marL="1371600" algn="l" rtl="0" fontAlgn="base">
        <a:lnSpc>
          <a:spcPct val="90000"/>
        </a:lnSpc>
        <a:spcBef>
          <a:spcPct val="0"/>
        </a:spcBef>
        <a:spcAft>
          <a:spcPct val="0"/>
        </a:spcAft>
        <a:defRPr sz="4400">
          <a:solidFill>
            <a:srgbClr val="C00000"/>
          </a:solidFill>
          <a:latin typeface="Century Gothic" panose="020B0502020202020204" pitchFamily="34" charset="0"/>
        </a:defRPr>
      </a:lvl8pPr>
      <a:lvl9pPr marL="1828800" algn="l" rtl="0" fontAlgn="base">
        <a:lnSpc>
          <a:spcPct val="90000"/>
        </a:lnSpc>
        <a:spcBef>
          <a:spcPct val="0"/>
        </a:spcBef>
        <a:spcAft>
          <a:spcPct val="0"/>
        </a:spcAft>
        <a:defRPr sz="4400">
          <a:solidFill>
            <a:srgbClr val="C00000"/>
          </a:solidFill>
          <a:latin typeface="Century Gothic" panose="020B0502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entury Gothic" panose="020B0502020202020204" pitchFamily="34"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3.xml"/><Relationship Id="rId1" Type="http://schemas.openxmlformats.org/officeDocument/2006/relationships/vmlDrawing" Target="../drawings/vmlDrawing4.v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vmlDrawing" Target="../drawings/vmlDrawing5.vml"/><Relationship Id="rId5" Type="http://schemas.openxmlformats.org/officeDocument/2006/relationships/image" Target="../media/image18.png"/><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vmlDrawing" Target="../drawings/vmlDrawing6.vml"/><Relationship Id="rId5" Type="http://schemas.openxmlformats.org/officeDocument/2006/relationships/image" Target="../media/image20.png"/><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xml"/><Relationship Id="rId1" Type="http://schemas.openxmlformats.org/officeDocument/2006/relationships/vmlDrawing" Target="../drawings/vmlDrawing7.vml"/><Relationship Id="rId5" Type="http://schemas.openxmlformats.org/officeDocument/2006/relationships/image" Target="../media/image22.png"/><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8.v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5.xml"/><Relationship Id="rId1" Type="http://schemas.openxmlformats.org/officeDocument/2006/relationships/vmlDrawing" Target="../drawings/vmlDrawing9.v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vmlDrawing" Target="../drawings/vmlDrawing10.vml"/><Relationship Id="rId5" Type="http://schemas.openxmlformats.org/officeDocument/2006/relationships/image" Target="../media/image25.png"/><Relationship Id="rId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3.xml"/><Relationship Id="rId1" Type="http://schemas.openxmlformats.org/officeDocument/2006/relationships/vmlDrawing" Target="../drawings/vmlDrawing11.vml"/><Relationship Id="rId6" Type="http://schemas.openxmlformats.org/officeDocument/2006/relationships/image" Target="../media/image27.png"/><Relationship Id="rId5" Type="http://schemas.openxmlformats.org/officeDocument/2006/relationships/oleObject" Target="../embeddings/oleObject12.bin"/><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7.xml"/><Relationship Id="rId1" Type="http://schemas.openxmlformats.org/officeDocument/2006/relationships/vmlDrawing" Target="../drawings/vmlDrawing12.v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8.xml"/><Relationship Id="rId1" Type="http://schemas.openxmlformats.org/officeDocument/2006/relationships/vmlDrawing" Target="../drawings/vmlDrawing13.vml"/><Relationship Id="rId6" Type="http://schemas.openxmlformats.org/officeDocument/2006/relationships/image" Target="../media/image30.png"/><Relationship Id="rId5" Type="http://schemas.openxmlformats.org/officeDocument/2006/relationships/oleObject" Target="../embeddings/oleObject15.bin"/><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9.xml"/><Relationship Id="rId1" Type="http://schemas.openxmlformats.org/officeDocument/2006/relationships/vmlDrawing" Target="../drawings/vmlDrawing14.v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0.xml"/><Relationship Id="rId1" Type="http://schemas.openxmlformats.org/officeDocument/2006/relationships/vmlDrawing" Target="../drawings/vmlDrawing15.vml"/><Relationship Id="rId6" Type="http://schemas.openxmlformats.org/officeDocument/2006/relationships/image" Target="../media/image33.png"/><Relationship Id="rId5" Type="http://schemas.openxmlformats.org/officeDocument/2006/relationships/oleObject" Target="../embeddings/oleObject18.bin"/><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914400" y="1905000"/>
            <a:ext cx="10896600" cy="1752600"/>
          </a:xfrm>
        </p:spPr>
        <p:txBody>
          <a:bodyPr/>
          <a:lstStyle/>
          <a:p>
            <a:pPr>
              <a:lnSpc>
                <a:spcPct val="100000"/>
              </a:lnSpc>
            </a:pPr>
            <a:r>
              <a:rPr lang="en-US" altLang="en-US" sz="4800" smtClean="0">
                <a:latin typeface="Century Gothic" panose="020B0502020202020204" pitchFamily="34" charset="0"/>
              </a:rPr>
              <a:t>Industry</a:t>
            </a:r>
            <a:r>
              <a:rPr lang="en-US" altLang="en-US" sz="4000" smtClean="0">
                <a:latin typeface="Century Gothic" panose="020B0502020202020204" pitchFamily="34" charset="0"/>
              </a:rPr>
              <a:t> Update</a:t>
            </a:r>
            <a:br>
              <a:rPr lang="en-US" altLang="en-US" sz="4000" smtClean="0">
                <a:latin typeface="Century Gothic" panose="020B0502020202020204" pitchFamily="34" charset="0"/>
              </a:rPr>
            </a:br>
            <a:r>
              <a:rPr lang="en-US" altLang="en-US" sz="4000" smtClean="0">
                <a:latin typeface="Century Gothic" panose="020B0502020202020204" pitchFamily="34" charset="0"/>
              </a:rPr>
              <a:t>National Credit Union </a:t>
            </a:r>
            <a:br>
              <a:rPr lang="en-US" altLang="en-US" sz="4000" smtClean="0">
                <a:latin typeface="Century Gothic" panose="020B0502020202020204" pitchFamily="34" charset="0"/>
              </a:rPr>
            </a:br>
            <a:r>
              <a:rPr lang="en-US" altLang="en-US" sz="4000" smtClean="0">
                <a:latin typeface="Century Gothic" panose="020B0502020202020204" pitchFamily="34" charset="0"/>
              </a:rPr>
              <a:t>Collections Alliance 2018</a:t>
            </a:r>
          </a:p>
        </p:txBody>
      </p:sp>
      <p:sp>
        <p:nvSpPr>
          <p:cNvPr id="32771" name="Subtitle 2"/>
          <p:cNvSpPr>
            <a:spLocks noGrp="1"/>
          </p:cNvSpPr>
          <p:nvPr>
            <p:ph type="subTitle" idx="1"/>
          </p:nvPr>
        </p:nvSpPr>
        <p:spPr>
          <a:xfrm>
            <a:off x="1066800" y="4038600"/>
            <a:ext cx="7869238" cy="2152650"/>
          </a:xfrm>
        </p:spPr>
        <p:txBody>
          <a:bodyPr/>
          <a:lstStyle/>
          <a:p>
            <a:pPr>
              <a:lnSpc>
                <a:spcPct val="150000"/>
              </a:lnSpc>
              <a:spcBef>
                <a:spcPct val="0"/>
              </a:spcBef>
            </a:pPr>
            <a:r>
              <a:rPr lang="en-US" altLang="en-US" smtClean="0">
                <a:latin typeface="Century Gothic" panose="020B0502020202020204" pitchFamily="34" charset="0"/>
              </a:rPr>
              <a:t>Bill Cheney, President/CEO</a:t>
            </a:r>
          </a:p>
          <a:p>
            <a:pPr>
              <a:lnSpc>
                <a:spcPct val="150000"/>
              </a:lnSpc>
              <a:spcBef>
                <a:spcPct val="0"/>
              </a:spcBef>
            </a:pPr>
            <a:r>
              <a:rPr lang="en-US" altLang="en-US" smtClean="0">
                <a:latin typeface="Century Gothic" panose="020B0502020202020204" pitchFamily="34" charset="0"/>
              </a:rPr>
              <a:t>SchoolsFirst Federal Credit Union</a:t>
            </a:r>
          </a:p>
          <a:p>
            <a:pPr>
              <a:lnSpc>
                <a:spcPct val="150000"/>
              </a:lnSpc>
              <a:spcBef>
                <a:spcPct val="0"/>
              </a:spcBef>
            </a:pPr>
            <a:r>
              <a:rPr lang="en-US" altLang="en-US" smtClean="0">
                <a:latin typeface="Century Gothic" panose="020B0502020202020204" pitchFamily="34" charset="0"/>
              </a:rPr>
              <a:t>bcheney@schoolsfirstfcu.org</a:t>
            </a:r>
          </a:p>
          <a:p>
            <a:pPr>
              <a:spcBef>
                <a:spcPct val="0"/>
              </a:spcBef>
            </a:pPr>
            <a:endParaRPr lang="en-US" altLang="en-US" smtClean="0"/>
          </a:p>
          <a:p>
            <a:pPr>
              <a:spcBef>
                <a:spcPct val="0"/>
              </a:spcBef>
            </a:pPr>
            <a:endParaRPr lang="en-US"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14400" y="304800"/>
            <a:ext cx="9829800" cy="2133600"/>
          </a:xfrm>
        </p:spPr>
        <p:txBody>
          <a:bodyPr/>
          <a:lstStyle/>
          <a:p>
            <a:pPr algn="ctr"/>
            <a:r>
              <a:rPr lang="en-US" altLang="en-US" sz="2700" b="1" smtClean="0">
                <a:latin typeface="Arial-BoldMT"/>
                <a:ea typeface="Arial-BoldMT"/>
                <a:cs typeface="Arial-BoldMT"/>
              </a:rPr>
              <a:t> </a:t>
            </a:r>
            <a:r>
              <a:rPr lang="en-US" altLang="en-US" sz="4400" b="1" smtClean="0">
                <a:latin typeface="Arial-BoldMT"/>
                <a:ea typeface="Arial-BoldMT"/>
                <a:cs typeface="Arial-BoldMT"/>
              </a:rPr>
              <a:t>Obvious Meaningful Interactions! </a:t>
            </a:r>
            <a:r>
              <a:rPr lang="en-US" altLang="en-US" sz="4400" smtClean="0">
                <a:latin typeface="Arial-BoldMT"/>
                <a:ea typeface="Arial-BoldMT"/>
                <a:cs typeface="Arial-BoldMT"/>
              </a:rPr>
              <a:t/>
            </a:r>
            <a:br>
              <a:rPr lang="en-US" altLang="en-US" sz="4400" smtClean="0">
                <a:latin typeface="Arial-BoldMT"/>
                <a:ea typeface="Arial-BoldMT"/>
                <a:cs typeface="Arial-BoldMT"/>
              </a:rPr>
            </a:br>
            <a:r>
              <a:rPr lang="en-US" altLang="en-US" sz="2200" smtClean="0">
                <a:latin typeface="Arial-BoldMT"/>
                <a:ea typeface="Arial-BoldMT"/>
                <a:cs typeface="Arial-BoldMT"/>
              </a:rPr>
              <a:t>12-Month Growth in CU Loans</a:t>
            </a:r>
            <a:r>
              <a:rPr lang="en-US" altLang="en-US" sz="2000" smtClean="0">
                <a:latin typeface="Arial-BoldMT"/>
                <a:ea typeface="Arial-BoldMT"/>
                <a:cs typeface="Arial-BoldMT"/>
              </a:rPr>
              <a:t/>
            </a:r>
            <a:br>
              <a:rPr lang="en-US" altLang="en-US" sz="2000" smtClean="0">
                <a:latin typeface="Arial-BoldMT"/>
                <a:ea typeface="Arial-BoldMT"/>
                <a:cs typeface="Arial-BoldMT"/>
              </a:rPr>
            </a:br>
            <a:r>
              <a:rPr lang="en-US" altLang="en-US" sz="1600" smtClean="0">
                <a:latin typeface="Arial-BoldMT"/>
                <a:ea typeface="Arial-BoldMT"/>
                <a:cs typeface="Arial-BoldMT"/>
              </a:rPr>
              <a:t>(Source: NCUA and CUNA)</a:t>
            </a:r>
            <a:endParaRPr lang="en-US" altLang="en-US" sz="5300" smtClean="0"/>
          </a:p>
        </p:txBody>
      </p:sp>
      <p:graphicFrame>
        <p:nvGraphicFramePr>
          <p:cNvPr id="40963" name="Content Placeholder 6"/>
          <p:cNvGraphicFramePr>
            <a:graphicFrameLocks noGrp="1"/>
          </p:cNvGraphicFramePr>
          <p:nvPr>
            <p:ph idx="4294967295"/>
          </p:nvPr>
        </p:nvGraphicFramePr>
        <p:xfrm>
          <a:off x="863600" y="1701800"/>
          <a:ext cx="10464800" cy="4749800"/>
        </p:xfrm>
        <a:graphic>
          <a:graphicData uri="http://schemas.openxmlformats.org/presentationml/2006/ole">
            <mc:AlternateContent xmlns:mc="http://schemas.openxmlformats.org/markup-compatibility/2006">
              <mc:Choice xmlns:v="urn:schemas-microsoft-com:vml" Requires="v">
                <p:oleObj spid="_x0000_s40966" name="Chart" r:id="rId3" imgW="10473836" imgH="4755292" progId="Excel.Chart.8">
                  <p:embed/>
                </p:oleObj>
              </mc:Choice>
              <mc:Fallback>
                <p:oleObj name="Chart" r:id="rId3" imgW="10473836" imgH="4755292" progId="Excel.Chart.8">
                  <p:embed/>
                  <p:pic>
                    <p:nvPicPr>
                      <p:cNvPr id="0" name="Content Placeholder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1701800"/>
                        <a:ext cx="10464800" cy="47498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Chart 3"/>
          <p:cNvGraphicFramePr>
            <a:graphicFrameLocks/>
          </p:cNvGraphicFramePr>
          <p:nvPr/>
        </p:nvGraphicFramePr>
        <p:xfrm>
          <a:off x="406400" y="101600"/>
          <a:ext cx="11455400" cy="6391275"/>
        </p:xfrm>
        <a:graphic>
          <a:graphicData uri="http://schemas.openxmlformats.org/presentationml/2006/ole">
            <mc:AlternateContent xmlns:mc="http://schemas.openxmlformats.org/markup-compatibility/2006">
              <mc:Choice xmlns:v="urn:schemas-microsoft-com:vml" Requires="v">
                <p:oleObj spid="_x0000_s41989" name="Chart" r:id="rId3" imgW="11461473" imgH="6401355" progId="Excel.Chart.8">
                  <p:embed/>
                </p:oleObj>
              </mc:Choice>
              <mc:Fallback>
                <p:oleObj name="Chart" r:id="rId3" imgW="11461473" imgH="6401355"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01600"/>
                        <a:ext cx="11455400" cy="639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0853D84-5390-47DE-8FBE-C084D8CA89F4}"/>
              </a:ext>
            </a:extLst>
          </p:cNvPr>
          <p:cNvSpPr>
            <a:spLocks noGrp="1"/>
          </p:cNvSpPr>
          <p:nvPr>
            <p:ph type="title"/>
          </p:nvPr>
        </p:nvSpPr>
        <p:spPr/>
        <p:txBody>
          <a:bodyPr rtlCol="0">
            <a:normAutofit fontScale="90000"/>
          </a:bodyPr>
          <a:lstStyle/>
          <a:p>
            <a:pPr fontAlgn="auto">
              <a:spcAft>
                <a:spcPts val="0"/>
              </a:spcAft>
              <a:defRPr/>
            </a:pPr>
            <a:r>
              <a:rPr lang="en-US" sz="5300" b="1" dirty="0"/>
              <a:t>Helping Average Americans</a:t>
            </a:r>
            <a:r>
              <a:rPr lang="en-US" b="1" dirty="0"/>
              <a:t/>
            </a:r>
            <a:br>
              <a:rPr lang="en-US" b="1" dirty="0"/>
            </a:br>
            <a:r>
              <a:rPr lang="en-US" dirty="0"/>
              <a:t>Family Net Worth</a:t>
            </a:r>
            <a:r>
              <a:rPr lang="en-US" b="1" dirty="0"/>
              <a:t/>
            </a:r>
            <a:br>
              <a:rPr lang="en-US" b="1" dirty="0"/>
            </a:br>
            <a:r>
              <a:rPr lang="en-US" sz="1800" dirty="0"/>
              <a:t>Source: Federal Reserve and CUNA.</a:t>
            </a:r>
            <a:endParaRPr lang="en-US" dirty="0"/>
          </a:p>
        </p:txBody>
      </p:sp>
      <p:graphicFrame>
        <p:nvGraphicFramePr>
          <p:cNvPr id="8" name="Content Placeholder 7">
            <a:extLst>
              <a:ext uri="{FF2B5EF4-FFF2-40B4-BE49-F238E27FC236}">
                <a16:creationId xmlns:a16="http://schemas.microsoft.com/office/drawing/2014/main" xmlns="" id="{CA1B1268-A2D8-4536-86CF-723ACABBF992}"/>
              </a:ext>
            </a:extLst>
          </p:cNvPr>
          <p:cNvGraphicFramePr>
            <a:graphicFrameLocks noGrp="1"/>
          </p:cNvGraphicFramePr>
          <p:nvPr>
            <p:ph idx="1"/>
          </p:nvPr>
        </p:nvGraphicFramePr>
        <p:xfrm>
          <a:off x="838200" y="1690688"/>
          <a:ext cx="10515600" cy="47405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831850" y="1709738"/>
            <a:ext cx="10515600" cy="2852737"/>
          </a:xfrm>
        </p:spPr>
        <p:txBody>
          <a:bodyPr anchor="ctr"/>
          <a:lstStyle/>
          <a:p>
            <a:pPr algn="ctr"/>
            <a:r>
              <a:rPr lang="en-US" altLang="en-US" sz="6000" smtClean="0">
                <a:latin typeface="Century Gothic" panose="020B0502020202020204" pitchFamily="34" charset="0"/>
              </a:rPr>
              <a:t>Credit Union Impact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4352" y="102870"/>
          <a:ext cx="10081260" cy="653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083" name="Picture 1"/>
          <p:cNvPicPr>
            <a:picLocks noChangeAspect="1"/>
          </p:cNvPicPr>
          <p:nvPr/>
        </p:nvPicPr>
        <p:blipFill>
          <a:blip r:embed="rId8">
            <a:extLst>
              <a:ext uri="{28A0092B-C50C-407E-A947-70E740481C1C}">
                <a14:useLocalDpi xmlns:a14="http://schemas.microsoft.com/office/drawing/2010/main" val="0"/>
              </a:ext>
            </a:extLst>
          </a:blip>
          <a:srcRect l="9390" t="12656" r="86633" b="82133"/>
          <a:stretch>
            <a:fillRect/>
          </a:stretch>
        </p:blipFill>
        <p:spPr bwMode="auto">
          <a:xfrm>
            <a:off x="10377488" y="6046788"/>
            <a:ext cx="16144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119D4C8-C315-4221-9016-08B610831148}"/>
                                            </p:graphicEl>
                                          </p:spTgt>
                                        </p:tgtEl>
                                        <p:attrNameLst>
                                          <p:attrName>style.visibility</p:attrName>
                                        </p:attrNameLst>
                                      </p:cBhvr>
                                      <p:to>
                                        <p:strVal val="visible"/>
                                      </p:to>
                                    </p:set>
                                    <p:animEffect transition="in" filter="fade">
                                      <p:cBhvr>
                                        <p:cTn id="7" dur="500"/>
                                        <p:tgtEl>
                                          <p:spTgt spid="4">
                                            <p:graphicEl>
                                              <a:dgm id="{7119D4C8-C315-4221-9016-08B61083114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C5D2336-4F0F-444F-AF7A-7B3F864C1A7B}"/>
                                            </p:graphicEl>
                                          </p:spTgt>
                                        </p:tgtEl>
                                        <p:attrNameLst>
                                          <p:attrName>style.visibility</p:attrName>
                                        </p:attrNameLst>
                                      </p:cBhvr>
                                      <p:to>
                                        <p:strVal val="visible"/>
                                      </p:to>
                                    </p:set>
                                    <p:animEffect transition="in" filter="fade">
                                      <p:cBhvr>
                                        <p:cTn id="12" dur="500"/>
                                        <p:tgtEl>
                                          <p:spTgt spid="4">
                                            <p:graphicEl>
                                              <a:dgm id="{5C5D2336-4F0F-444F-AF7A-7B3F864C1A7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A207E95-44B3-4D13-880F-D97F0AFB2014}"/>
                                            </p:graphicEl>
                                          </p:spTgt>
                                        </p:tgtEl>
                                        <p:attrNameLst>
                                          <p:attrName>style.visibility</p:attrName>
                                        </p:attrNameLst>
                                      </p:cBhvr>
                                      <p:to>
                                        <p:strVal val="visible"/>
                                      </p:to>
                                    </p:set>
                                    <p:animEffect transition="in" filter="fade">
                                      <p:cBhvr>
                                        <p:cTn id="15" dur="500"/>
                                        <p:tgtEl>
                                          <p:spTgt spid="4">
                                            <p:graphicEl>
                                              <a:dgm id="{9A207E95-44B3-4D13-880F-D97F0AFB201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BFF8ACFF-35C6-465C-A9D6-58206CF8C7E5}"/>
                                            </p:graphicEl>
                                          </p:spTgt>
                                        </p:tgtEl>
                                        <p:attrNameLst>
                                          <p:attrName>style.visibility</p:attrName>
                                        </p:attrNameLst>
                                      </p:cBhvr>
                                      <p:to>
                                        <p:strVal val="visible"/>
                                      </p:to>
                                    </p:set>
                                    <p:animEffect transition="in" filter="fade">
                                      <p:cBhvr>
                                        <p:cTn id="20" dur="500"/>
                                        <p:tgtEl>
                                          <p:spTgt spid="4">
                                            <p:graphicEl>
                                              <a:dgm id="{BFF8ACFF-35C6-465C-A9D6-58206CF8C7E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BDF7697-1972-486D-99E3-F887F879A6F5}"/>
                                            </p:graphicEl>
                                          </p:spTgt>
                                        </p:tgtEl>
                                        <p:attrNameLst>
                                          <p:attrName>style.visibility</p:attrName>
                                        </p:attrNameLst>
                                      </p:cBhvr>
                                      <p:to>
                                        <p:strVal val="visible"/>
                                      </p:to>
                                    </p:set>
                                    <p:animEffect transition="in" filter="fade">
                                      <p:cBhvr>
                                        <p:cTn id="23" dur="500"/>
                                        <p:tgtEl>
                                          <p:spTgt spid="4">
                                            <p:graphicEl>
                                              <a:dgm id="{BBDF7697-1972-486D-99E3-F887F879A6F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214398F-6399-40FF-BB62-5B8FCA225E2A}"/>
                                            </p:graphicEl>
                                          </p:spTgt>
                                        </p:tgtEl>
                                        <p:attrNameLst>
                                          <p:attrName>style.visibility</p:attrName>
                                        </p:attrNameLst>
                                      </p:cBhvr>
                                      <p:to>
                                        <p:strVal val="visible"/>
                                      </p:to>
                                    </p:set>
                                    <p:animEffect transition="in" filter="fade">
                                      <p:cBhvr>
                                        <p:cTn id="28" dur="500"/>
                                        <p:tgtEl>
                                          <p:spTgt spid="4">
                                            <p:graphicEl>
                                              <a:dgm id="{2214398F-6399-40FF-BB62-5B8FCA225E2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7A6EAF18-38E1-4551-849F-6EC92EBAFABB}"/>
                                            </p:graphicEl>
                                          </p:spTgt>
                                        </p:tgtEl>
                                        <p:attrNameLst>
                                          <p:attrName>style.visibility</p:attrName>
                                        </p:attrNameLst>
                                      </p:cBhvr>
                                      <p:to>
                                        <p:strVal val="visible"/>
                                      </p:to>
                                    </p:set>
                                    <p:animEffect transition="in" filter="fade">
                                      <p:cBhvr>
                                        <p:cTn id="31" dur="500"/>
                                        <p:tgtEl>
                                          <p:spTgt spid="4">
                                            <p:graphicEl>
                                              <a:dgm id="{7A6EAF18-38E1-4551-849F-6EC92EBAFA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37242" y="83127"/>
          <a:ext cx="9681210" cy="6649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131" name="Picture 2"/>
          <p:cNvPicPr>
            <a:picLocks noChangeAspect="1"/>
          </p:cNvPicPr>
          <p:nvPr/>
        </p:nvPicPr>
        <p:blipFill>
          <a:blip r:embed="rId8">
            <a:extLst>
              <a:ext uri="{28A0092B-C50C-407E-A947-70E740481C1C}">
                <a14:useLocalDpi xmlns:a14="http://schemas.microsoft.com/office/drawing/2010/main" val="0"/>
              </a:ext>
            </a:extLst>
          </a:blip>
          <a:srcRect l="9390" t="12656" r="86633" b="82133"/>
          <a:stretch>
            <a:fillRect/>
          </a:stretch>
        </p:blipFill>
        <p:spPr bwMode="auto">
          <a:xfrm>
            <a:off x="10377488" y="6046788"/>
            <a:ext cx="16144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119D4C8-C315-4221-9016-08B61083114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C5D2336-4F0F-444F-AF7A-7B3F864C1A7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A207E95-44B3-4D13-880F-D97F0AFB201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BFF8ACFF-35C6-465C-A9D6-58206CF8C7E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BBDF7697-1972-486D-99E3-F887F879A6F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214398F-6399-40FF-BB62-5B8FCA225E2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7A6EAF18-38E1-4551-849F-6EC92EBAFA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14058" y="83126"/>
          <a:ext cx="9605010" cy="6626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0179" name="Picture 2"/>
          <p:cNvPicPr>
            <a:picLocks noChangeAspect="1"/>
          </p:cNvPicPr>
          <p:nvPr/>
        </p:nvPicPr>
        <p:blipFill>
          <a:blip r:embed="rId8">
            <a:extLst>
              <a:ext uri="{28A0092B-C50C-407E-A947-70E740481C1C}">
                <a14:useLocalDpi xmlns:a14="http://schemas.microsoft.com/office/drawing/2010/main" val="0"/>
              </a:ext>
            </a:extLst>
          </a:blip>
          <a:srcRect l="9390" t="12656" r="86633" b="82133"/>
          <a:stretch>
            <a:fillRect/>
          </a:stretch>
        </p:blipFill>
        <p:spPr bwMode="auto">
          <a:xfrm>
            <a:off x="10377488" y="6046788"/>
            <a:ext cx="16144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119D4C8-C315-4221-9016-08B610831148}"/>
                                            </p:graphicEl>
                                          </p:spTgt>
                                        </p:tgtEl>
                                        <p:attrNameLst>
                                          <p:attrName>style.visibility</p:attrName>
                                        </p:attrNameLst>
                                      </p:cBhvr>
                                      <p:to>
                                        <p:strVal val="visible"/>
                                      </p:to>
                                    </p:set>
                                    <p:animEffect transition="in" filter="fade">
                                      <p:cBhvr>
                                        <p:cTn id="7" dur="500"/>
                                        <p:tgtEl>
                                          <p:spTgt spid="4">
                                            <p:graphicEl>
                                              <a:dgm id="{7119D4C8-C315-4221-9016-08B61083114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C5D2336-4F0F-444F-AF7A-7B3F864C1A7B}"/>
                                            </p:graphicEl>
                                          </p:spTgt>
                                        </p:tgtEl>
                                        <p:attrNameLst>
                                          <p:attrName>style.visibility</p:attrName>
                                        </p:attrNameLst>
                                      </p:cBhvr>
                                      <p:to>
                                        <p:strVal val="visible"/>
                                      </p:to>
                                    </p:set>
                                    <p:animEffect transition="in" filter="fade">
                                      <p:cBhvr>
                                        <p:cTn id="12" dur="500"/>
                                        <p:tgtEl>
                                          <p:spTgt spid="4">
                                            <p:graphicEl>
                                              <a:dgm id="{5C5D2336-4F0F-444F-AF7A-7B3F864C1A7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A207E95-44B3-4D13-880F-D97F0AFB2014}"/>
                                            </p:graphicEl>
                                          </p:spTgt>
                                        </p:tgtEl>
                                        <p:attrNameLst>
                                          <p:attrName>style.visibility</p:attrName>
                                        </p:attrNameLst>
                                      </p:cBhvr>
                                      <p:to>
                                        <p:strVal val="visible"/>
                                      </p:to>
                                    </p:set>
                                    <p:animEffect transition="in" filter="fade">
                                      <p:cBhvr>
                                        <p:cTn id="15" dur="500"/>
                                        <p:tgtEl>
                                          <p:spTgt spid="4">
                                            <p:graphicEl>
                                              <a:dgm id="{9A207E95-44B3-4D13-880F-D97F0AFB201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BFF8ACFF-35C6-465C-A9D6-58206CF8C7E5}"/>
                                            </p:graphicEl>
                                          </p:spTgt>
                                        </p:tgtEl>
                                        <p:attrNameLst>
                                          <p:attrName>style.visibility</p:attrName>
                                        </p:attrNameLst>
                                      </p:cBhvr>
                                      <p:to>
                                        <p:strVal val="visible"/>
                                      </p:to>
                                    </p:set>
                                    <p:animEffect transition="in" filter="fade">
                                      <p:cBhvr>
                                        <p:cTn id="20" dur="500"/>
                                        <p:tgtEl>
                                          <p:spTgt spid="4">
                                            <p:graphicEl>
                                              <a:dgm id="{BFF8ACFF-35C6-465C-A9D6-58206CF8C7E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BDF7697-1972-486D-99E3-F887F879A6F5}"/>
                                            </p:graphicEl>
                                          </p:spTgt>
                                        </p:tgtEl>
                                        <p:attrNameLst>
                                          <p:attrName>style.visibility</p:attrName>
                                        </p:attrNameLst>
                                      </p:cBhvr>
                                      <p:to>
                                        <p:strVal val="visible"/>
                                      </p:to>
                                    </p:set>
                                    <p:animEffect transition="in" filter="fade">
                                      <p:cBhvr>
                                        <p:cTn id="23" dur="500"/>
                                        <p:tgtEl>
                                          <p:spTgt spid="4">
                                            <p:graphicEl>
                                              <a:dgm id="{BBDF7697-1972-486D-99E3-F887F879A6F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214398F-6399-40FF-BB62-5B8FCA225E2A}"/>
                                            </p:graphicEl>
                                          </p:spTgt>
                                        </p:tgtEl>
                                        <p:attrNameLst>
                                          <p:attrName>style.visibility</p:attrName>
                                        </p:attrNameLst>
                                      </p:cBhvr>
                                      <p:to>
                                        <p:strVal val="visible"/>
                                      </p:to>
                                    </p:set>
                                    <p:animEffect transition="in" filter="fade">
                                      <p:cBhvr>
                                        <p:cTn id="28" dur="500"/>
                                        <p:tgtEl>
                                          <p:spTgt spid="4">
                                            <p:graphicEl>
                                              <a:dgm id="{2214398F-6399-40FF-BB62-5B8FCA225E2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7A6EAF18-38E1-4551-849F-6EC92EBAFABB}"/>
                                            </p:graphicEl>
                                          </p:spTgt>
                                        </p:tgtEl>
                                        <p:attrNameLst>
                                          <p:attrName>style.visibility</p:attrName>
                                        </p:attrNameLst>
                                      </p:cBhvr>
                                      <p:to>
                                        <p:strVal val="visible"/>
                                      </p:to>
                                    </p:set>
                                    <p:animEffect transition="in" filter="fade">
                                      <p:cBhvr>
                                        <p:cTn id="31" dur="500"/>
                                        <p:tgtEl>
                                          <p:spTgt spid="4">
                                            <p:graphicEl>
                                              <a:dgm id="{7A6EAF18-38E1-4551-849F-6EC92EBAFA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76740" y="83126"/>
          <a:ext cx="9719310" cy="6660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2227" name="Picture 2"/>
          <p:cNvPicPr>
            <a:picLocks noChangeAspect="1"/>
          </p:cNvPicPr>
          <p:nvPr/>
        </p:nvPicPr>
        <p:blipFill>
          <a:blip r:embed="rId8">
            <a:extLst>
              <a:ext uri="{28A0092B-C50C-407E-A947-70E740481C1C}">
                <a14:useLocalDpi xmlns:a14="http://schemas.microsoft.com/office/drawing/2010/main" val="0"/>
              </a:ext>
            </a:extLst>
          </a:blip>
          <a:srcRect l="9390" t="12656" r="86633" b="82133"/>
          <a:stretch>
            <a:fillRect/>
          </a:stretch>
        </p:blipFill>
        <p:spPr bwMode="auto">
          <a:xfrm>
            <a:off x="10377488" y="6046788"/>
            <a:ext cx="16144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119D4C8-C315-4221-9016-08B610831148}"/>
                                            </p:graphicEl>
                                          </p:spTgt>
                                        </p:tgtEl>
                                        <p:attrNameLst>
                                          <p:attrName>style.visibility</p:attrName>
                                        </p:attrNameLst>
                                      </p:cBhvr>
                                      <p:to>
                                        <p:strVal val="visible"/>
                                      </p:to>
                                    </p:set>
                                    <p:animEffect transition="in" filter="fade">
                                      <p:cBhvr>
                                        <p:cTn id="7" dur="500"/>
                                        <p:tgtEl>
                                          <p:spTgt spid="4">
                                            <p:graphicEl>
                                              <a:dgm id="{7119D4C8-C315-4221-9016-08B61083114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C5D2336-4F0F-444F-AF7A-7B3F864C1A7B}"/>
                                            </p:graphicEl>
                                          </p:spTgt>
                                        </p:tgtEl>
                                        <p:attrNameLst>
                                          <p:attrName>style.visibility</p:attrName>
                                        </p:attrNameLst>
                                      </p:cBhvr>
                                      <p:to>
                                        <p:strVal val="visible"/>
                                      </p:to>
                                    </p:set>
                                    <p:animEffect transition="in" filter="fade">
                                      <p:cBhvr>
                                        <p:cTn id="12" dur="500"/>
                                        <p:tgtEl>
                                          <p:spTgt spid="4">
                                            <p:graphicEl>
                                              <a:dgm id="{5C5D2336-4F0F-444F-AF7A-7B3F864C1A7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A207E95-44B3-4D13-880F-D97F0AFB2014}"/>
                                            </p:graphicEl>
                                          </p:spTgt>
                                        </p:tgtEl>
                                        <p:attrNameLst>
                                          <p:attrName>style.visibility</p:attrName>
                                        </p:attrNameLst>
                                      </p:cBhvr>
                                      <p:to>
                                        <p:strVal val="visible"/>
                                      </p:to>
                                    </p:set>
                                    <p:animEffect transition="in" filter="fade">
                                      <p:cBhvr>
                                        <p:cTn id="15" dur="500"/>
                                        <p:tgtEl>
                                          <p:spTgt spid="4">
                                            <p:graphicEl>
                                              <a:dgm id="{9A207E95-44B3-4D13-880F-D97F0AFB201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BFF8ACFF-35C6-465C-A9D6-58206CF8C7E5}"/>
                                            </p:graphicEl>
                                          </p:spTgt>
                                        </p:tgtEl>
                                        <p:attrNameLst>
                                          <p:attrName>style.visibility</p:attrName>
                                        </p:attrNameLst>
                                      </p:cBhvr>
                                      <p:to>
                                        <p:strVal val="visible"/>
                                      </p:to>
                                    </p:set>
                                    <p:animEffect transition="in" filter="fade">
                                      <p:cBhvr>
                                        <p:cTn id="20" dur="500"/>
                                        <p:tgtEl>
                                          <p:spTgt spid="4">
                                            <p:graphicEl>
                                              <a:dgm id="{BFF8ACFF-35C6-465C-A9D6-58206CF8C7E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BDF7697-1972-486D-99E3-F887F879A6F5}"/>
                                            </p:graphicEl>
                                          </p:spTgt>
                                        </p:tgtEl>
                                        <p:attrNameLst>
                                          <p:attrName>style.visibility</p:attrName>
                                        </p:attrNameLst>
                                      </p:cBhvr>
                                      <p:to>
                                        <p:strVal val="visible"/>
                                      </p:to>
                                    </p:set>
                                    <p:animEffect transition="in" filter="fade">
                                      <p:cBhvr>
                                        <p:cTn id="23" dur="500"/>
                                        <p:tgtEl>
                                          <p:spTgt spid="4">
                                            <p:graphicEl>
                                              <a:dgm id="{BBDF7697-1972-486D-99E3-F887F879A6F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214398F-6399-40FF-BB62-5B8FCA225E2A}"/>
                                            </p:graphicEl>
                                          </p:spTgt>
                                        </p:tgtEl>
                                        <p:attrNameLst>
                                          <p:attrName>style.visibility</p:attrName>
                                        </p:attrNameLst>
                                      </p:cBhvr>
                                      <p:to>
                                        <p:strVal val="visible"/>
                                      </p:to>
                                    </p:set>
                                    <p:animEffect transition="in" filter="fade">
                                      <p:cBhvr>
                                        <p:cTn id="28" dur="500"/>
                                        <p:tgtEl>
                                          <p:spTgt spid="4">
                                            <p:graphicEl>
                                              <a:dgm id="{2214398F-6399-40FF-BB62-5B8FCA225E2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7A6EAF18-38E1-4551-849F-6EC92EBAFABB}"/>
                                            </p:graphicEl>
                                          </p:spTgt>
                                        </p:tgtEl>
                                        <p:attrNameLst>
                                          <p:attrName>style.visibility</p:attrName>
                                        </p:attrNameLst>
                                      </p:cBhvr>
                                      <p:to>
                                        <p:strVal val="visible"/>
                                      </p:to>
                                    </p:set>
                                    <p:animEffect transition="in" filter="fade">
                                      <p:cBhvr>
                                        <p:cTn id="31" dur="500"/>
                                        <p:tgtEl>
                                          <p:spTgt spid="4">
                                            <p:graphicEl>
                                              <a:dgm id="{7A6EAF18-38E1-4551-849F-6EC92EBAFA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09600" y="987425"/>
            <a:ext cx="10972800" cy="685800"/>
          </a:xfrm>
        </p:spPr>
        <p:txBody>
          <a:bodyPr/>
          <a:lstStyle/>
          <a:p>
            <a:r>
              <a:rPr lang="en-US" altLang="en-US" sz="4000" smtClean="0">
                <a:latin typeface="Century Gothic" panose="020B0502020202020204" pitchFamily="34" charset="0"/>
              </a:rPr>
              <a:t>Economic Impact </a:t>
            </a:r>
          </a:p>
        </p:txBody>
      </p:sp>
      <p:sp>
        <p:nvSpPr>
          <p:cNvPr id="3" name="Content Placeholder 2"/>
          <p:cNvSpPr>
            <a:spLocks noGrp="1"/>
          </p:cNvSpPr>
          <p:nvPr>
            <p:ph idx="1"/>
          </p:nvPr>
        </p:nvSpPr>
        <p:spPr>
          <a:xfrm>
            <a:off x="609600" y="1809750"/>
            <a:ext cx="11277600" cy="4572000"/>
          </a:xfrm>
        </p:spPr>
        <p:txBody>
          <a:bodyPr>
            <a:normAutofit/>
          </a:bodyPr>
          <a:lstStyle/>
          <a:p>
            <a:pPr marL="457200" indent="-457200">
              <a:buFont typeface="Arial" panose="020B0604020202020204" pitchFamily="34" charset="0"/>
              <a:buChar char="•"/>
              <a:defRPr/>
            </a:pPr>
            <a:r>
              <a:rPr lang="en-US" dirty="0">
                <a:latin typeface="Century Gothic" panose="020B0502020202020204" pitchFamily="34" charset="0"/>
              </a:rPr>
              <a:t>883,000 jobs.</a:t>
            </a:r>
          </a:p>
          <a:p>
            <a:pPr marL="457200" indent="-457200">
              <a:buFont typeface="Arial" panose="020B0604020202020204" pitchFamily="34" charset="0"/>
              <a:buChar char="•"/>
              <a:defRPr/>
            </a:pPr>
            <a:r>
              <a:rPr lang="en-US" dirty="0">
                <a:latin typeface="Century Gothic" panose="020B0502020202020204" pitchFamily="34" charset="0"/>
              </a:rPr>
              <a:t>$192 billion in economic output.</a:t>
            </a:r>
          </a:p>
          <a:p>
            <a:pPr marL="457200" indent="-457200">
              <a:buFont typeface="Arial" panose="020B0604020202020204" pitchFamily="34" charset="0"/>
              <a:buChar char="•"/>
              <a:defRPr/>
            </a:pPr>
            <a:r>
              <a:rPr lang="en-US" dirty="0">
                <a:latin typeface="Century Gothic" panose="020B0502020202020204" pitchFamily="34" charset="0"/>
              </a:rPr>
              <a:t>$117 billion in value added.</a:t>
            </a:r>
          </a:p>
          <a:p>
            <a:pPr marL="0" indent="0">
              <a:defRPr/>
            </a:pPr>
            <a:endParaRPr lang="en-US" dirty="0">
              <a:latin typeface="Century Gothic" panose="020B0502020202020204" pitchFamily="34" charset="0"/>
            </a:endParaRPr>
          </a:p>
          <a:p>
            <a:pPr marL="457200" indent="-457200">
              <a:buFont typeface="Arial" panose="020B0604020202020204" pitchFamily="34" charset="0"/>
              <a:buChar char="•"/>
              <a:defRPr/>
            </a:pPr>
            <a:r>
              <a:rPr lang="en-US" dirty="0">
                <a:latin typeface="Century Gothic" panose="020B0502020202020204" pitchFamily="34" charset="0"/>
              </a:rPr>
              <a:t>Roughly the GDP of Nebraska.</a:t>
            </a:r>
          </a:p>
          <a:p>
            <a:pPr marL="457200" indent="-457200">
              <a:buFont typeface="Arial" panose="020B0604020202020204" pitchFamily="34" charset="0"/>
              <a:buChar char="•"/>
              <a:defRPr/>
            </a:pPr>
            <a:r>
              <a:rPr lang="en-US" dirty="0">
                <a:latin typeface="Century Gothic" panose="020B0502020202020204" pitchFamily="34" charset="0"/>
              </a:rPr>
              <a:t>Bigger than GDP of 132 countries, including Ukraine, Ecuador </a:t>
            </a:r>
            <a:r>
              <a:rPr lang="en-US" dirty="0" smtClean="0">
                <a:latin typeface="Century Gothic" panose="020B0502020202020204" pitchFamily="34" charset="0"/>
              </a:rPr>
              <a:t>and Kenya</a:t>
            </a:r>
            <a:r>
              <a:rPr lang="en-US" dirty="0">
                <a:latin typeface="Century Gothic" panose="020B0502020202020204" pitchFamily="34" charset="0"/>
              </a:rPr>
              <a:t>.</a:t>
            </a:r>
          </a:p>
          <a:p>
            <a:pPr>
              <a:defRPr/>
            </a:pPr>
            <a:endParaRPr lang="en-US" dirty="0"/>
          </a:p>
          <a:p>
            <a:pPr>
              <a:defRPr/>
            </a:pPr>
            <a:endParaRPr lang="en-US"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50360" y="1055648"/>
          <a:ext cx="9775903" cy="5394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323" name="Title 1"/>
          <p:cNvSpPr>
            <a:spLocks noGrp="1"/>
          </p:cNvSpPr>
          <p:nvPr>
            <p:ph type="title"/>
          </p:nvPr>
        </p:nvSpPr>
        <p:spPr>
          <a:xfrm>
            <a:off x="838200" y="128588"/>
            <a:ext cx="10515600" cy="1022350"/>
          </a:xfrm>
        </p:spPr>
        <p:txBody>
          <a:bodyPr/>
          <a:lstStyle/>
          <a:p>
            <a:r>
              <a:rPr lang="en-US" altLang="en-US" smtClean="0"/>
              <a:t>Federal Tax Revenue</a:t>
            </a:r>
          </a:p>
        </p:txBody>
      </p:sp>
      <p:pic>
        <p:nvPicPr>
          <p:cNvPr id="56324" name="Picture 4"/>
          <p:cNvPicPr>
            <a:picLocks noChangeAspect="1"/>
          </p:cNvPicPr>
          <p:nvPr/>
        </p:nvPicPr>
        <p:blipFill>
          <a:blip r:embed="rId8">
            <a:extLst>
              <a:ext uri="{28A0092B-C50C-407E-A947-70E740481C1C}">
                <a14:useLocalDpi xmlns:a14="http://schemas.microsoft.com/office/drawing/2010/main" val="0"/>
              </a:ext>
            </a:extLst>
          </a:blip>
          <a:srcRect l="9390" t="12656" r="86633" b="82133"/>
          <a:stretch>
            <a:fillRect/>
          </a:stretch>
        </p:blipFill>
        <p:spPr bwMode="auto">
          <a:xfrm>
            <a:off x="10377488" y="6046788"/>
            <a:ext cx="16144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119D4C8-C315-4221-9016-08B610831148}"/>
                                            </p:graphicEl>
                                          </p:spTgt>
                                        </p:tgtEl>
                                        <p:attrNameLst>
                                          <p:attrName>style.visibility</p:attrName>
                                        </p:attrNameLst>
                                      </p:cBhvr>
                                      <p:to>
                                        <p:strVal val="visible"/>
                                      </p:to>
                                    </p:set>
                                    <p:animEffect transition="in" filter="fade">
                                      <p:cBhvr>
                                        <p:cTn id="7" dur="500"/>
                                        <p:tgtEl>
                                          <p:spTgt spid="4">
                                            <p:graphicEl>
                                              <a:dgm id="{7119D4C8-C315-4221-9016-08B61083114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C5D2336-4F0F-444F-AF7A-7B3F864C1A7B}"/>
                                            </p:graphicEl>
                                          </p:spTgt>
                                        </p:tgtEl>
                                        <p:attrNameLst>
                                          <p:attrName>style.visibility</p:attrName>
                                        </p:attrNameLst>
                                      </p:cBhvr>
                                      <p:to>
                                        <p:strVal val="visible"/>
                                      </p:to>
                                    </p:set>
                                    <p:animEffect transition="in" filter="fade">
                                      <p:cBhvr>
                                        <p:cTn id="12" dur="500"/>
                                        <p:tgtEl>
                                          <p:spTgt spid="4">
                                            <p:graphicEl>
                                              <a:dgm id="{5C5D2336-4F0F-444F-AF7A-7B3F864C1A7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A207E95-44B3-4D13-880F-D97F0AFB2014}"/>
                                            </p:graphicEl>
                                          </p:spTgt>
                                        </p:tgtEl>
                                        <p:attrNameLst>
                                          <p:attrName>style.visibility</p:attrName>
                                        </p:attrNameLst>
                                      </p:cBhvr>
                                      <p:to>
                                        <p:strVal val="visible"/>
                                      </p:to>
                                    </p:set>
                                    <p:animEffect transition="in" filter="fade">
                                      <p:cBhvr>
                                        <p:cTn id="15" dur="500"/>
                                        <p:tgtEl>
                                          <p:spTgt spid="4">
                                            <p:graphicEl>
                                              <a:dgm id="{9A207E95-44B3-4D13-880F-D97F0AFB201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BFF8ACFF-35C6-465C-A9D6-58206CF8C7E5}"/>
                                            </p:graphicEl>
                                          </p:spTgt>
                                        </p:tgtEl>
                                        <p:attrNameLst>
                                          <p:attrName>style.visibility</p:attrName>
                                        </p:attrNameLst>
                                      </p:cBhvr>
                                      <p:to>
                                        <p:strVal val="visible"/>
                                      </p:to>
                                    </p:set>
                                    <p:animEffect transition="in" filter="fade">
                                      <p:cBhvr>
                                        <p:cTn id="20" dur="500"/>
                                        <p:tgtEl>
                                          <p:spTgt spid="4">
                                            <p:graphicEl>
                                              <a:dgm id="{BFF8ACFF-35C6-465C-A9D6-58206CF8C7E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BDF7697-1972-486D-99E3-F887F879A6F5}"/>
                                            </p:graphicEl>
                                          </p:spTgt>
                                        </p:tgtEl>
                                        <p:attrNameLst>
                                          <p:attrName>style.visibility</p:attrName>
                                        </p:attrNameLst>
                                      </p:cBhvr>
                                      <p:to>
                                        <p:strVal val="visible"/>
                                      </p:to>
                                    </p:set>
                                    <p:animEffect transition="in" filter="fade">
                                      <p:cBhvr>
                                        <p:cTn id="23" dur="500"/>
                                        <p:tgtEl>
                                          <p:spTgt spid="4">
                                            <p:graphicEl>
                                              <a:dgm id="{BBDF7697-1972-486D-99E3-F887F879A6F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214398F-6399-40FF-BB62-5B8FCA225E2A}"/>
                                            </p:graphicEl>
                                          </p:spTgt>
                                        </p:tgtEl>
                                        <p:attrNameLst>
                                          <p:attrName>style.visibility</p:attrName>
                                        </p:attrNameLst>
                                      </p:cBhvr>
                                      <p:to>
                                        <p:strVal val="visible"/>
                                      </p:to>
                                    </p:set>
                                    <p:animEffect transition="in" filter="fade">
                                      <p:cBhvr>
                                        <p:cTn id="28" dur="500"/>
                                        <p:tgtEl>
                                          <p:spTgt spid="4">
                                            <p:graphicEl>
                                              <a:dgm id="{2214398F-6399-40FF-BB62-5B8FCA225E2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7A6EAF18-38E1-4551-849F-6EC92EBAFABB}"/>
                                            </p:graphicEl>
                                          </p:spTgt>
                                        </p:tgtEl>
                                        <p:attrNameLst>
                                          <p:attrName>style.visibility</p:attrName>
                                        </p:attrNameLst>
                                      </p:cBhvr>
                                      <p:to>
                                        <p:strVal val="visible"/>
                                      </p:to>
                                    </p:set>
                                    <p:animEffect transition="in" filter="fade">
                                      <p:cBhvr>
                                        <p:cTn id="31" dur="500"/>
                                        <p:tgtEl>
                                          <p:spTgt spid="4">
                                            <p:graphicEl>
                                              <a:dgm id="{7A6EAF18-38E1-4551-849F-6EC92EBAFA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987425"/>
            <a:ext cx="10972800" cy="685800"/>
          </a:xfrm>
        </p:spPr>
        <p:txBody>
          <a:bodyPr/>
          <a:lstStyle/>
          <a:p>
            <a:r>
              <a:rPr lang="en-US" altLang="en-US" sz="4000" smtClean="0">
                <a:latin typeface="Century Gothic" panose="020B0502020202020204" pitchFamily="34" charset="0"/>
              </a:rPr>
              <a:t>Agenda</a:t>
            </a:r>
          </a:p>
        </p:txBody>
      </p:sp>
      <p:sp>
        <p:nvSpPr>
          <p:cNvPr id="33795" name="Content Placeholder 2"/>
          <p:cNvSpPr>
            <a:spLocks noGrp="1"/>
          </p:cNvSpPr>
          <p:nvPr>
            <p:ph idx="1"/>
          </p:nvPr>
        </p:nvSpPr>
        <p:spPr>
          <a:xfrm>
            <a:off x="609600" y="1809750"/>
            <a:ext cx="10972800" cy="4572000"/>
          </a:xfrm>
        </p:spPr>
        <p:txBody>
          <a:bodyPr/>
          <a:lstStyle/>
          <a:p>
            <a:r>
              <a:rPr lang="en-US" altLang="en-US" smtClean="0">
                <a:latin typeface="Century Gothic" panose="020B0502020202020204" pitchFamily="34" charset="0"/>
              </a:rPr>
              <a:t>Credit union growth and benefits</a:t>
            </a:r>
          </a:p>
          <a:p>
            <a:r>
              <a:rPr lang="en-US" altLang="en-US" smtClean="0">
                <a:latin typeface="Century Gothic" panose="020B0502020202020204" pitchFamily="34" charset="0"/>
              </a:rPr>
              <a:t>Credit union impact</a:t>
            </a:r>
          </a:p>
          <a:p>
            <a:r>
              <a:rPr lang="en-US" altLang="en-US" smtClean="0">
                <a:latin typeface="Century Gothic" panose="020B0502020202020204" pitchFamily="34" charset="0"/>
              </a:rPr>
              <a:t>Update on the economy</a:t>
            </a:r>
          </a:p>
          <a:p>
            <a:r>
              <a:rPr lang="en-US" altLang="en-US" smtClean="0">
                <a:latin typeface="Century Gothic" panose="020B0502020202020204" pitchFamily="34" charset="0"/>
              </a:rPr>
              <a:t>Consumers</a:t>
            </a:r>
          </a:p>
          <a:p>
            <a:r>
              <a:rPr lang="en-US" altLang="en-US" smtClean="0">
                <a:latin typeface="Century Gothic" panose="020B0502020202020204" pitchFamily="34" charset="0"/>
              </a:rPr>
              <a:t>Credit union operating results</a:t>
            </a:r>
          </a:p>
          <a:p>
            <a:r>
              <a:rPr lang="en-US" altLang="en-US" smtClean="0">
                <a:latin typeface="Century Gothic" panose="020B0502020202020204" pitchFamily="34" charset="0"/>
              </a:rPr>
              <a:t>Regulatory burden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32623" y="1042219"/>
          <a:ext cx="8787162" cy="56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371" name="Title 1"/>
          <p:cNvSpPr>
            <a:spLocks noGrp="1"/>
          </p:cNvSpPr>
          <p:nvPr>
            <p:ph type="title" idx="4294967295"/>
          </p:nvPr>
        </p:nvSpPr>
        <p:spPr>
          <a:xfrm>
            <a:off x="854075" y="0"/>
            <a:ext cx="10515600" cy="1325563"/>
          </a:xfrm>
        </p:spPr>
        <p:txBody>
          <a:bodyPr/>
          <a:lstStyle/>
          <a:p>
            <a:r>
              <a:rPr lang="en-US" altLang="en-US" smtClean="0"/>
              <a:t>State &amp; Local Tax Revenue</a:t>
            </a:r>
          </a:p>
        </p:txBody>
      </p:sp>
      <p:pic>
        <p:nvPicPr>
          <p:cNvPr id="58372" name="Picture 4"/>
          <p:cNvPicPr>
            <a:picLocks noChangeAspect="1"/>
          </p:cNvPicPr>
          <p:nvPr/>
        </p:nvPicPr>
        <p:blipFill>
          <a:blip r:embed="rId8">
            <a:extLst>
              <a:ext uri="{28A0092B-C50C-407E-A947-70E740481C1C}">
                <a14:useLocalDpi xmlns:a14="http://schemas.microsoft.com/office/drawing/2010/main" val="0"/>
              </a:ext>
            </a:extLst>
          </a:blip>
          <a:srcRect l="9390" t="12656" r="86633" b="82133"/>
          <a:stretch>
            <a:fillRect/>
          </a:stretch>
        </p:blipFill>
        <p:spPr bwMode="auto">
          <a:xfrm>
            <a:off x="10377488" y="6046788"/>
            <a:ext cx="16144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119D4C8-C315-4221-9016-08B610831148}"/>
                                            </p:graphicEl>
                                          </p:spTgt>
                                        </p:tgtEl>
                                        <p:attrNameLst>
                                          <p:attrName>style.visibility</p:attrName>
                                        </p:attrNameLst>
                                      </p:cBhvr>
                                      <p:to>
                                        <p:strVal val="visible"/>
                                      </p:to>
                                    </p:set>
                                    <p:animEffect transition="in" filter="fade">
                                      <p:cBhvr>
                                        <p:cTn id="7" dur="500"/>
                                        <p:tgtEl>
                                          <p:spTgt spid="4">
                                            <p:graphicEl>
                                              <a:dgm id="{7119D4C8-C315-4221-9016-08B61083114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C5D2336-4F0F-444F-AF7A-7B3F864C1A7B}"/>
                                            </p:graphicEl>
                                          </p:spTgt>
                                        </p:tgtEl>
                                        <p:attrNameLst>
                                          <p:attrName>style.visibility</p:attrName>
                                        </p:attrNameLst>
                                      </p:cBhvr>
                                      <p:to>
                                        <p:strVal val="visible"/>
                                      </p:to>
                                    </p:set>
                                    <p:animEffect transition="in" filter="fade">
                                      <p:cBhvr>
                                        <p:cTn id="12" dur="500"/>
                                        <p:tgtEl>
                                          <p:spTgt spid="4">
                                            <p:graphicEl>
                                              <a:dgm id="{5C5D2336-4F0F-444F-AF7A-7B3F864C1A7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A207E95-44B3-4D13-880F-D97F0AFB2014}"/>
                                            </p:graphicEl>
                                          </p:spTgt>
                                        </p:tgtEl>
                                        <p:attrNameLst>
                                          <p:attrName>style.visibility</p:attrName>
                                        </p:attrNameLst>
                                      </p:cBhvr>
                                      <p:to>
                                        <p:strVal val="visible"/>
                                      </p:to>
                                    </p:set>
                                    <p:animEffect transition="in" filter="fade">
                                      <p:cBhvr>
                                        <p:cTn id="15" dur="500"/>
                                        <p:tgtEl>
                                          <p:spTgt spid="4">
                                            <p:graphicEl>
                                              <a:dgm id="{9A207E95-44B3-4D13-880F-D97F0AFB201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BFF8ACFF-35C6-465C-A9D6-58206CF8C7E5}"/>
                                            </p:graphicEl>
                                          </p:spTgt>
                                        </p:tgtEl>
                                        <p:attrNameLst>
                                          <p:attrName>style.visibility</p:attrName>
                                        </p:attrNameLst>
                                      </p:cBhvr>
                                      <p:to>
                                        <p:strVal val="visible"/>
                                      </p:to>
                                    </p:set>
                                    <p:animEffect transition="in" filter="fade">
                                      <p:cBhvr>
                                        <p:cTn id="20" dur="500"/>
                                        <p:tgtEl>
                                          <p:spTgt spid="4">
                                            <p:graphicEl>
                                              <a:dgm id="{BFF8ACFF-35C6-465C-A9D6-58206CF8C7E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BDF7697-1972-486D-99E3-F887F879A6F5}"/>
                                            </p:graphicEl>
                                          </p:spTgt>
                                        </p:tgtEl>
                                        <p:attrNameLst>
                                          <p:attrName>style.visibility</p:attrName>
                                        </p:attrNameLst>
                                      </p:cBhvr>
                                      <p:to>
                                        <p:strVal val="visible"/>
                                      </p:to>
                                    </p:set>
                                    <p:animEffect transition="in" filter="fade">
                                      <p:cBhvr>
                                        <p:cTn id="23" dur="500"/>
                                        <p:tgtEl>
                                          <p:spTgt spid="4">
                                            <p:graphicEl>
                                              <a:dgm id="{BBDF7697-1972-486D-99E3-F887F879A6F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214398F-6399-40FF-BB62-5B8FCA225E2A}"/>
                                            </p:graphicEl>
                                          </p:spTgt>
                                        </p:tgtEl>
                                        <p:attrNameLst>
                                          <p:attrName>style.visibility</p:attrName>
                                        </p:attrNameLst>
                                      </p:cBhvr>
                                      <p:to>
                                        <p:strVal val="visible"/>
                                      </p:to>
                                    </p:set>
                                    <p:animEffect transition="in" filter="fade">
                                      <p:cBhvr>
                                        <p:cTn id="28" dur="500"/>
                                        <p:tgtEl>
                                          <p:spTgt spid="4">
                                            <p:graphicEl>
                                              <a:dgm id="{2214398F-6399-40FF-BB62-5B8FCA225E2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7A6EAF18-38E1-4551-849F-6EC92EBAFABB}"/>
                                            </p:graphicEl>
                                          </p:spTgt>
                                        </p:tgtEl>
                                        <p:attrNameLst>
                                          <p:attrName>style.visibility</p:attrName>
                                        </p:attrNameLst>
                                      </p:cBhvr>
                                      <p:to>
                                        <p:strVal val="visible"/>
                                      </p:to>
                                    </p:set>
                                    <p:animEffect transition="in" filter="fade">
                                      <p:cBhvr>
                                        <p:cTn id="31" dur="500"/>
                                        <p:tgtEl>
                                          <p:spTgt spid="4">
                                            <p:graphicEl>
                                              <a:dgm id="{7A6EAF18-38E1-4551-849F-6EC92EBAFA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09600" y="987425"/>
            <a:ext cx="10972800" cy="685800"/>
          </a:xfrm>
        </p:spPr>
        <p:txBody>
          <a:bodyPr/>
          <a:lstStyle/>
          <a:p>
            <a:r>
              <a:rPr lang="en-US" altLang="en-US" sz="4000" smtClean="0">
                <a:latin typeface="Century Gothic" panose="020B0502020202020204" pitchFamily="34" charset="0"/>
              </a:rPr>
              <a:t>Tax Revenue</a:t>
            </a:r>
          </a:p>
        </p:txBody>
      </p:sp>
      <p:sp>
        <p:nvSpPr>
          <p:cNvPr id="60419" name="Content Placeholder 2"/>
          <p:cNvSpPr>
            <a:spLocks noGrp="1"/>
          </p:cNvSpPr>
          <p:nvPr>
            <p:ph idx="1"/>
          </p:nvPr>
        </p:nvSpPr>
        <p:spPr>
          <a:xfrm>
            <a:off x="609600" y="1809750"/>
            <a:ext cx="10972800" cy="4572000"/>
          </a:xfrm>
        </p:spPr>
        <p:txBody>
          <a:bodyPr/>
          <a:lstStyle/>
          <a:p>
            <a:pPr>
              <a:buFont typeface="Arial" panose="020B0604020202020204" pitchFamily="34" charset="0"/>
              <a:buChar char="•"/>
            </a:pPr>
            <a:r>
              <a:rPr lang="en-US" altLang="en-US" sz="2400" smtClean="0">
                <a:latin typeface="Century Gothic" panose="020B0502020202020204" pitchFamily="34" charset="0"/>
              </a:rPr>
              <a:t>Credit unions and their employees pay </a:t>
            </a:r>
            <a:r>
              <a:rPr lang="en-US" altLang="en-US" sz="2400" b="1" smtClean="0">
                <a:latin typeface="Century Gothic" panose="020B0502020202020204" pitchFamily="34" charset="0"/>
              </a:rPr>
              <a:t>$4.2 billion </a:t>
            </a:r>
            <a:r>
              <a:rPr lang="en-US" altLang="en-US" sz="2400" smtClean="0">
                <a:latin typeface="Century Gothic" panose="020B0502020202020204" pitchFamily="34" charset="0"/>
              </a:rPr>
              <a:t>in federal taxes and </a:t>
            </a:r>
            <a:r>
              <a:rPr lang="en-US" altLang="en-US" sz="2400" b="1" smtClean="0">
                <a:latin typeface="Century Gothic" panose="020B0502020202020204" pitchFamily="34" charset="0"/>
              </a:rPr>
              <a:t>$2.4 billion </a:t>
            </a:r>
            <a:r>
              <a:rPr lang="en-US" altLang="en-US" sz="2400" smtClean="0">
                <a:latin typeface="Century Gothic" panose="020B0502020202020204" pitchFamily="34" charset="0"/>
              </a:rPr>
              <a:t>in state and local taxes.</a:t>
            </a:r>
          </a:p>
          <a:p>
            <a:pPr>
              <a:buFont typeface="Arial" panose="020B0604020202020204" pitchFamily="34" charset="0"/>
              <a:buChar char="•"/>
            </a:pPr>
            <a:r>
              <a:rPr lang="en-US" altLang="en-US" sz="2400" smtClean="0">
                <a:latin typeface="Century Gothic" panose="020B0502020202020204" pitchFamily="34" charset="0"/>
              </a:rPr>
              <a:t>Credit unions generate </a:t>
            </a:r>
            <a:r>
              <a:rPr lang="en-US" altLang="en-US" sz="2400" b="1" smtClean="0">
                <a:latin typeface="Century Gothic" panose="020B0502020202020204" pitchFamily="34" charset="0"/>
              </a:rPr>
              <a:t>$10.7 billion </a:t>
            </a:r>
            <a:r>
              <a:rPr lang="en-US" altLang="en-US" sz="2400" smtClean="0">
                <a:latin typeface="Century Gothic" panose="020B0502020202020204" pitchFamily="34" charset="0"/>
              </a:rPr>
              <a:t>in federal tax revenue and </a:t>
            </a:r>
            <a:r>
              <a:rPr lang="en-US" altLang="en-US" sz="2400" b="1" smtClean="0">
                <a:latin typeface="Century Gothic" panose="020B0502020202020204" pitchFamily="34" charset="0"/>
              </a:rPr>
              <a:t>$6.4 billion </a:t>
            </a:r>
            <a:r>
              <a:rPr lang="en-US" altLang="en-US" sz="2400" smtClean="0">
                <a:latin typeface="Century Gothic" panose="020B0502020202020204" pitchFamily="34" charset="0"/>
              </a:rPr>
              <a:t>in state and local tax revenue.</a:t>
            </a:r>
          </a:p>
          <a:p>
            <a:pPr>
              <a:buFont typeface="Arial" panose="020B0604020202020204" pitchFamily="34" charset="0"/>
              <a:buChar char="•"/>
            </a:pPr>
            <a:r>
              <a:rPr lang="en-US" altLang="en-US" sz="2400" smtClean="0">
                <a:latin typeface="Century Gothic" panose="020B0502020202020204" pitchFamily="34" charset="0"/>
              </a:rPr>
              <a:t>This is over </a:t>
            </a:r>
            <a:r>
              <a:rPr lang="en-US" altLang="en-US" sz="2400" b="1" smtClean="0">
                <a:latin typeface="Century Gothic" panose="020B0502020202020204" pitchFamily="34" charset="0"/>
              </a:rPr>
              <a:t>3 times</a:t>
            </a:r>
            <a:r>
              <a:rPr lang="en-US" altLang="en-US" sz="2400" smtClean="0">
                <a:latin typeface="Century Gothic" panose="020B0502020202020204" pitchFamily="34" charset="0"/>
              </a:rPr>
              <a:t> the estimated value of the federal corporate income tax.</a:t>
            </a:r>
          </a:p>
          <a:p>
            <a:pPr>
              <a:buFont typeface="Arial" panose="020B0604020202020204" pitchFamily="34" charset="0"/>
              <a:buChar char="•"/>
            </a:pPr>
            <a:r>
              <a:rPr lang="en-US" altLang="en-US" sz="2400" smtClean="0">
                <a:latin typeface="Century Gothic" panose="020B0502020202020204" pitchFamily="34" charset="0"/>
              </a:rPr>
              <a:t>Over </a:t>
            </a:r>
            <a:r>
              <a:rPr lang="en-US" altLang="en-US" sz="2400" b="1" smtClean="0">
                <a:latin typeface="Century Gothic" panose="020B0502020202020204" pitchFamily="34" charset="0"/>
              </a:rPr>
              <a:t>10 times </a:t>
            </a:r>
            <a:r>
              <a:rPr lang="en-US" altLang="en-US" sz="2400" smtClean="0">
                <a:latin typeface="Century Gothic" panose="020B0502020202020204" pitchFamily="34" charset="0"/>
              </a:rPr>
              <a:t>the value of estimated state and local corporate income taxes.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831850" y="1709738"/>
            <a:ext cx="10515600" cy="2852737"/>
          </a:xfrm>
        </p:spPr>
        <p:txBody>
          <a:bodyPr anchor="ctr"/>
          <a:lstStyle/>
          <a:p>
            <a:pPr algn="ctr"/>
            <a:r>
              <a:rPr lang="en-US" altLang="en-US" sz="6000" smtClean="0">
                <a:latin typeface="Century Gothic" panose="020B0502020202020204" pitchFamily="34" charset="0"/>
              </a:rPr>
              <a:t>Update on the Economy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Content Placeholder 3"/>
          <p:cNvGraphicFramePr>
            <a:graphicFrameLocks noGrp="1"/>
          </p:cNvGraphicFramePr>
          <p:nvPr>
            <p:ph idx="4294967295"/>
          </p:nvPr>
        </p:nvGraphicFramePr>
        <p:xfrm>
          <a:off x="392113" y="173038"/>
          <a:ext cx="11312525" cy="6140450"/>
        </p:xfrm>
        <a:graphic>
          <a:graphicData uri="http://schemas.openxmlformats.org/presentationml/2006/ole">
            <mc:AlternateContent xmlns:mc="http://schemas.openxmlformats.org/markup-compatibility/2006">
              <mc:Choice xmlns:v="urn:schemas-microsoft-com:vml" Requires="v">
                <p:oleObj spid="_x0000_s64517" name="Chart" r:id="rId3" imgW="11315157" imgH="6145301" progId="Excel.Chart.8">
                  <p:embed/>
                </p:oleObj>
              </mc:Choice>
              <mc:Fallback>
                <p:oleObj name="Chart" r:id="rId3" imgW="11315157" imgH="6145301"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173038"/>
                        <a:ext cx="11312525" cy="61404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Content Placeholder 3"/>
          <p:cNvGraphicFramePr>
            <a:graphicFrameLocks noGrp="1"/>
          </p:cNvGraphicFramePr>
          <p:nvPr>
            <p:ph idx="4294967295"/>
          </p:nvPr>
        </p:nvGraphicFramePr>
        <p:xfrm>
          <a:off x="177800" y="41275"/>
          <a:ext cx="11949113" cy="6291263"/>
        </p:xfrm>
        <a:graphic>
          <a:graphicData uri="http://schemas.openxmlformats.org/presentationml/2006/ole">
            <mc:AlternateContent xmlns:mc="http://schemas.openxmlformats.org/markup-compatibility/2006">
              <mc:Choice xmlns:v="urn:schemas-microsoft-com:vml" Requires="v">
                <p:oleObj spid="_x0000_s65541" name="Chart" r:id="rId4" imgW="11955292" imgH="6297714" progId="Excel.Chart.8">
                  <p:embed/>
                </p:oleObj>
              </mc:Choice>
              <mc:Fallback>
                <p:oleObj name="Chart" r:id="rId4" imgW="11955292" imgH="6297714"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41275"/>
                        <a:ext cx="11949113" cy="629126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3"/>
          <p:cNvSpPr>
            <a:spLocks noGrp="1"/>
          </p:cNvSpPr>
          <p:nvPr>
            <p:ph idx="1"/>
          </p:nvPr>
        </p:nvSpPr>
        <p:spPr>
          <a:xfrm>
            <a:off x="838200" y="1825625"/>
            <a:ext cx="10515600" cy="4056063"/>
          </a:xfrm>
        </p:spPr>
        <p:txBody>
          <a:bodyPr/>
          <a:lstStyle/>
          <a:p>
            <a:pPr>
              <a:spcBef>
                <a:spcPts val="1800"/>
              </a:spcBef>
            </a:pPr>
            <a:r>
              <a:rPr lang="en-US" altLang="en-US" smtClean="0"/>
              <a:t>U.S. economy growing at a healthy rate &amp; more to come</a:t>
            </a:r>
          </a:p>
          <a:p>
            <a:pPr>
              <a:spcBef>
                <a:spcPts val="1800"/>
              </a:spcBef>
            </a:pPr>
            <a:r>
              <a:rPr lang="en-US" altLang="en-US" smtClean="0"/>
              <a:t>Labor markets at full employment</a:t>
            </a:r>
          </a:p>
          <a:p>
            <a:pPr>
              <a:spcBef>
                <a:spcPts val="1800"/>
              </a:spcBef>
            </a:pPr>
            <a:r>
              <a:rPr lang="en-US" altLang="en-US" smtClean="0"/>
              <a:t>Inflation still tame – but more concern</a:t>
            </a:r>
          </a:p>
          <a:p>
            <a:pPr>
              <a:spcBef>
                <a:spcPts val="1800"/>
              </a:spcBef>
            </a:pPr>
            <a:r>
              <a:rPr lang="en-US" altLang="en-US" smtClean="0"/>
              <a:t>Consumer finances in great shape overall</a:t>
            </a:r>
          </a:p>
          <a:p>
            <a:pPr>
              <a:spcBef>
                <a:spcPts val="1800"/>
              </a:spcBef>
            </a:pPr>
            <a:r>
              <a:rPr lang="en-US" altLang="en-US" smtClean="0"/>
              <a:t>A cautious but engaged Federal Reserve</a:t>
            </a:r>
          </a:p>
          <a:p>
            <a:pPr>
              <a:spcBef>
                <a:spcPts val="1800"/>
              </a:spcBef>
            </a:pPr>
            <a:r>
              <a:rPr lang="en-US" altLang="en-US" smtClean="0"/>
              <a:t>Obvious market volatility</a:t>
            </a:r>
          </a:p>
        </p:txBody>
      </p:sp>
      <p:sp>
        <p:nvSpPr>
          <p:cNvPr id="67587" name="Title 1"/>
          <p:cNvSpPr>
            <a:spLocks noGrp="1"/>
          </p:cNvSpPr>
          <p:nvPr>
            <p:ph type="title"/>
          </p:nvPr>
        </p:nvSpPr>
        <p:spPr/>
        <p:txBody>
          <a:bodyPr/>
          <a:lstStyle/>
          <a:p>
            <a:r>
              <a:rPr lang="en-US" altLang="en-US" smtClean="0"/>
              <a:t>State of the U.S. Economy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1850" y="1709738"/>
            <a:ext cx="10515600" cy="2852737"/>
          </a:xfrm>
        </p:spPr>
        <p:txBody>
          <a:bodyPr anchor="ctr"/>
          <a:lstStyle/>
          <a:p>
            <a:pPr algn="ctr"/>
            <a:r>
              <a:rPr lang="en-US" altLang="en-US" sz="6000" smtClean="0">
                <a:latin typeface="Century Gothic" panose="020B0502020202020204" pitchFamily="34" charset="0"/>
              </a:rPr>
              <a:t>Consumer Sector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idx="4294967295"/>
          </p:nvPr>
        </p:nvSpPr>
        <p:spPr>
          <a:xfrm>
            <a:off x="1717675" y="185738"/>
            <a:ext cx="8504238" cy="1512887"/>
          </a:xfrm>
        </p:spPr>
        <p:txBody>
          <a:bodyPr/>
          <a:lstStyle/>
          <a:p>
            <a:pPr algn="ctr"/>
            <a:r>
              <a:rPr lang="en-US" altLang="en-US" sz="3600" b="1" smtClean="0">
                <a:solidFill>
                  <a:schemeClr val="tx1"/>
                </a:solidFill>
              </a:rPr>
              <a:t>44% of households could not cover $400 emergency expense</a:t>
            </a:r>
          </a:p>
        </p:txBody>
      </p:sp>
      <p:pic>
        <p:nvPicPr>
          <p:cNvPr id="70659" name="Picture 5"/>
          <p:cNvPicPr>
            <a:picLocks noChangeAspect="1"/>
          </p:cNvPicPr>
          <p:nvPr/>
        </p:nvPicPr>
        <p:blipFill>
          <a:blip r:embed="rId3">
            <a:extLst>
              <a:ext uri="{28A0092B-C50C-407E-A947-70E740481C1C}">
                <a14:useLocalDpi xmlns:a14="http://schemas.microsoft.com/office/drawing/2010/main" val="0"/>
              </a:ext>
            </a:extLst>
          </a:blip>
          <a:srcRect l="61479" t="21385" r="10910" b="39661"/>
          <a:stretch>
            <a:fillRect/>
          </a:stretch>
        </p:blipFill>
        <p:spPr bwMode="auto">
          <a:xfrm>
            <a:off x="927100" y="1835150"/>
            <a:ext cx="10402888"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Content Placeholder 6"/>
          <p:cNvGraphicFramePr>
            <a:graphicFrameLocks noGrp="1"/>
          </p:cNvGraphicFramePr>
          <p:nvPr>
            <p:ph idx="4294967295"/>
          </p:nvPr>
        </p:nvGraphicFramePr>
        <p:xfrm>
          <a:off x="-50800" y="79375"/>
          <a:ext cx="12122150" cy="6245225"/>
        </p:xfrm>
        <a:graphic>
          <a:graphicData uri="http://schemas.openxmlformats.org/presentationml/2006/ole">
            <mc:AlternateContent xmlns:mc="http://schemas.openxmlformats.org/markup-compatibility/2006">
              <mc:Choice xmlns:v="urn:schemas-microsoft-com:vml" Requires="v">
                <p:oleObj spid="_x0000_s72709" name="Chart" r:id="rId4" imgW="12132091" imgH="6248942" progId="Excel.Chart.8">
                  <p:embed/>
                </p:oleObj>
              </mc:Choice>
              <mc:Fallback>
                <p:oleObj name="Chart" r:id="rId4" imgW="12132091" imgH="6248942" progId="Excel.Chart.8">
                  <p:embed/>
                  <p:pic>
                    <p:nvPicPr>
                      <p:cNvPr id="0" name="Content Placeholder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79375"/>
                        <a:ext cx="12122150" cy="62452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p:cNvPicPr>
            <a:picLocks noChangeAspect="1"/>
          </p:cNvPicPr>
          <p:nvPr/>
        </p:nvPicPr>
        <p:blipFill>
          <a:blip r:embed="rId3">
            <a:extLst>
              <a:ext uri="{28A0092B-C50C-407E-A947-70E740481C1C}">
                <a14:useLocalDpi xmlns:a14="http://schemas.microsoft.com/office/drawing/2010/main" val="0"/>
              </a:ext>
            </a:extLst>
          </a:blip>
          <a:srcRect l="1073" t="369" r="2531" b="1248"/>
          <a:stretch>
            <a:fillRect/>
          </a:stretch>
        </p:blipFill>
        <p:spPr bwMode="auto">
          <a:xfrm>
            <a:off x="950913" y="187325"/>
            <a:ext cx="10787062" cy="594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987425"/>
            <a:ext cx="10972800" cy="685800"/>
          </a:xfrm>
        </p:spPr>
        <p:txBody>
          <a:bodyPr/>
          <a:lstStyle/>
          <a:p>
            <a:r>
              <a:rPr lang="en-US" altLang="en-US" sz="4000" smtClean="0">
                <a:latin typeface="Century Gothic" panose="020B0502020202020204" pitchFamily="34" charset="0"/>
              </a:rPr>
              <a:t>SchoolsFirst Federal Credit Union</a:t>
            </a:r>
          </a:p>
        </p:txBody>
      </p:sp>
      <p:sp>
        <p:nvSpPr>
          <p:cNvPr id="34819" name="Content Placeholder 2"/>
          <p:cNvSpPr>
            <a:spLocks noGrp="1"/>
          </p:cNvSpPr>
          <p:nvPr>
            <p:ph idx="1"/>
          </p:nvPr>
        </p:nvSpPr>
        <p:spPr>
          <a:xfrm>
            <a:off x="609600" y="1809750"/>
            <a:ext cx="10972800" cy="4572000"/>
          </a:xfrm>
        </p:spPr>
        <p:txBody>
          <a:bodyPr/>
          <a:lstStyle/>
          <a:p>
            <a:r>
              <a:rPr lang="en-US" altLang="en-US" smtClean="0"/>
              <a:t>800,000 Members</a:t>
            </a:r>
          </a:p>
          <a:p>
            <a:r>
              <a:rPr lang="en-US" altLang="en-US" smtClean="0"/>
              <a:t>$14.3 billion in Assets</a:t>
            </a:r>
          </a:p>
          <a:p>
            <a:r>
              <a:rPr lang="en-US" altLang="en-US" smtClean="0"/>
              <a:t>Serving School Employees and their family members since 1934</a:t>
            </a:r>
          </a:p>
          <a:p>
            <a:r>
              <a:rPr lang="en-US" altLang="en-US" smtClean="0"/>
              <a:t>48 branches in Southern California</a:t>
            </a:r>
          </a:p>
          <a:p>
            <a:r>
              <a:rPr lang="en-US" altLang="en-US" smtClean="0"/>
              <a:t>1,800 teammembers</a:t>
            </a:r>
          </a:p>
          <a:p>
            <a:r>
              <a:rPr lang="en-US" altLang="en-US" smtClean="0"/>
              <a:t>Headquartered in Santa Ana, California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
          <p:cNvSpPr>
            <a:spLocks noGrp="1"/>
          </p:cNvSpPr>
          <p:nvPr>
            <p:ph type="title"/>
          </p:nvPr>
        </p:nvSpPr>
        <p:spPr>
          <a:xfrm>
            <a:off x="609600" y="987425"/>
            <a:ext cx="10972800" cy="685800"/>
          </a:xfrm>
        </p:spPr>
        <p:txBody>
          <a:bodyPr/>
          <a:lstStyle/>
          <a:p>
            <a:r>
              <a:rPr lang="en-US" altLang="en-US" sz="4000" smtClean="0">
                <a:latin typeface="Century Gothic" panose="020B0502020202020204" pitchFamily="34" charset="0"/>
              </a:rPr>
              <a:t>Economic Well Being</a:t>
            </a:r>
          </a:p>
        </p:txBody>
      </p:sp>
      <p:sp>
        <p:nvSpPr>
          <p:cNvPr id="76803" name="Content Placeholder 1"/>
          <p:cNvSpPr>
            <a:spLocks noGrp="1"/>
          </p:cNvSpPr>
          <p:nvPr>
            <p:ph idx="1"/>
          </p:nvPr>
        </p:nvSpPr>
        <p:spPr>
          <a:xfrm>
            <a:off x="685800" y="2286000"/>
            <a:ext cx="10820400" cy="2608263"/>
          </a:xfrm>
        </p:spPr>
        <p:txBody>
          <a:bodyPr/>
          <a:lstStyle/>
          <a:p>
            <a:pPr marL="457200" indent="-457200">
              <a:buFont typeface="Arial" panose="020B0604020202020204" pitchFamily="34" charset="0"/>
              <a:buChar char="•"/>
            </a:pPr>
            <a:r>
              <a:rPr lang="en-US" altLang="en-US" sz="3200" smtClean="0">
                <a:latin typeface="Century Gothic" panose="020B0502020202020204" pitchFamily="34" charset="0"/>
              </a:rPr>
              <a:t>30% finding it “difficult to get by” or “just getting by”</a:t>
            </a:r>
          </a:p>
          <a:p>
            <a:pPr marL="457200" indent="-457200">
              <a:buFont typeface="Arial" panose="020B0604020202020204" pitchFamily="34" charset="0"/>
              <a:buChar char="•"/>
            </a:pPr>
            <a:r>
              <a:rPr lang="en-US" altLang="en-US" sz="3200" smtClean="0">
                <a:latin typeface="Century Gothic" panose="020B0502020202020204" pitchFamily="34" charset="0"/>
              </a:rPr>
              <a:t>44% could not cover a $400 emergency expense</a:t>
            </a:r>
          </a:p>
          <a:p>
            <a:pPr marL="457200" indent="-457200">
              <a:buFont typeface="Arial" panose="020B0604020202020204" pitchFamily="34" charset="0"/>
              <a:buChar char="•"/>
            </a:pPr>
            <a:r>
              <a:rPr lang="en-US" altLang="en-US" sz="3200" smtClean="0">
                <a:latin typeface="Century Gothic" panose="020B0502020202020204" pitchFamily="34" charset="0"/>
              </a:rPr>
              <a:t>22% juggling two or more jobs</a:t>
            </a:r>
          </a:p>
          <a:p>
            <a:pPr marL="457200" indent="-457200">
              <a:buFont typeface="Arial" panose="020B0604020202020204" pitchFamily="34" charset="0"/>
              <a:buChar char="•"/>
            </a:pPr>
            <a:r>
              <a:rPr lang="en-US" altLang="en-US" sz="3200" smtClean="0">
                <a:latin typeface="Century Gothic" panose="020B0502020202020204" pitchFamily="34" charset="0"/>
              </a:rPr>
              <a:t>28% have no retirement or pension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52400" y="1709738"/>
            <a:ext cx="12039600" cy="2852737"/>
          </a:xfrm>
        </p:spPr>
        <p:txBody>
          <a:bodyPr anchor="ctr"/>
          <a:lstStyle/>
          <a:p>
            <a:pPr algn="ctr"/>
            <a:r>
              <a:rPr lang="en-US" altLang="en-US" sz="6000" smtClean="0">
                <a:latin typeface="Century Gothic" panose="020B0502020202020204" pitchFamily="34" charset="0"/>
              </a:rPr>
              <a:t>Credit Union Operating Results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Content Placeholder 3"/>
          <p:cNvGraphicFramePr>
            <a:graphicFrameLocks noGrp="1"/>
          </p:cNvGraphicFramePr>
          <p:nvPr>
            <p:ph idx="4294967295"/>
          </p:nvPr>
        </p:nvGraphicFramePr>
        <p:xfrm>
          <a:off x="157163" y="12700"/>
          <a:ext cx="11949112" cy="6291263"/>
        </p:xfrm>
        <a:graphic>
          <a:graphicData uri="http://schemas.openxmlformats.org/presentationml/2006/ole">
            <mc:AlternateContent xmlns:mc="http://schemas.openxmlformats.org/markup-compatibility/2006">
              <mc:Choice xmlns:v="urn:schemas-microsoft-com:vml" Requires="v">
                <p:oleObj spid="_x0000_s80901" name="Chart" r:id="rId4" imgW="11961389" imgH="6297714" progId="Excel.Chart.8">
                  <p:embed/>
                </p:oleObj>
              </mc:Choice>
              <mc:Fallback>
                <p:oleObj name="Chart" r:id="rId4" imgW="11961389" imgH="6297714"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3" y="12700"/>
                        <a:ext cx="11949112" cy="629126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Content Placeholder 6"/>
          <p:cNvGraphicFramePr>
            <a:graphicFrameLocks noGrp="1"/>
          </p:cNvGraphicFramePr>
          <p:nvPr>
            <p:ph idx="1"/>
          </p:nvPr>
        </p:nvGraphicFramePr>
        <p:xfrm>
          <a:off x="1960563" y="942975"/>
          <a:ext cx="8240712" cy="4757738"/>
        </p:xfrm>
        <a:graphic>
          <a:graphicData uri="http://schemas.openxmlformats.org/presentationml/2006/ole">
            <mc:AlternateContent xmlns:mc="http://schemas.openxmlformats.org/markup-compatibility/2006">
              <mc:Choice xmlns:v="urn:schemas-microsoft-com:vml" Requires="v">
                <p:oleObj spid="_x0000_s82949" name="Chart" r:id="rId3" imgW="8248603" imgH="4767485" progId="Excel.Chart.8">
                  <p:embed/>
                </p:oleObj>
              </mc:Choice>
              <mc:Fallback>
                <p:oleObj name="Chart" r:id="rId3" imgW="8248603" imgH="4767485" progId="Excel.Chart.8">
                  <p:embed/>
                  <p:pic>
                    <p:nvPicPr>
                      <p:cNvPr id="0" name="Content Placeholder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563" y="942975"/>
                        <a:ext cx="8240712" cy="475773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Chart 3"/>
          <p:cNvGraphicFramePr>
            <a:graphicFrameLocks/>
          </p:cNvGraphicFramePr>
          <p:nvPr/>
        </p:nvGraphicFramePr>
        <p:xfrm>
          <a:off x="1695450" y="1063625"/>
          <a:ext cx="8636000" cy="4791075"/>
        </p:xfrm>
        <a:graphic>
          <a:graphicData uri="http://schemas.openxmlformats.org/presentationml/2006/ole">
            <mc:AlternateContent xmlns:mc="http://schemas.openxmlformats.org/markup-compatibility/2006">
              <mc:Choice xmlns:v="urn:schemas-microsoft-com:vml" Requires="v">
                <p:oleObj spid="_x0000_s84999" name="Chart" r:id="rId3" imgW="8638781" imgH="4797968" progId="Excel.Chart.8">
                  <p:embed/>
                </p:oleObj>
              </mc:Choice>
              <mc:Fallback>
                <p:oleObj name="Chart" r:id="rId3" imgW="8638781" imgH="4797968"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1063625"/>
                        <a:ext cx="8636000" cy="479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1"/>
          <p:cNvSpPr txBox="1">
            <a:spLocks noChangeArrowheads="1"/>
          </p:cNvSpPr>
          <p:nvPr/>
        </p:nvSpPr>
        <p:spPr bwMode="auto">
          <a:xfrm>
            <a:off x="6248400" y="1862138"/>
            <a:ext cx="1300163" cy="250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en-US" sz="1500" b="1">
                <a:solidFill>
                  <a:srgbClr val="C00000"/>
                </a:solidFill>
                <a:latin typeface="Calibri" panose="020F0502020204030204" pitchFamily="34" charset="0"/>
              </a:rPr>
              <a:t>-18.7 Million</a:t>
            </a:r>
            <a:r>
              <a:rPr lang="en-US" altLang="en-US" sz="1200" b="1">
                <a:solidFill>
                  <a:srgbClr val="C00000"/>
                </a:solidFill>
                <a:latin typeface="Calibri" panose="020F0502020204030204" pitchFamily="34" charset="0"/>
              </a:rPr>
              <a:t>!</a:t>
            </a:r>
          </a:p>
        </p:txBody>
      </p:sp>
      <p:sp>
        <p:nvSpPr>
          <p:cNvPr id="5" name="TextBox 1"/>
          <p:cNvSpPr txBox="1">
            <a:spLocks noChangeArrowheads="1"/>
          </p:cNvSpPr>
          <p:nvPr/>
        </p:nvSpPr>
        <p:spPr bwMode="auto">
          <a:xfrm>
            <a:off x="8331200" y="5064125"/>
            <a:ext cx="1190625" cy="255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en-US" sz="1500" b="1">
                <a:solidFill>
                  <a:srgbClr val="C00000"/>
                </a:solidFill>
                <a:latin typeface="Calibri" panose="020F0502020204030204" pitchFamily="34" charset="0"/>
              </a:rPr>
              <a:t>+4.3 Million!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Chart 1"/>
          <p:cNvGraphicFramePr>
            <a:graphicFrameLocks/>
          </p:cNvGraphicFramePr>
          <p:nvPr/>
        </p:nvGraphicFramePr>
        <p:xfrm>
          <a:off x="1620838" y="963613"/>
          <a:ext cx="8848725" cy="4737100"/>
        </p:xfrm>
        <a:graphic>
          <a:graphicData uri="http://schemas.openxmlformats.org/presentationml/2006/ole">
            <mc:AlternateContent xmlns:mc="http://schemas.openxmlformats.org/markup-compatibility/2006">
              <mc:Choice xmlns:v="urn:schemas-microsoft-com:vml" Requires="v">
                <p:oleObj spid="_x0000_s86021" name="Chart" r:id="rId4" imgW="8858256" imgH="4749196" progId="Excel.Chart.8">
                  <p:embed/>
                </p:oleObj>
              </mc:Choice>
              <mc:Fallback>
                <p:oleObj name="Chart" r:id="rId4" imgW="8858256" imgH="4749196"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838" y="963613"/>
                        <a:ext cx="8848725" cy="473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Chart 3"/>
          <p:cNvGraphicFramePr>
            <a:graphicFrameLocks/>
          </p:cNvGraphicFramePr>
          <p:nvPr/>
        </p:nvGraphicFramePr>
        <p:xfrm>
          <a:off x="327025" y="166688"/>
          <a:ext cx="5776913" cy="5834062"/>
        </p:xfrm>
        <a:graphic>
          <a:graphicData uri="http://schemas.openxmlformats.org/presentationml/2006/ole">
            <mc:AlternateContent xmlns:mc="http://schemas.openxmlformats.org/markup-compatibility/2006">
              <mc:Choice xmlns:v="urn:schemas-microsoft-com:vml" Requires="v">
                <p:oleObj spid="_x0000_s88073" name="Chart" r:id="rId3" imgW="5785605" imgH="5840474" progId="Excel.Chart.8">
                  <p:embed/>
                </p:oleObj>
              </mc:Choice>
              <mc:Fallback>
                <p:oleObj name="Chart" r:id="rId3" imgW="5785605" imgH="5840474"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166688"/>
                        <a:ext cx="5776913" cy="583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7" name="Chart 4"/>
          <p:cNvGraphicFramePr>
            <a:graphicFrameLocks/>
          </p:cNvGraphicFramePr>
          <p:nvPr/>
        </p:nvGraphicFramePr>
        <p:xfrm>
          <a:off x="6175375" y="166688"/>
          <a:ext cx="5784850" cy="5834062"/>
        </p:xfrm>
        <a:graphic>
          <a:graphicData uri="http://schemas.openxmlformats.org/presentationml/2006/ole">
            <mc:AlternateContent xmlns:mc="http://schemas.openxmlformats.org/markup-compatibility/2006">
              <mc:Choice xmlns:v="urn:schemas-microsoft-com:vml" Requires="v">
                <p:oleObj spid="_x0000_s88074" name="Chart" r:id="rId5" imgW="5785605" imgH="5840474" progId="Excel.Chart.8">
                  <p:embed/>
                </p:oleObj>
              </mc:Choice>
              <mc:Fallback>
                <p:oleObj name="Chart" r:id="rId5" imgW="5785605" imgH="5840474" progId="Excel.Chart.8">
                  <p:embed/>
                  <p:pic>
                    <p:nvPicPr>
                      <p:cNvPr id="0" name="Char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5375" y="166688"/>
                        <a:ext cx="5784850" cy="583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xmlns="" id="{12C95A3C-9BF5-4083-A2B1-F393FC8E5903}"/>
              </a:ext>
            </a:extLst>
          </p:cNvPr>
          <p:cNvSpPr txBox="1"/>
          <p:nvPr/>
        </p:nvSpPr>
        <p:spPr>
          <a:xfrm>
            <a:off x="3929063" y="6183313"/>
            <a:ext cx="4595812" cy="461962"/>
          </a:xfrm>
          <a:prstGeom prst="rect">
            <a:avLst/>
          </a:prstGeom>
          <a:noFill/>
        </p:spPr>
        <p:txBody>
          <a:bodyPr wrap="none">
            <a:spAutoFit/>
          </a:bodyPr>
          <a:lstStyle/>
          <a:p>
            <a:pPr defTabSz="914400" eaLnBrk="1" fontAlgn="auto" hangingPunct="1">
              <a:spcBef>
                <a:spcPts val="0"/>
              </a:spcBef>
              <a:spcAft>
                <a:spcPts val="0"/>
              </a:spcAft>
              <a:defRPr/>
            </a:pPr>
            <a:r>
              <a:rPr lang="en-US" sz="2400" b="1" dirty="0">
                <a:solidFill>
                  <a:srgbClr val="C00000"/>
                </a:solidFill>
                <a:latin typeface="Century Gothic" panose="020F0302020204030204"/>
                <a:ea typeface="+mn-ea"/>
              </a:rPr>
              <a:t>Asset-Weighted ROA = 0.78%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Chart 1"/>
          <p:cNvGraphicFramePr>
            <a:graphicFrameLocks/>
          </p:cNvGraphicFramePr>
          <p:nvPr/>
        </p:nvGraphicFramePr>
        <p:xfrm>
          <a:off x="2082800" y="935038"/>
          <a:ext cx="7950200" cy="5364162"/>
        </p:xfrm>
        <a:graphic>
          <a:graphicData uri="http://schemas.openxmlformats.org/presentationml/2006/ole">
            <mc:AlternateContent xmlns:mc="http://schemas.openxmlformats.org/markup-compatibility/2006">
              <mc:Choice xmlns:v="urn:schemas-microsoft-com:vml" Requires="v">
                <p:oleObj spid="_x0000_s89093" name="Chart" r:id="rId3" imgW="7955970" imgH="5371041" progId="Excel.Chart.8">
                  <p:embed/>
                </p:oleObj>
              </mc:Choice>
              <mc:Fallback>
                <p:oleObj name="Chart" r:id="rId3" imgW="7955970" imgH="5371041" progId="Excel.Chart.8">
                  <p:embed/>
                  <p:pic>
                    <p:nvPicPr>
                      <p:cNvPr id="0"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800" y="935038"/>
                        <a:ext cx="7950200" cy="536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286000" y="1095375"/>
            <a:ext cx="8001000" cy="642938"/>
          </a:xfrm>
        </p:spPr>
        <p:txBody>
          <a:bodyPr>
            <a:normAutofit fontScale="90000"/>
          </a:bodyPr>
          <a:lstStyle/>
          <a:p>
            <a:pPr algn="ctr">
              <a:defRPr/>
            </a:pPr>
            <a:r>
              <a:rPr lang="en-US" b="1" dirty="0">
                <a:solidFill>
                  <a:schemeClr val="tx1"/>
                </a:solidFill>
                <a:latin typeface="Arial-BoldMT"/>
                <a:cs typeface="Arial-BoldMT"/>
              </a:rPr>
              <a:t>CU Asset Quality: Delinquency</a:t>
            </a:r>
            <a:r>
              <a:rPr lang="en-US" b="1" dirty="0">
                <a:latin typeface="Arial-BoldMT"/>
                <a:cs typeface="Arial-BoldMT"/>
              </a:rPr>
              <a:t/>
            </a:r>
            <a:br>
              <a:rPr lang="en-US" b="1" dirty="0">
                <a:latin typeface="Arial-BoldMT"/>
                <a:cs typeface="Arial-BoldMT"/>
              </a:rPr>
            </a:br>
            <a:r>
              <a:rPr lang="en-US" sz="788" b="1" dirty="0">
                <a:latin typeface="Arial-BoldMT"/>
                <a:cs typeface="Arial-BoldMT"/>
              </a:rPr>
              <a:t>(Percent of Total Loans. Source: NCUA and CUNA)</a:t>
            </a:r>
            <a:endParaRPr lang="en-US" dirty="0"/>
          </a:p>
        </p:txBody>
      </p:sp>
      <p:graphicFrame>
        <p:nvGraphicFramePr>
          <p:cNvPr id="90115" name="Content Placeholder 6"/>
          <p:cNvGraphicFramePr>
            <a:graphicFrameLocks/>
          </p:cNvGraphicFramePr>
          <p:nvPr/>
        </p:nvGraphicFramePr>
        <p:xfrm>
          <a:off x="2943225" y="1971675"/>
          <a:ext cx="3117850" cy="3486150"/>
        </p:xfrm>
        <a:graphic>
          <a:graphicData uri="http://schemas.openxmlformats.org/presentationml/2006/ole">
            <mc:AlternateContent xmlns:mc="http://schemas.openxmlformats.org/markup-compatibility/2006">
              <mc:Choice xmlns:v="urn:schemas-microsoft-com:vml" Requires="v">
                <p:oleObj spid="_x0000_s90121" name="Chart" r:id="rId3" imgW="3127519" imgH="3493311" progId="Excel.Chart.8">
                  <p:embed/>
                </p:oleObj>
              </mc:Choice>
              <mc:Fallback>
                <p:oleObj name="Chart" r:id="rId3" imgW="3127519" imgH="3493311" progId="Excel.Chart.8">
                  <p:embed/>
                  <p:pic>
                    <p:nvPicPr>
                      <p:cNvPr id="0" name="Content Placeholder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225" y="1971675"/>
                        <a:ext cx="3117850" cy="348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116" name="Content Placeholder 6"/>
          <p:cNvGraphicFramePr>
            <a:graphicFrameLocks/>
          </p:cNvGraphicFramePr>
          <p:nvPr/>
        </p:nvGraphicFramePr>
        <p:xfrm>
          <a:off x="6173788" y="1971675"/>
          <a:ext cx="3241675" cy="3486150"/>
        </p:xfrm>
        <a:graphic>
          <a:graphicData uri="http://schemas.openxmlformats.org/presentationml/2006/ole">
            <mc:AlternateContent xmlns:mc="http://schemas.openxmlformats.org/markup-compatibility/2006">
              <mc:Choice xmlns:v="urn:schemas-microsoft-com:vml" Requires="v">
                <p:oleObj spid="_x0000_s90122" name="Chart" r:id="rId5" imgW="3249450" imgH="3493311" progId="Excel.Chart.8">
                  <p:embed/>
                </p:oleObj>
              </mc:Choice>
              <mc:Fallback>
                <p:oleObj name="Chart" r:id="rId5" imgW="3249450" imgH="3493311" progId="Excel.Chart.8">
                  <p:embed/>
                  <p:pic>
                    <p:nvPicPr>
                      <p:cNvPr id="0" name="Content Placeholder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3788" y="1971675"/>
                        <a:ext cx="3241675" cy="348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Content Placeholder 3"/>
          <p:cNvGraphicFramePr>
            <a:graphicFrameLocks/>
          </p:cNvGraphicFramePr>
          <p:nvPr/>
        </p:nvGraphicFramePr>
        <p:xfrm>
          <a:off x="2235200" y="1016000"/>
          <a:ext cx="8026400" cy="5208588"/>
        </p:xfrm>
        <a:graphic>
          <a:graphicData uri="http://schemas.openxmlformats.org/presentationml/2006/ole">
            <mc:AlternateContent xmlns:mc="http://schemas.openxmlformats.org/markup-compatibility/2006">
              <mc:Choice xmlns:v="urn:schemas-microsoft-com:vml" Requires="v">
                <p:oleObj spid="_x0000_s91141" name="Chart" r:id="rId3" imgW="8035224" imgH="5212532" progId="Excel.Chart.8">
                  <p:embed/>
                </p:oleObj>
              </mc:Choice>
              <mc:Fallback>
                <p:oleObj name="Chart" r:id="rId3" imgW="8035224" imgH="5212532" progId="Excel.Chart.8">
                  <p:embed/>
                  <p:pic>
                    <p:nvPicPr>
                      <p:cNvPr id="0" name="Content Placeholder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00" y="1016000"/>
                        <a:ext cx="8026400" cy="5208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67138" y="1162050"/>
            <a:ext cx="4629150" cy="642938"/>
          </a:xfrm>
        </p:spPr>
        <p:txBody>
          <a:bodyPr>
            <a:normAutofit fontScale="90000"/>
          </a:bodyPr>
          <a:lstStyle/>
          <a:p>
            <a:pPr algn="ctr">
              <a:defRPr/>
            </a:pPr>
            <a:r>
              <a:rPr lang="en-US" sz="2325" b="1" dirty="0">
                <a:solidFill>
                  <a:schemeClr val="tx1"/>
                </a:solidFill>
                <a:latin typeface="Arial-BoldMT"/>
                <a:cs typeface="Arial-BoldMT"/>
              </a:rPr>
              <a:t>CU Asset Quality: Net </a:t>
            </a:r>
            <a:r>
              <a:rPr lang="en-US" sz="2325" b="1" dirty="0" err="1">
                <a:solidFill>
                  <a:schemeClr val="tx1"/>
                </a:solidFill>
                <a:latin typeface="Arial-BoldMT"/>
                <a:cs typeface="Arial-BoldMT"/>
              </a:rPr>
              <a:t>Chargeoffs</a:t>
            </a:r>
            <a:r>
              <a:rPr lang="en-US" b="1" dirty="0">
                <a:solidFill>
                  <a:schemeClr val="tx1"/>
                </a:solidFill>
                <a:latin typeface="Arial-BoldMT"/>
                <a:cs typeface="Arial-BoldMT"/>
              </a:rPr>
              <a:t/>
            </a:r>
            <a:br>
              <a:rPr lang="en-US" b="1" dirty="0">
                <a:solidFill>
                  <a:schemeClr val="tx1"/>
                </a:solidFill>
                <a:latin typeface="Arial-BoldMT"/>
                <a:cs typeface="Arial-BoldMT"/>
              </a:rPr>
            </a:br>
            <a:r>
              <a:rPr lang="en-US" sz="788" b="1" dirty="0">
                <a:solidFill>
                  <a:schemeClr val="tx1"/>
                </a:solidFill>
                <a:latin typeface="Arial-BoldMT"/>
                <a:cs typeface="Arial-BoldMT"/>
              </a:rPr>
              <a:t>(As a Percent of Average Loans. Source: NCUA and CUNA)</a:t>
            </a:r>
            <a:endParaRPr lang="en-US" dirty="0">
              <a:solidFill>
                <a:schemeClr val="tx1"/>
              </a:solidFill>
            </a:endParaRPr>
          </a:p>
        </p:txBody>
      </p:sp>
      <p:graphicFrame>
        <p:nvGraphicFramePr>
          <p:cNvPr id="92163" name="Content Placeholder 6"/>
          <p:cNvGraphicFramePr>
            <a:graphicFrameLocks noGrp="1"/>
          </p:cNvGraphicFramePr>
          <p:nvPr>
            <p:ph idx="1"/>
          </p:nvPr>
        </p:nvGraphicFramePr>
        <p:xfrm>
          <a:off x="2760663" y="1895475"/>
          <a:ext cx="3371850" cy="3617913"/>
        </p:xfrm>
        <a:graphic>
          <a:graphicData uri="http://schemas.openxmlformats.org/presentationml/2006/ole">
            <mc:AlternateContent xmlns:mc="http://schemas.openxmlformats.org/markup-compatibility/2006">
              <mc:Choice xmlns:v="urn:schemas-microsoft-com:vml" Requires="v">
                <p:oleObj spid="_x0000_s92169" name="Chart" r:id="rId3" imgW="3383573" imgH="3627434" progId="Excel.Chart.8">
                  <p:embed/>
                </p:oleObj>
              </mc:Choice>
              <mc:Fallback>
                <p:oleObj name="Chart" r:id="rId3" imgW="3383573" imgH="3627434" progId="Excel.Chart.8">
                  <p:embed/>
                  <p:pic>
                    <p:nvPicPr>
                      <p:cNvPr id="0" name="Content Placeholder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663" y="1895475"/>
                        <a:ext cx="3371850" cy="3617913"/>
                      </a:xfrm>
                      <a:prstGeom prst="rect">
                        <a:avLst/>
                      </a:prstGeom>
                    </p:spPr>
                  </p:pic>
                </p:oleObj>
              </mc:Fallback>
            </mc:AlternateContent>
          </a:graphicData>
        </a:graphic>
      </p:graphicFrame>
      <p:graphicFrame>
        <p:nvGraphicFramePr>
          <p:cNvPr id="92164" name="Content Placeholder 6"/>
          <p:cNvGraphicFramePr>
            <a:graphicFrameLocks/>
          </p:cNvGraphicFramePr>
          <p:nvPr/>
        </p:nvGraphicFramePr>
        <p:xfrm>
          <a:off x="6130925" y="1895475"/>
          <a:ext cx="3327400" cy="3617913"/>
        </p:xfrm>
        <a:graphic>
          <a:graphicData uri="http://schemas.openxmlformats.org/presentationml/2006/ole">
            <mc:AlternateContent xmlns:mc="http://schemas.openxmlformats.org/markup-compatibility/2006">
              <mc:Choice xmlns:v="urn:schemas-microsoft-com:vml" Requires="v">
                <p:oleObj spid="_x0000_s92170" name="Chart" r:id="rId5" imgW="3334801" imgH="3627434" progId="Excel.Chart.8">
                  <p:embed/>
                </p:oleObj>
              </mc:Choice>
              <mc:Fallback>
                <p:oleObj name="Chart" r:id="rId5" imgW="3334801" imgH="3627434" progId="Excel.Chart.8">
                  <p:embed/>
                  <p:pic>
                    <p:nvPicPr>
                      <p:cNvPr id="0" name="Content Placeholder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0925" y="1895475"/>
                        <a:ext cx="3327400" cy="361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831850" y="1709738"/>
            <a:ext cx="10515600" cy="2852737"/>
          </a:xfrm>
        </p:spPr>
        <p:txBody>
          <a:bodyPr anchor="ctr"/>
          <a:lstStyle/>
          <a:p>
            <a:pPr algn="ctr"/>
            <a:r>
              <a:rPr lang="en-US" altLang="en-US" sz="6000" smtClean="0">
                <a:latin typeface="Century Gothic" panose="020B0502020202020204" pitchFamily="34" charset="0"/>
              </a:rPr>
              <a:t>Regulatory Burden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84625" y="230188"/>
            <a:ext cx="4224338" cy="6397625"/>
          </a:xfrm>
        </p:spPr>
      </p:pic>
      <p:sp>
        <p:nvSpPr>
          <p:cNvPr id="95235" name="Title 1"/>
          <p:cNvSpPr>
            <a:spLocks noGrp="1"/>
          </p:cNvSpPr>
          <p:nvPr>
            <p:ph type="title"/>
          </p:nvPr>
        </p:nvSpPr>
        <p:spPr>
          <a:xfrm>
            <a:off x="434975" y="373063"/>
            <a:ext cx="3995738" cy="1979612"/>
          </a:xfrm>
        </p:spPr>
        <p:txBody>
          <a:bodyPr/>
          <a:lstStyle/>
          <a:p>
            <a:r>
              <a:rPr lang="en-US" altLang="en-US" sz="4000" b="1" smtClean="0">
                <a:solidFill>
                  <a:schemeClr val="tx1"/>
                </a:solidFill>
              </a:rPr>
              <a:t>Credit Union Regulatory Costs</a:t>
            </a:r>
          </a:p>
        </p:txBody>
      </p:sp>
      <p:sp>
        <p:nvSpPr>
          <p:cNvPr id="4" name="Content Placeholder 2">
            <a:extLst>
              <a:ext uri="{FF2B5EF4-FFF2-40B4-BE49-F238E27FC236}">
                <a16:creationId xmlns:a16="http://schemas.microsoft.com/office/drawing/2014/main" xmlns="" id="{C1C43DBE-2986-4810-952A-A3FF3387DABC}"/>
              </a:ext>
            </a:extLst>
          </p:cNvPr>
          <p:cNvSpPr txBox="1">
            <a:spLocks/>
          </p:cNvSpPr>
          <p:nvPr/>
        </p:nvSpPr>
        <p:spPr>
          <a:xfrm>
            <a:off x="8274050" y="2951163"/>
            <a:ext cx="3011488" cy="1419225"/>
          </a:xfrm>
          <a:prstGeom prst="rect">
            <a:avLst/>
          </a:prstGeom>
        </p:spPr>
        <p:txBody>
          <a:bodyP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2800" b="1" dirty="0">
                <a:solidFill>
                  <a:prstClr val="black"/>
                </a:solidFill>
              </a:rPr>
              <a:t>*Total costs represent 61% of industry earnings</a:t>
            </a:r>
          </a:p>
        </p:txBody>
      </p:sp>
      <p:pic>
        <p:nvPicPr>
          <p:cNvPr id="95237" name="Picture 2" descr="Image result for cornerstone research"/>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7939" r="-95" b="45732"/>
          <a:stretch>
            <a:fillRect/>
          </a:stretch>
        </p:blipFill>
        <p:spPr bwMode="auto">
          <a:xfrm>
            <a:off x="8274050" y="6159500"/>
            <a:ext cx="37544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3513" y="184150"/>
            <a:ext cx="6799262"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2" descr="Image result for cornerstone research"/>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7939" r="-95" b="45732"/>
          <a:stretch>
            <a:fillRect/>
          </a:stretch>
        </p:blipFill>
        <p:spPr bwMode="auto">
          <a:xfrm>
            <a:off x="8274050" y="6159500"/>
            <a:ext cx="37544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2650" y="520700"/>
            <a:ext cx="5764213"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396C885D-679B-4261-A8E9-98C90FAF258E}"/>
              </a:ext>
            </a:extLst>
          </p:cNvPr>
          <p:cNvSpPr txBox="1">
            <a:spLocks/>
          </p:cNvSpPr>
          <p:nvPr/>
        </p:nvSpPr>
        <p:spPr>
          <a:xfrm>
            <a:off x="7367588" y="520700"/>
            <a:ext cx="4556125" cy="56388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600" b="1" dirty="0">
                <a:solidFill>
                  <a:prstClr val="black"/>
                </a:solidFill>
              </a:rPr>
              <a:t>Distribution of $6.1 Billion                     in Total Costs:</a:t>
            </a:r>
          </a:p>
          <a:p>
            <a:pPr fontAlgn="auto">
              <a:spcBef>
                <a:spcPts val="1800"/>
              </a:spcBef>
              <a:spcAft>
                <a:spcPts val="0"/>
              </a:spcAft>
              <a:defRPr/>
            </a:pPr>
            <a:r>
              <a:rPr lang="en-US" sz="2400" b="1" dirty="0">
                <a:solidFill>
                  <a:prstClr val="black"/>
                </a:solidFill>
              </a:rPr>
              <a:t>75% are staff costs </a:t>
            </a:r>
            <a:r>
              <a:rPr lang="en-US" sz="2400" dirty="0">
                <a:solidFill>
                  <a:prstClr val="black"/>
                </a:solidFill>
              </a:rPr>
              <a:t>including risk management, member-facing and support employees.</a:t>
            </a:r>
          </a:p>
          <a:p>
            <a:pPr fontAlgn="auto">
              <a:spcBef>
                <a:spcPts val="1800"/>
              </a:spcBef>
              <a:spcAft>
                <a:spcPts val="0"/>
              </a:spcAft>
              <a:defRPr/>
            </a:pPr>
            <a:r>
              <a:rPr lang="en-US" sz="2400" b="1" dirty="0">
                <a:solidFill>
                  <a:prstClr val="black"/>
                </a:solidFill>
              </a:rPr>
              <a:t>23% are 3</a:t>
            </a:r>
            <a:r>
              <a:rPr lang="en-US" sz="2400" b="1" baseline="30000" dirty="0">
                <a:solidFill>
                  <a:prstClr val="black"/>
                </a:solidFill>
              </a:rPr>
              <a:t>rd</a:t>
            </a:r>
            <a:r>
              <a:rPr lang="en-US" sz="2400" b="1" dirty="0">
                <a:solidFill>
                  <a:prstClr val="black"/>
                </a:solidFill>
              </a:rPr>
              <a:t> party expenses </a:t>
            </a:r>
            <a:r>
              <a:rPr lang="en-US" sz="2400" dirty="0">
                <a:solidFill>
                  <a:prstClr val="black"/>
                </a:solidFill>
              </a:rPr>
              <a:t>including compliance, technology, legal and training.</a:t>
            </a:r>
          </a:p>
          <a:p>
            <a:pPr fontAlgn="auto">
              <a:spcBef>
                <a:spcPts val="1800"/>
              </a:spcBef>
              <a:spcAft>
                <a:spcPts val="0"/>
              </a:spcAft>
              <a:defRPr/>
            </a:pPr>
            <a:r>
              <a:rPr lang="en-US" sz="2400" b="1" dirty="0">
                <a:solidFill>
                  <a:prstClr val="black"/>
                </a:solidFill>
              </a:rPr>
              <a:t>2% are depreciation of capitalized expenses </a:t>
            </a:r>
            <a:r>
              <a:rPr lang="en-US" sz="2400" dirty="0">
                <a:solidFill>
                  <a:prstClr val="black"/>
                </a:solidFill>
              </a:rPr>
              <a:t>including technology investments. </a:t>
            </a:r>
          </a:p>
        </p:txBody>
      </p:sp>
      <p:pic>
        <p:nvPicPr>
          <p:cNvPr id="99332" name="Picture 2" descr="Image result for cornerstone research"/>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7939" r="-95" b="45732"/>
          <a:stretch>
            <a:fillRect/>
          </a:stretch>
        </p:blipFill>
        <p:spPr bwMode="auto">
          <a:xfrm>
            <a:off x="8274050" y="6159500"/>
            <a:ext cx="37544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txBox="1">
            <a:spLocks/>
          </p:cNvSpPr>
          <p:nvPr/>
        </p:nvSpPr>
        <p:spPr bwMode="auto">
          <a:xfrm>
            <a:off x="180975" y="415925"/>
            <a:ext cx="4433888"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ea typeface="MS PGothic" panose="020B0600070205080204" pitchFamily="34" charset="-128"/>
              </a:defRPr>
            </a:lvl1pPr>
            <a:lvl2pPr marL="742950" indent="-285750" defTabSz="685800">
              <a:defRPr>
                <a:solidFill>
                  <a:schemeClr val="tx1"/>
                </a:solidFill>
                <a:latin typeface="Arial" panose="020B0604020202020204" pitchFamily="34" charset="0"/>
                <a:ea typeface="MS PGothic" panose="020B0600070205080204" pitchFamily="34" charset="-128"/>
              </a:defRPr>
            </a:lvl2pPr>
            <a:lvl3pPr marL="1143000" indent="-228600" defTabSz="685800">
              <a:defRPr>
                <a:solidFill>
                  <a:schemeClr val="tx1"/>
                </a:solidFill>
                <a:latin typeface="Arial" panose="020B0604020202020204" pitchFamily="34" charset="0"/>
                <a:ea typeface="MS PGothic" panose="020B0600070205080204" pitchFamily="34" charset="-128"/>
              </a:defRPr>
            </a:lvl3pPr>
            <a:lvl4pPr marL="1600200" indent="-228600" defTabSz="685800">
              <a:defRPr>
                <a:solidFill>
                  <a:schemeClr val="tx1"/>
                </a:solidFill>
                <a:latin typeface="Arial" panose="020B0604020202020204" pitchFamily="34" charset="0"/>
                <a:ea typeface="MS PGothic" panose="020B0600070205080204" pitchFamily="34" charset="-128"/>
              </a:defRPr>
            </a:lvl4pPr>
            <a:lvl5pPr marL="2057400" indent="-228600" defTabSz="685800">
              <a:defRPr>
                <a:solidFill>
                  <a:schemeClr val="tx1"/>
                </a:solidFill>
                <a:latin typeface="Arial" panose="020B060402020202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3000" b="1">
                <a:solidFill>
                  <a:srgbClr val="000000"/>
                </a:solidFill>
                <a:latin typeface="Century Gothic" panose="020B0502020202020204" pitchFamily="34" charset="0"/>
              </a:rPr>
              <a:t>Reduced Regulatory Costs Would be Used to Better Serve More Members</a:t>
            </a:r>
          </a:p>
        </p:txBody>
      </p:sp>
      <p:pic>
        <p:nvPicPr>
          <p:cNvPr id="10137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425" y="569913"/>
            <a:ext cx="4386263" cy="56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2" descr="Image result for cornerstone research"/>
          <p:cNvPicPr>
            <a:picLocks noChangeAspect="1" noChangeArrowheads="1"/>
          </p:cNvPicPr>
          <p:nvPr/>
        </p:nvPicPr>
        <p:blipFill>
          <a:blip r:embed="rId4">
            <a:extLst>
              <a:ext uri="{28A0092B-C50C-407E-A947-70E740481C1C}">
                <a14:useLocalDpi xmlns:a14="http://schemas.microsoft.com/office/drawing/2010/main" val="0"/>
              </a:ext>
            </a:extLst>
          </a:blip>
          <a:srcRect t="37939" r="-95" b="45732"/>
          <a:stretch>
            <a:fillRect/>
          </a:stretch>
        </p:blipFill>
        <p:spPr bwMode="auto">
          <a:xfrm>
            <a:off x="8062913" y="6126163"/>
            <a:ext cx="3965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Box 1"/>
          <p:cNvSpPr txBox="1">
            <a:spLocks noChangeArrowheads="1"/>
          </p:cNvSpPr>
          <p:nvPr/>
        </p:nvSpPr>
        <p:spPr bwMode="auto">
          <a:xfrm>
            <a:off x="3640138" y="2767013"/>
            <a:ext cx="4918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3300" b="1"/>
              <a:t>cuna.org/regburden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Events</a:t>
            </a:r>
            <a:endParaRPr lang="en-US" dirty="0"/>
          </a:p>
        </p:txBody>
      </p:sp>
      <p:sp>
        <p:nvSpPr>
          <p:cNvPr id="3" name="Content Placeholder 2"/>
          <p:cNvSpPr>
            <a:spLocks noGrp="1"/>
          </p:cNvSpPr>
          <p:nvPr>
            <p:ph idx="1"/>
          </p:nvPr>
        </p:nvSpPr>
        <p:spPr/>
        <p:txBody>
          <a:bodyPr/>
          <a:lstStyle/>
          <a:p>
            <a:r>
              <a:rPr lang="en-US" dirty="0" smtClean="0"/>
              <a:t>Legal challenges to ADA demand letters and lawsuits</a:t>
            </a:r>
          </a:p>
          <a:p>
            <a:r>
              <a:rPr lang="en-US" dirty="0" smtClean="0"/>
              <a:t>Legal opinions and rulings related to TCPA</a:t>
            </a:r>
          </a:p>
          <a:p>
            <a:r>
              <a:rPr lang="en-US" dirty="0" smtClean="0"/>
              <a:t>Hatch letter and bank challenges to credit union tax status</a:t>
            </a:r>
          </a:p>
          <a:p>
            <a:endParaRPr lang="en-US" dirty="0"/>
          </a:p>
        </p:txBody>
      </p:sp>
      <p:sp>
        <p:nvSpPr>
          <p:cNvPr id="4" name="Footer Placeholder 3"/>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smtClean="0">
                <a:ln>
                  <a:noFill/>
                </a:ln>
                <a:solidFill>
                  <a:srgbClr val="2D4452"/>
                </a:solidFill>
                <a:effectLst/>
                <a:uLnTx/>
                <a:uFillTx/>
                <a:latin typeface="Tahoma" pitchFamily="34" charset="0"/>
                <a:ea typeface="Tahoma" pitchFamily="34" charset="0"/>
                <a:cs typeface="Tahoma" pitchFamily="34" charset="0"/>
              </a:rPr>
              <a:t>Since we already occupy 22,206 on the1st floor we will not incur costs for Tenant Improvements, furniture &amp; equipment or architecture, engineering, etc.  </a:t>
            </a:r>
            <a:endParaRPr kumimoji="0" lang="en-US" sz="900" b="0" i="0" u="none" strike="noStrike" kern="1200" cap="none" spc="0" normalizeH="0" baseline="0" noProof="0">
              <a:ln>
                <a:noFill/>
              </a:ln>
              <a:solidFill>
                <a:srgbClr val="2D4452"/>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47366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609600" y="987425"/>
            <a:ext cx="10972800" cy="685800"/>
          </a:xfrm>
        </p:spPr>
        <p:txBody>
          <a:bodyPr/>
          <a:lstStyle/>
          <a:p>
            <a:r>
              <a:rPr lang="en-US" altLang="en-US" sz="4400" smtClean="0">
                <a:latin typeface="Century Gothic" panose="020B0502020202020204" pitchFamily="34" charset="0"/>
              </a:rPr>
              <a:t>What can I do?</a:t>
            </a:r>
          </a:p>
        </p:txBody>
      </p:sp>
      <p:sp>
        <p:nvSpPr>
          <p:cNvPr id="104451" name="Content Placeholder 2"/>
          <p:cNvSpPr>
            <a:spLocks noGrp="1"/>
          </p:cNvSpPr>
          <p:nvPr>
            <p:ph idx="1"/>
          </p:nvPr>
        </p:nvSpPr>
        <p:spPr>
          <a:xfrm>
            <a:off x="609600" y="1809750"/>
            <a:ext cx="10972800" cy="4572000"/>
          </a:xfrm>
        </p:spPr>
        <p:txBody>
          <a:bodyPr/>
          <a:lstStyle/>
          <a:p>
            <a:r>
              <a:rPr lang="en-US" altLang="en-US" smtClean="0"/>
              <a:t>Get involved in the credit union movement, starting at the local level</a:t>
            </a:r>
          </a:p>
          <a:p>
            <a:r>
              <a:rPr lang="en-US" altLang="en-US" smtClean="0"/>
              <a:t>Get to know your elected officials</a:t>
            </a:r>
          </a:p>
          <a:p>
            <a:r>
              <a:rPr lang="en-US" altLang="en-US" smtClean="0"/>
              <a:t>Become an advocate for credit unions</a:t>
            </a:r>
          </a:p>
          <a:p>
            <a:r>
              <a:rPr lang="en-US" altLang="en-US" smtClean="0"/>
              <a:t>Our advocacy is strong, but we are under attack</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2149475" y="1428750"/>
            <a:ext cx="7886700" cy="2138363"/>
          </a:xfrm>
        </p:spPr>
        <p:txBody>
          <a:bodyPr anchor="ctr"/>
          <a:lstStyle/>
          <a:p>
            <a:pPr algn="ctr"/>
            <a:r>
              <a:rPr lang="en-US" altLang="en-US" sz="6000" smtClean="0">
                <a:latin typeface="Century Gothic" panose="020B0502020202020204" pitchFamily="34" charset="0"/>
              </a:rPr>
              <a:t>Thank you</a:t>
            </a:r>
          </a:p>
        </p:txBody>
      </p:sp>
      <p:sp>
        <p:nvSpPr>
          <p:cNvPr id="105475" name="Text Placeholder 2"/>
          <p:cNvSpPr>
            <a:spLocks noGrp="1"/>
          </p:cNvSpPr>
          <p:nvPr>
            <p:ph type="body" idx="1"/>
          </p:nvPr>
        </p:nvSpPr>
        <p:spPr>
          <a:xfrm>
            <a:off x="2787650" y="3267075"/>
            <a:ext cx="6608763" cy="1912938"/>
          </a:xfrm>
        </p:spPr>
        <p:txBody>
          <a:bodyPr/>
          <a:lstStyle/>
          <a:p>
            <a:pPr algn="ctr"/>
            <a:r>
              <a:rPr lang="en-US" altLang="en-US" sz="2800" i="0" smtClean="0"/>
              <a:t>Bill Cheney, President/CEO</a:t>
            </a:r>
          </a:p>
          <a:p>
            <a:pPr algn="ctr"/>
            <a:r>
              <a:rPr lang="en-US" altLang="en-US" sz="2800" i="0" smtClean="0"/>
              <a:t>SchoolsFirst Federal Credit Union</a:t>
            </a:r>
          </a:p>
          <a:p>
            <a:pPr algn="ctr"/>
            <a:r>
              <a:rPr lang="en-US" altLang="en-US" sz="2800" i="0" smtClean="0"/>
              <a:t>bcheney@schoolsfirstfcu.org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ctrTitle"/>
          </p:nvPr>
        </p:nvSpPr>
        <p:spPr>
          <a:xfrm>
            <a:off x="1981200" y="2597150"/>
            <a:ext cx="7772400" cy="1136650"/>
          </a:xfrm>
        </p:spPr>
        <p:txBody>
          <a:bodyPr/>
          <a:lstStyle/>
          <a:p>
            <a:pPr algn="ctr" eaLnBrk="1" hangingPunct="1"/>
            <a:r>
              <a:rPr lang="en-US" altLang="en-US" dirty="0" smtClean="0"/>
              <a:t>Questions/Comments?</a:t>
            </a:r>
          </a:p>
        </p:txBody>
      </p:sp>
      <p:sp>
        <p:nvSpPr>
          <p:cNvPr id="10649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ts val="1400"/>
              </a:spcBef>
              <a:buFont typeface="Arial" panose="020B0604020202020204" pitchFamily="34" charset="0"/>
              <a:defRPr sz="2800">
                <a:solidFill>
                  <a:schemeClr val="tx1"/>
                </a:solidFill>
                <a:latin typeface="Tahoma" panose="020B0604030504040204" pitchFamily="34" charset="0"/>
                <a:ea typeface="MS PGothic" panose="020B0600070205080204" pitchFamily="34" charset="-128"/>
                <a:cs typeface="Tahoma" panose="020B0604030504040204" pitchFamily="34" charset="0"/>
              </a:defRPr>
            </a:lvl1pPr>
            <a:lvl2pPr marL="742950" indent="-285750">
              <a:spcBef>
                <a:spcPts val="700"/>
              </a:spcBef>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spcBef>
                <a:spcPts val="700"/>
              </a:spcBef>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spcBef>
                <a:spcPts val="700"/>
              </a:spcBef>
              <a:buFont typeface="Arial" panose="020B0604020202020204" pitchFamily="34" charset="0"/>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endParaRPr lang="en-US" altLang="en-US" sz="90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2400" y="1709738"/>
            <a:ext cx="11811000" cy="2852737"/>
          </a:xfrm>
        </p:spPr>
        <p:txBody>
          <a:bodyPr anchor="ctr"/>
          <a:lstStyle/>
          <a:p>
            <a:pPr algn="ctr"/>
            <a:r>
              <a:rPr lang="en-US" altLang="en-US" sz="6000" smtClean="0">
                <a:latin typeface="Century Gothic" panose="020B0502020202020204" pitchFamily="34" charset="0"/>
              </a:rPr>
              <a:t>Credit Union Growth &amp; Benefits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388" y="2227263"/>
            <a:ext cx="5915025" cy="993775"/>
          </a:xfrm>
        </p:spPr>
        <p:txBody>
          <a:bodyPr>
            <a:normAutofit/>
          </a:bodyPr>
          <a:lstStyle/>
          <a:p>
            <a:pPr algn="ctr">
              <a:defRPr/>
            </a:pPr>
            <a:r>
              <a:rPr lang="en-US" sz="4950" b="1" dirty="0"/>
              <a:t>$14.2 BILLION!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619125" y="330200"/>
          <a:ext cx="1133475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Brace 7"/>
          <p:cNvSpPr/>
          <p:nvPr/>
        </p:nvSpPr>
        <p:spPr>
          <a:xfrm rot="16200000">
            <a:off x="4452143" y="-858043"/>
            <a:ext cx="423863" cy="7010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TextBox 9"/>
          <p:cNvSpPr txBox="1">
            <a:spLocks noChangeArrowheads="1"/>
          </p:cNvSpPr>
          <p:nvPr/>
        </p:nvSpPr>
        <p:spPr bwMode="auto">
          <a:xfrm>
            <a:off x="3689350" y="1973263"/>
            <a:ext cx="1949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400">
                <a:solidFill>
                  <a:srgbClr val="C00000"/>
                </a:solidFill>
                <a:cs typeface="Arial" panose="020B0604020202020204" pitchFamily="34" charset="0"/>
              </a:rPr>
              <a:t>$10.2 Billion!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1600200" y="228600"/>
            <a:ext cx="8566150" cy="1190625"/>
          </a:xfrm>
        </p:spPr>
        <p:txBody>
          <a:bodyPr>
            <a:normAutofit fontScale="90000"/>
          </a:bodyPr>
          <a:lstStyle/>
          <a:p>
            <a:pPr algn="ctr">
              <a:defRPr/>
            </a:pPr>
            <a:r>
              <a:rPr lang="en-US" b="1" dirty="0">
                <a:latin typeface="Arial-BoldMT"/>
                <a:cs typeface="Arial-BoldMT"/>
              </a:rPr>
              <a:t>Consumers Voting with their Feet!</a:t>
            </a:r>
            <a:r>
              <a:rPr lang="en-US" dirty="0">
                <a:latin typeface="Arial-BoldMT"/>
                <a:cs typeface="Arial-BoldMT"/>
              </a:rPr>
              <a:t/>
            </a:r>
            <a:br>
              <a:rPr lang="en-US" dirty="0">
                <a:latin typeface="Arial-BoldMT"/>
                <a:cs typeface="Arial-BoldMT"/>
              </a:rPr>
            </a:br>
            <a:r>
              <a:rPr lang="en-US" sz="2400" dirty="0">
                <a:latin typeface="Arial-BoldMT"/>
                <a:cs typeface="Arial-BoldMT"/>
              </a:rPr>
              <a:t>12-Month Growth in CU Memberships</a:t>
            </a:r>
            <a:r>
              <a:rPr lang="en-US" sz="2025" dirty="0">
                <a:latin typeface="Arial-BoldMT"/>
                <a:cs typeface="Arial-BoldMT"/>
              </a:rPr>
              <a:t/>
            </a:r>
            <a:br>
              <a:rPr lang="en-US" sz="2025" dirty="0">
                <a:latin typeface="Arial-BoldMT"/>
                <a:cs typeface="Arial-BoldMT"/>
              </a:rPr>
            </a:br>
            <a:r>
              <a:rPr lang="en-US" sz="1400" dirty="0">
                <a:latin typeface="Arial-BoldMT"/>
                <a:cs typeface="Arial-BoldMT"/>
              </a:rPr>
              <a:t>(Source: NCUA and CUNA)</a:t>
            </a:r>
            <a:endParaRPr lang="en-US" dirty="0"/>
          </a:p>
        </p:txBody>
      </p:sp>
      <p:graphicFrame>
        <p:nvGraphicFramePr>
          <p:cNvPr id="39939" name="Content Placeholder 6"/>
          <p:cNvGraphicFramePr>
            <a:graphicFrameLocks noGrp="1"/>
          </p:cNvGraphicFramePr>
          <p:nvPr>
            <p:ph idx="4294967295"/>
          </p:nvPr>
        </p:nvGraphicFramePr>
        <p:xfrm>
          <a:off x="366713" y="1016000"/>
          <a:ext cx="11876087" cy="5130800"/>
        </p:xfrm>
        <a:graphic>
          <a:graphicData uri="http://schemas.openxmlformats.org/presentationml/2006/ole">
            <mc:AlternateContent xmlns:mc="http://schemas.openxmlformats.org/markup-compatibility/2006">
              <mc:Choice xmlns:v="urn:schemas-microsoft-com:vml" Requires="v">
                <p:oleObj spid="_x0000_s39942" name="Chart" r:id="rId3" imgW="11882134" imgH="5139373" progId="Excel.Chart.8">
                  <p:embed/>
                </p:oleObj>
              </mc:Choice>
              <mc:Fallback>
                <p:oleObj name="Chart" r:id="rId3" imgW="11882134" imgH="5139373" progId="Excel.Chart.8">
                  <p:embed/>
                  <p:pic>
                    <p:nvPicPr>
                      <p:cNvPr id="0" name="Content Placeholder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1016000"/>
                        <a:ext cx="11876087" cy="51308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048_PowerPoint Template_Steel 070511">
  <a:themeElements>
    <a:clrScheme name="048_PowerPoint Template_Steel 070511 3">
      <a:dk1>
        <a:srgbClr val="2D4452"/>
      </a:dk1>
      <a:lt1>
        <a:srgbClr val="FFFFFF"/>
      </a:lt1>
      <a:dk2>
        <a:srgbClr val="2D4452"/>
      </a:dk2>
      <a:lt2>
        <a:srgbClr val="EEECE1"/>
      </a:lt2>
      <a:accent1>
        <a:srgbClr val="B8860B"/>
      </a:accent1>
      <a:accent2>
        <a:srgbClr val="992E36"/>
      </a:accent2>
      <a:accent3>
        <a:srgbClr val="FFFFFF"/>
      </a:accent3>
      <a:accent4>
        <a:srgbClr val="253945"/>
      </a:accent4>
      <a:accent5>
        <a:srgbClr val="D8C3AA"/>
      </a:accent5>
      <a:accent6>
        <a:srgbClr val="8A2930"/>
      </a:accent6>
      <a:hlink>
        <a:srgbClr val="4A653F"/>
      </a:hlink>
      <a:folHlink>
        <a:srgbClr val="3B6E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48_PowerPoint Template_Steel 070511 1">
        <a:dk1>
          <a:srgbClr val="2D4452"/>
        </a:dk1>
        <a:lt1>
          <a:srgbClr val="FFFFFF"/>
        </a:lt1>
        <a:dk2>
          <a:srgbClr val="000000"/>
        </a:dk2>
        <a:lt2>
          <a:srgbClr val="EEECE1"/>
        </a:lt2>
        <a:accent1>
          <a:srgbClr val="B8860B"/>
        </a:accent1>
        <a:accent2>
          <a:srgbClr val="992E36"/>
        </a:accent2>
        <a:accent3>
          <a:srgbClr val="FFFFFF"/>
        </a:accent3>
        <a:accent4>
          <a:srgbClr val="253945"/>
        </a:accent4>
        <a:accent5>
          <a:srgbClr val="D8C3AA"/>
        </a:accent5>
        <a:accent6>
          <a:srgbClr val="8A293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048_PowerPoint Template_Steel 070511 2">
        <a:dk1>
          <a:srgbClr val="2D4452"/>
        </a:dk1>
        <a:lt1>
          <a:srgbClr val="FFFFFF"/>
        </a:lt1>
        <a:dk2>
          <a:srgbClr val="2D4452"/>
        </a:dk2>
        <a:lt2>
          <a:srgbClr val="EEECE1"/>
        </a:lt2>
        <a:accent1>
          <a:srgbClr val="DB7E1A"/>
        </a:accent1>
        <a:accent2>
          <a:srgbClr val="992E36"/>
        </a:accent2>
        <a:accent3>
          <a:srgbClr val="FFFFFF"/>
        </a:accent3>
        <a:accent4>
          <a:srgbClr val="253945"/>
        </a:accent4>
        <a:accent5>
          <a:srgbClr val="EAC0AB"/>
        </a:accent5>
        <a:accent6>
          <a:srgbClr val="8A2930"/>
        </a:accent6>
        <a:hlink>
          <a:srgbClr val="4A653F"/>
        </a:hlink>
        <a:folHlink>
          <a:srgbClr val="3B6E8F"/>
        </a:folHlink>
      </a:clrScheme>
      <a:clrMap bg1="lt1" tx1="dk1" bg2="lt2" tx2="dk2" accent1="accent1" accent2="accent2" accent3="accent3" accent4="accent4" accent5="accent5" accent6="accent6" hlink="hlink" folHlink="folHlink"/>
    </a:extraClrScheme>
    <a:extraClrScheme>
      <a:clrScheme name="048_PowerPoint Template_Steel 070511 3">
        <a:dk1>
          <a:srgbClr val="2D4452"/>
        </a:dk1>
        <a:lt1>
          <a:srgbClr val="FFFFFF"/>
        </a:lt1>
        <a:dk2>
          <a:srgbClr val="2D4452"/>
        </a:dk2>
        <a:lt2>
          <a:srgbClr val="EEECE1"/>
        </a:lt2>
        <a:accent1>
          <a:srgbClr val="B8860B"/>
        </a:accent1>
        <a:accent2>
          <a:srgbClr val="992E36"/>
        </a:accent2>
        <a:accent3>
          <a:srgbClr val="FFFFFF"/>
        </a:accent3>
        <a:accent4>
          <a:srgbClr val="253945"/>
        </a:accent4>
        <a:accent5>
          <a:srgbClr val="D8C3AA"/>
        </a:accent5>
        <a:accent6>
          <a:srgbClr val="8A2930"/>
        </a:accent6>
        <a:hlink>
          <a:srgbClr val="4A653F"/>
        </a:hlink>
        <a:folHlink>
          <a:srgbClr val="3B6E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45B4.tmp">
  <a:themeElements>
    <a:clrScheme name="CUNA Neutrals and Primary Accent Colors">
      <a:dk1>
        <a:sysClr val="windowText" lastClr="000000"/>
      </a:dk1>
      <a:lt1>
        <a:srgbClr val="FFFFFF"/>
      </a:lt1>
      <a:dk2>
        <a:srgbClr val="CF1F25"/>
      </a:dk2>
      <a:lt2>
        <a:srgbClr val="FFFFFF"/>
      </a:lt2>
      <a:accent1>
        <a:srgbClr val="2B5081"/>
      </a:accent1>
      <a:accent2>
        <a:srgbClr val="BCBEC0"/>
      </a:accent2>
      <a:accent3>
        <a:srgbClr val="84BD00"/>
      </a:accent3>
      <a:accent4>
        <a:srgbClr val="00A9CE"/>
      </a:accent4>
      <a:accent5>
        <a:srgbClr val="F6BE00"/>
      </a:accent5>
      <a:accent6>
        <a:srgbClr val="805475"/>
      </a:accent6>
      <a:hlink>
        <a:srgbClr val="000000"/>
      </a:hlink>
      <a:folHlink>
        <a:srgbClr val="93959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3" id="{BFFC6D77-7663-4B4A-BB0D-B55A67491C72}" vid="{C17989D2-9DDD-5046-8AC0-9CF257FFA5AA}"/>
    </a:ext>
  </a:extLst>
</a:theme>
</file>

<file path=ppt/theme/theme3.xml><?xml version="1.0" encoding="utf-8"?>
<a:theme xmlns:a="http://schemas.openxmlformats.org/drawingml/2006/main" name="3_Office Theme">
  <a:themeElements>
    <a:clrScheme name="CUNA Red/Gray">
      <a:dk1>
        <a:sysClr val="windowText" lastClr="000000"/>
      </a:dk1>
      <a:lt1>
        <a:srgbClr val="FFFFFF"/>
      </a:lt1>
      <a:dk2>
        <a:srgbClr val="D11D22"/>
      </a:dk2>
      <a:lt2>
        <a:srgbClr val="FFFFFF"/>
      </a:lt2>
      <a:accent1>
        <a:srgbClr val="D11D22"/>
      </a:accent1>
      <a:accent2>
        <a:srgbClr val="BCBEC0"/>
      </a:accent2>
      <a:accent3>
        <a:srgbClr val="B5191E"/>
      </a:accent3>
      <a:accent4>
        <a:srgbClr val="939598"/>
      </a:accent4>
      <a:accent5>
        <a:srgbClr val="AA171A"/>
      </a:accent5>
      <a:accent6>
        <a:srgbClr val="BCBEC0"/>
      </a:accent6>
      <a:hlink>
        <a:srgbClr val="000000"/>
      </a:hlink>
      <a:folHlink>
        <a:srgbClr val="939598"/>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UNA PowerPoint Template STD 2017.pptx" id="{2F8225BD-98FC-4465-9B72-C9AE9FA3920C}" vid="{6B3EDCC0-4280-44EC-B0F6-A7A346BCEDB7}"/>
    </a:ext>
  </a:extLst>
</a:theme>
</file>

<file path=ppt/theme/theme4.xml><?xml version="1.0" encoding="utf-8"?>
<a:theme xmlns:a="http://schemas.openxmlformats.org/drawingml/2006/main" name="Office Theme">
  <a:themeElements>
    <a:clrScheme name="CUNA Neutrals and Primary Accent Colors">
      <a:dk1>
        <a:sysClr val="windowText" lastClr="000000"/>
      </a:dk1>
      <a:lt1>
        <a:srgbClr val="FFFFFF"/>
      </a:lt1>
      <a:dk2>
        <a:srgbClr val="CF1F25"/>
      </a:dk2>
      <a:lt2>
        <a:srgbClr val="FFFFFF"/>
      </a:lt2>
      <a:accent1>
        <a:srgbClr val="2B5081"/>
      </a:accent1>
      <a:accent2>
        <a:srgbClr val="BCBEC0"/>
      </a:accent2>
      <a:accent3>
        <a:srgbClr val="84BD00"/>
      </a:accent3>
      <a:accent4>
        <a:srgbClr val="00A9CE"/>
      </a:accent4>
      <a:accent5>
        <a:srgbClr val="F6BE00"/>
      </a:accent5>
      <a:accent6>
        <a:srgbClr val="805475"/>
      </a:accent6>
      <a:hlink>
        <a:srgbClr val="000000"/>
      </a:hlink>
      <a:folHlink>
        <a:srgbClr val="93959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3" id="{BFFC6D77-7663-4B4A-BB0D-B55A67491C72}" vid="{C17989D2-9DDD-5046-8AC0-9CF257FFA5A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choolsFirst">
    <a:dk1>
      <a:srgbClr val="2D4452"/>
    </a:dk1>
    <a:lt1>
      <a:sysClr val="window" lastClr="FFFFFF"/>
    </a:lt1>
    <a:dk2>
      <a:srgbClr val="000000"/>
    </a:dk2>
    <a:lt2>
      <a:srgbClr val="EEECE1"/>
    </a:lt2>
    <a:accent1>
      <a:srgbClr val="B8860B"/>
    </a:accent1>
    <a:accent2>
      <a:srgbClr val="992E36"/>
    </a:accent2>
    <a:accent3>
      <a:srgbClr val="4A653F"/>
    </a:accent3>
    <a:accent4>
      <a:srgbClr val="3B6E8F"/>
    </a:accent4>
    <a:accent5>
      <a:srgbClr val="DB7E1A"/>
    </a:accent5>
    <a:accent6>
      <a:srgbClr val="E31B23"/>
    </a:accent6>
    <a:hlink>
      <a:srgbClr val="0000FF"/>
    </a:hlink>
    <a:folHlink>
      <a:srgbClr val="800080"/>
    </a:folHlink>
  </a:clrScheme>
</a:themeOverride>
</file>

<file path=ppt/theme/themeOverride2.xml><?xml version="1.0" encoding="utf-8"?>
<a:themeOverride xmlns:a="http://schemas.openxmlformats.org/drawingml/2006/main">
  <a:clrScheme name="048_PowerPoint Template_Steel 070511 2">
    <a:dk1>
      <a:srgbClr val="2D4452"/>
    </a:dk1>
    <a:lt1>
      <a:srgbClr val="FFFFFF"/>
    </a:lt1>
    <a:dk2>
      <a:srgbClr val="2D4452"/>
    </a:dk2>
    <a:lt2>
      <a:srgbClr val="EEECE1"/>
    </a:lt2>
    <a:accent1>
      <a:srgbClr val="DB7E1A"/>
    </a:accent1>
    <a:accent2>
      <a:srgbClr val="992E36"/>
    </a:accent2>
    <a:accent3>
      <a:srgbClr val="FFFFFF"/>
    </a:accent3>
    <a:accent4>
      <a:srgbClr val="253945"/>
    </a:accent4>
    <a:accent5>
      <a:srgbClr val="EAC0AB"/>
    </a:accent5>
    <a:accent6>
      <a:srgbClr val="8A2930"/>
    </a:accent6>
    <a:hlink>
      <a:srgbClr val="4A653F"/>
    </a:hlink>
    <a:folHlink>
      <a:srgbClr val="3B6E8F"/>
    </a:folHlink>
  </a:clrScheme>
</a:themeOverride>
</file>

<file path=ppt/theme/themeOverride3.xml><?xml version="1.0" encoding="utf-8"?>
<a:themeOverride xmlns:a="http://schemas.openxmlformats.org/drawingml/2006/main">
  <a:clrScheme name="SchoolsFirst">
    <a:dk1>
      <a:srgbClr val="2D4452"/>
    </a:dk1>
    <a:lt1>
      <a:sysClr val="window" lastClr="FFFFFF"/>
    </a:lt1>
    <a:dk2>
      <a:srgbClr val="000000"/>
    </a:dk2>
    <a:lt2>
      <a:srgbClr val="EEECE1"/>
    </a:lt2>
    <a:accent1>
      <a:srgbClr val="B8860B"/>
    </a:accent1>
    <a:accent2>
      <a:srgbClr val="992E36"/>
    </a:accent2>
    <a:accent3>
      <a:srgbClr val="4A653F"/>
    </a:accent3>
    <a:accent4>
      <a:srgbClr val="3B6E8F"/>
    </a:accent4>
    <a:accent5>
      <a:srgbClr val="DB7E1A"/>
    </a:accent5>
    <a:accent6>
      <a:srgbClr val="E31B23"/>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VolTemp</Template>
  <TotalTime>31796</TotalTime>
  <Words>1764</Words>
  <Application>Microsoft Office PowerPoint</Application>
  <PresentationFormat>Custom</PresentationFormat>
  <Paragraphs>221</Paragraphs>
  <Slides>50</Slides>
  <Notes>26</Notes>
  <HiddenSlides>1</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50</vt:i4>
      </vt:variant>
    </vt:vector>
  </HeadingPairs>
  <TitlesOfParts>
    <vt:vector size="55" baseType="lpstr">
      <vt:lpstr>048_PowerPoint Template_Steel 070511</vt:lpstr>
      <vt:lpstr>ppt45B4.tmp</vt:lpstr>
      <vt:lpstr>3_Office Theme</vt:lpstr>
      <vt:lpstr>Office Theme</vt:lpstr>
      <vt:lpstr>Chart</vt:lpstr>
      <vt:lpstr>Industry Update National Credit Union  Collections Alliance 2018</vt:lpstr>
      <vt:lpstr>Agenda</vt:lpstr>
      <vt:lpstr>SchoolsFirst Federal Credit Union</vt:lpstr>
      <vt:lpstr>PowerPoint Presentation</vt:lpstr>
      <vt:lpstr>PowerPoint Presentation</vt:lpstr>
      <vt:lpstr>Credit Union Growth &amp; Benefits</vt:lpstr>
      <vt:lpstr>$14.2 BILLION!</vt:lpstr>
      <vt:lpstr>PowerPoint Presentation</vt:lpstr>
      <vt:lpstr>Consumers Voting with their Feet! 12-Month Growth in CU Memberships (Source: NCUA and CUNA)</vt:lpstr>
      <vt:lpstr> Obvious Meaningful Interactions!  12-Month Growth in CU Loans (Source: NCUA and CUNA)</vt:lpstr>
      <vt:lpstr>PowerPoint Presentation</vt:lpstr>
      <vt:lpstr>Helping Average Americans Family Net Worth Source: Federal Reserve and CUNA.</vt:lpstr>
      <vt:lpstr>Credit Union Impact</vt:lpstr>
      <vt:lpstr>PowerPoint Presentation</vt:lpstr>
      <vt:lpstr>PowerPoint Presentation</vt:lpstr>
      <vt:lpstr>PowerPoint Presentation</vt:lpstr>
      <vt:lpstr>PowerPoint Presentation</vt:lpstr>
      <vt:lpstr>Economic Impact </vt:lpstr>
      <vt:lpstr>Federal Tax Revenue</vt:lpstr>
      <vt:lpstr>State &amp; Local Tax Revenue</vt:lpstr>
      <vt:lpstr>Tax Revenue</vt:lpstr>
      <vt:lpstr>Update on the Economy</vt:lpstr>
      <vt:lpstr>PowerPoint Presentation</vt:lpstr>
      <vt:lpstr>PowerPoint Presentation</vt:lpstr>
      <vt:lpstr>State of the U.S. Economy</vt:lpstr>
      <vt:lpstr>Consumer Sector</vt:lpstr>
      <vt:lpstr>44% of households could not cover $400 emergency expense</vt:lpstr>
      <vt:lpstr>PowerPoint Presentation</vt:lpstr>
      <vt:lpstr>PowerPoint Presentation</vt:lpstr>
      <vt:lpstr>Economic Well Being</vt:lpstr>
      <vt:lpstr>Credit Union Operating Results</vt:lpstr>
      <vt:lpstr>PowerPoint Presentation</vt:lpstr>
      <vt:lpstr>PowerPoint Presentation</vt:lpstr>
      <vt:lpstr>PowerPoint Presentation</vt:lpstr>
      <vt:lpstr>PowerPoint Presentation</vt:lpstr>
      <vt:lpstr>PowerPoint Presentation</vt:lpstr>
      <vt:lpstr>PowerPoint Presentation</vt:lpstr>
      <vt:lpstr>CU Asset Quality: Delinquency (Percent of Total Loans. Source: NCUA and CUNA)</vt:lpstr>
      <vt:lpstr>PowerPoint Presentation</vt:lpstr>
      <vt:lpstr>CU Asset Quality: Net Chargeoffs (As a Percent of Average Loans. Source: NCUA and CUNA)</vt:lpstr>
      <vt:lpstr>Regulatory Burden</vt:lpstr>
      <vt:lpstr>Credit Union Regulatory Costs</vt:lpstr>
      <vt:lpstr>PowerPoint Presentation</vt:lpstr>
      <vt:lpstr>PowerPoint Presentation</vt:lpstr>
      <vt:lpstr>PowerPoint Presentation</vt:lpstr>
      <vt:lpstr>PowerPoint Presentation</vt:lpstr>
      <vt:lpstr>Recent Events</vt:lpstr>
      <vt:lpstr>What can I do?</vt:lpstr>
      <vt:lpstr>Thank you</vt:lpstr>
      <vt:lpstr>Questions/Comments?</vt:lpstr>
    </vt:vector>
  </TitlesOfParts>
  <Company>OCTFCU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SchoolsFirst_PPT_2</dc:title>
  <dc:creator>Christina Quintero</dc:creator>
  <cp:lastModifiedBy>Art Sookazian</cp:lastModifiedBy>
  <cp:revision>343</cp:revision>
  <cp:lastPrinted>2017-10-10T18:45:32Z</cp:lastPrinted>
  <dcterms:created xsi:type="dcterms:W3CDTF">2011-09-30T19:59:27Z</dcterms:created>
  <dcterms:modified xsi:type="dcterms:W3CDTF">2018-03-26T17:31:10Z</dcterms:modified>
</cp:coreProperties>
</file>