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B76"/>
    <a:srgbClr val="01BD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68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4F7DE-7944-4C23-BC65-8BFAB14BE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23F9A0-65BE-42D6-A165-4F8753B18E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FF73C-9A00-491B-AFAB-F7B0E4AB5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FF431-ACC9-40BD-99A0-5E279A41B5F2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E7FB5-4FEF-46EF-B219-738CE1318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8C604-B954-4C96-AC64-DD466957D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ECC07-4BA9-4A33-B0E8-8EB195D2A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51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F4690-1E5F-4BFC-9E7E-2CF836A82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E1503F-4144-443A-98AC-194D217274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5E772-2FC8-44F1-9E59-2B63D608B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FF431-ACC9-40BD-99A0-5E279A41B5F2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492AB-CBED-4210-A330-1CC0CFBA4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AB2FA-DA3B-4573-9F48-28D836791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ECC07-4BA9-4A33-B0E8-8EB195D2A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91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E4399C-A7C2-4570-88D0-7ACBD214CC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D6AB10-3605-4CCC-A84D-673A70C90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779A1-725F-4BB9-B29D-D636A33EE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FF431-ACC9-40BD-99A0-5E279A41B5F2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22A60-AEB1-4188-9DE0-764C5D262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A7007-7643-4831-85EA-33B0DE1C9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ECC07-4BA9-4A33-B0E8-8EB195D2A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59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40BC7-420F-4C11-8783-5A843862D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ED82D-5896-456E-A4DA-CEE3055FB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650D4-A50E-4CFD-9E23-00B602AAC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FF431-ACC9-40BD-99A0-5E279A41B5F2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FDDBA-9FB2-4C99-A8C6-242444C40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48497-3692-478B-85F3-9B75E2FA9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ECC07-4BA9-4A33-B0E8-8EB195D2A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3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62647-0504-43D4-A8AD-8F2C60A6A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12BE5-2127-4373-98F0-1F8DB4D75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015D8-7A2A-4A04-AFCC-F095AF5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FF431-ACC9-40BD-99A0-5E279A41B5F2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08BFD-C6D6-40C8-A413-7834ED690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E5A85-2F23-48FB-AD4B-BB2B83050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ECC07-4BA9-4A33-B0E8-8EB195D2A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73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01884-DF94-4CFA-AAA6-5140FA97C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C01A4-EBDD-408C-980D-D4CD00C3B0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AD95B2-52E5-43DE-8F3B-72A8819D6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60FF7-F6AA-40F7-B70D-B372131B5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FF431-ACC9-40BD-99A0-5E279A41B5F2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E6D0B8-22FE-42DC-8C01-C24C66EE3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98981-D11E-47E2-970C-80085D857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ECC07-4BA9-4A33-B0E8-8EB195D2A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98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DDEAD-245F-4156-BFD7-80C627A71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F7E82-E121-4F7D-BB21-036958134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56702B-7178-436C-8C40-EFBA52F74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D7A450-D905-4997-BA20-C123C0D337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1140D9-3221-445A-B319-E277415CDB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18CBB4-551B-445C-B219-B1CEA92C3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FF431-ACC9-40BD-99A0-5E279A41B5F2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F98E23-4FE9-41BE-9789-0849B01FC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CB4489-EA00-4956-820A-6415EB912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ECC07-4BA9-4A33-B0E8-8EB195D2A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40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D886C-A25C-4BD2-AF21-155179CD1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3024A7-BF82-41D8-BBEA-BD17445F3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FF431-ACC9-40BD-99A0-5E279A41B5F2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49921-8F19-48D3-BB65-C42DB7D14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6D1104-1EC7-460D-933A-8EBB74294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ECC07-4BA9-4A33-B0E8-8EB195D2A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38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196FD5-7994-43AA-9C98-8FA55D9A9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FF431-ACC9-40BD-99A0-5E279A41B5F2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5EF137-BDAA-407A-8E00-A92A5B5B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F9D88-E34D-4487-9E78-8D7B74980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ECC07-4BA9-4A33-B0E8-8EB195D2A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10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95CAD-DBDA-4C2C-94E4-AB456D3E3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7A0DF-B78E-4509-95DA-1D0F04B50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689EA-51B2-4950-B651-4E6715BD3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A649E-2706-45AC-AC6A-5FF32A05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FF431-ACC9-40BD-99A0-5E279A41B5F2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17AB1E-EB0A-41D9-83CB-4AE5B9604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BDA9DA-CC47-46A8-8EC4-727EA056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ECC07-4BA9-4A33-B0E8-8EB195D2A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52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C03BD-B83D-464E-A81C-DF51FCA37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04BA8C-3C56-4D0F-9CD5-8CC07174A2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2D1673-D628-45DF-863D-E1FB49920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DF91F3-6AC1-4071-B5AE-41CA7F13C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FF431-ACC9-40BD-99A0-5E279A41B5F2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F5102-FDD2-4500-8DF6-E61632BDA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1BB561-525D-4864-864F-1B835F72F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ECC07-4BA9-4A33-B0E8-8EB195D2A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13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D15274-C9D6-47A3-884F-F8F3FF1F9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60AA8-6742-4225-805D-C1859E78F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9C272-9C8B-457D-8A27-6BCB7BD40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FF431-ACC9-40BD-99A0-5E279A41B5F2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AF774-502F-4705-A008-77FF667B7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EBE73-60BB-40F9-9A71-58D0EFF9E9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ECC07-4BA9-4A33-B0E8-8EB195D2A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7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25C931-943A-40D0-B9D6-7D8E48A3D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91" y="-8263"/>
            <a:ext cx="11894209" cy="6858478"/>
          </a:xfrm>
          <a:prstGeom prst="rect">
            <a:avLst/>
          </a:prstGeom>
        </p:spPr>
      </p:pic>
      <p:sp>
        <p:nvSpPr>
          <p:cNvPr id="10" name="Freeform 8">
            <a:extLst>
              <a:ext uri="{FF2B5EF4-FFF2-40B4-BE49-F238E27FC236}">
                <a16:creationId xmlns:a16="http://schemas.microsoft.com/office/drawing/2014/main" id="{9225B0D8-E56E-4ACC-A464-81F4062765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1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F5D1B28-3976-4367-807C-CAD629CDD8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2" y="-479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56429C-2242-4C4C-8A82-D92FC9BA71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2600324"/>
            <a:ext cx="5058370" cy="3320973"/>
          </a:xfrm>
        </p:spPr>
        <p:txBody>
          <a:bodyPr anchor="t">
            <a:normAutofit/>
          </a:bodyPr>
          <a:lstStyle/>
          <a:p>
            <a:pPr algn="l"/>
            <a:r>
              <a:rPr lang="en-US" sz="5400" dirty="0"/>
              <a:t>Portfolio Risk Management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55CA2-0365-4D3A-B73B-8022F1F15D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1300450"/>
            <a:ext cx="4167376" cy="1155525"/>
          </a:xfrm>
        </p:spPr>
        <p:txBody>
          <a:bodyPr anchor="b">
            <a:normAutofit/>
          </a:bodyPr>
          <a:lstStyle/>
          <a:p>
            <a:pPr algn="l"/>
            <a:r>
              <a:rPr lang="en-US" sz="2000" dirty="0"/>
              <a:t>Staying a step ahead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63554A-C643-45A7-AF07-5AD05A4850DF}"/>
              </a:ext>
            </a:extLst>
          </p:cNvPr>
          <p:cNvSpPr txBox="1"/>
          <p:nvPr/>
        </p:nvSpPr>
        <p:spPr>
          <a:xfrm>
            <a:off x="929214" y="5142316"/>
            <a:ext cx="3108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Michael Cochrum</a:t>
            </a:r>
          </a:p>
          <a:p>
            <a:r>
              <a:rPr lang="en-US" dirty="0"/>
              <a:t>President/CEO</a:t>
            </a:r>
          </a:p>
          <a:p>
            <a:r>
              <a:rPr lang="en-US" dirty="0" err="1"/>
              <a:t>CUBI.Pro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25EAC3-C8E7-4B9E-9FB6-FF039C84D9A5}"/>
              </a:ext>
            </a:extLst>
          </p:cNvPr>
          <p:cNvSpPr/>
          <p:nvPr/>
        </p:nvSpPr>
        <p:spPr>
          <a:xfrm>
            <a:off x="-853" y="371532"/>
            <a:ext cx="4501291" cy="12998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7F9F3E00-EB52-4F63-93FD-BA06C7908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529007"/>
            <a:ext cx="28575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35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ED7AA1-2769-4502-B3B7-53C8D26BF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320" y="0"/>
            <a:ext cx="10273698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5000">
                <a:schemeClr val="accent1">
                  <a:lumMod val="60000"/>
                  <a:lumOff val="40000"/>
                  <a:alpha val="41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21594000" scaled="0"/>
          </a:gra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C5CF40-0886-443C-81C2-D8E5EA87FF15}"/>
              </a:ext>
            </a:extLst>
          </p:cNvPr>
          <p:cNvSpPr/>
          <p:nvPr/>
        </p:nvSpPr>
        <p:spPr>
          <a:xfrm>
            <a:off x="0" y="0"/>
            <a:ext cx="7585788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63000">
                <a:schemeClr val="accent1">
                  <a:lumMod val="60000"/>
                  <a:lumOff val="40000"/>
                  <a:alpha val="81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C312B0-775B-47CF-B2BD-8247AFFB21D4}"/>
              </a:ext>
            </a:extLst>
          </p:cNvPr>
          <p:cNvSpPr txBox="1"/>
          <p:nvPr/>
        </p:nvSpPr>
        <p:spPr>
          <a:xfrm>
            <a:off x="81832" y="217286"/>
            <a:ext cx="52349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Challenges that collectors face</a:t>
            </a:r>
          </a:p>
          <a:p>
            <a:r>
              <a:rPr lang="en-US" sz="3200" dirty="0">
                <a:solidFill>
                  <a:schemeClr val="bg1"/>
                </a:solidFill>
              </a:rPr>
              <a:t>in almost every credit union.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8BE077-56D9-4CA2-A632-EBD9CA1880C9}"/>
              </a:ext>
            </a:extLst>
          </p:cNvPr>
          <p:cNvSpPr txBox="1"/>
          <p:nvPr/>
        </p:nvSpPr>
        <p:spPr>
          <a:xfrm flipH="1">
            <a:off x="746409" y="1674891"/>
            <a:ext cx="630076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You are literally the last line of defense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Very little is done to support your role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Most of the damage is done before you get your hands on the account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91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ED7AA1-2769-4502-B3B7-53C8D26BF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320" y="5320"/>
            <a:ext cx="10273698" cy="6847359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5000">
                <a:schemeClr val="accent1">
                  <a:lumMod val="60000"/>
                  <a:lumOff val="40000"/>
                  <a:alpha val="41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21594000" scaled="0"/>
          </a:gra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C5CF40-0886-443C-81C2-D8E5EA87FF15}"/>
              </a:ext>
            </a:extLst>
          </p:cNvPr>
          <p:cNvSpPr/>
          <p:nvPr/>
        </p:nvSpPr>
        <p:spPr>
          <a:xfrm>
            <a:off x="0" y="0"/>
            <a:ext cx="7585788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2000">
                <a:schemeClr val="bg2">
                  <a:lumMod val="50000"/>
                  <a:alpha val="96000"/>
                </a:schemeClr>
              </a:gs>
              <a:gs pos="100000">
                <a:schemeClr val="bg2">
                  <a:lumMod val="50000"/>
                  <a:alpha val="0"/>
                </a:scheme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C312B0-775B-47CF-B2BD-8247AFFB21D4}"/>
              </a:ext>
            </a:extLst>
          </p:cNvPr>
          <p:cNvSpPr txBox="1"/>
          <p:nvPr/>
        </p:nvSpPr>
        <p:spPr>
          <a:xfrm>
            <a:off x="81832" y="217286"/>
            <a:ext cx="59160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Risk Management Techniques that</a:t>
            </a:r>
          </a:p>
          <a:p>
            <a:r>
              <a:rPr lang="en-US" sz="3200" dirty="0">
                <a:solidFill>
                  <a:schemeClr val="bg1"/>
                </a:solidFill>
              </a:rPr>
              <a:t>will make every collector smile.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8BE077-56D9-4CA2-A632-EBD9CA1880C9}"/>
              </a:ext>
            </a:extLst>
          </p:cNvPr>
          <p:cNvSpPr txBox="1"/>
          <p:nvPr/>
        </p:nvSpPr>
        <p:spPr>
          <a:xfrm flipH="1">
            <a:off x="746409" y="1674891"/>
            <a:ext cx="630076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Accurate and Consistent Data Gathering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Regular Account Risk Grading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Predictive modeling of member behavior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Analysis of curing tool effectiveness.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37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computer&#10;&#10;Description generated with very high confidence">
            <a:extLst>
              <a:ext uri="{FF2B5EF4-FFF2-40B4-BE49-F238E27FC236}">
                <a16:creationId xmlns:a16="http://schemas.microsoft.com/office/drawing/2014/main" id="{3CCE0440-AB16-423C-9494-29D6B21945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7" r="20590"/>
          <a:stretch/>
        </p:blipFill>
        <p:spPr>
          <a:xfrm>
            <a:off x="5734049" y="0"/>
            <a:ext cx="645795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D564EC-05B7-4EB9-8CF1-0A1685217744}"/>
              </a:ext>
            </a:extLst>
          </p:cNvPr>
          <p:cNvSpPr/>
          <p:nvPr/>
        </p:nvSpPr>
        <p:spPr>
          <a:xfrm>
            <a:off x="418768" y="469127"/>
            <a:ext cx="5677232" cy="763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Credit Application, Yes.  But keep that info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51D471-3CCC-404C-85BD-3AEDC7BEA38A}"/>
              </a:ext>
            </a:extLst>
          </p:cNvPr>
          <p:cNvSpPr/>
          <p:nvPr/>
        </p:nvSpPr>
        <p:spPr>
          <a:xfrm>
            <a:off x="418768" y="2096493"/>
            <a:ext cx="5677232" cy="763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Proactively Connect with Members on Social Media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20A982-A92A-4F82-AE54-4E823036E1A3}"/>
              </a:ext>
            </a:extLst>
          </p:cNvPr>
          <p:cNvSpPr/>
          <p:nvPr/>
        </p:nvSpPr>
        <p:spPr>
          <a:xfrm>
            <a:off x="418768" y="3723859"/>
            <a:ext cx="5677232" cy="763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Ask for New Information at Every Contact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970709-FC5D-4CA9-9C51-73A74F6C7EA9}"/>
              </a:ext>
            </a:extLst>
          </p:cNvPr>
          <p:cNvSpPr/>
          <p:nvPr/>
        </p:nvSpPr>
        <p:spPr>
          <a:xfrm>
            <a:off x="418768" y="5351225"/>
            <a:ext cx="5677232" cy="763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Store Data in Accessible Format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E7242F-40ED-49FB-8DD0-8B5AAF9975C3}"/>
              </a:ext>
            </a:extLst>
          </p:cNvPr>
          <p:cNvSpPr txBox="1"/>
          <p:nvPr/>
        </p:nvSpPr>
        <p:spPr>
          <a:xfrm>
            <a:off x="7275444" y="5629520"/>
            <a:ext cx="42687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Data Acquisition</a:t>
            </a:r>
          </a:p>
        </p:txBody>
      </p:sp>
    </p:spTree>
    <p:extLst>
      <p:ext uri="{BB962C8B-B14F-4D97-AF65-F5344CB8AC3E}">
        <p14:creationId xmlns:p14="http://schemas.microsoft.com/office/powerpoint/2010/main" val="372884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keyboard&#10;&#10;Description generated with high confidence">
            <a:extLst>
              <a:ext uri="{FF2B5EF4-FFF2-40B4-BE49-F238E27FC236}">
                <a16:creationId xmlns:a16="http://schemas.microsoft.com/office/drawing/2014/main" id="{BA9AA38F-8EC5-40ED-9254-194F34ED9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1"/>
          <a:stretch/>
        </p:blipFill>
        <p:spPr>
          <a:xfrm>
            <a:off x="0" y="0"/>
            <a:ext cx="643203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CE4C34-537E-485B-A9DC-091C6F10EA01}"/>
              </a:ext>
            </a:extLst>
          </p:cNvPr>
          <p:cNvSpPr/>
          <p:nvPr/>
        </p:nvSpPr>
        <p:spPr>
          <a:xfrm>
            <a:off x="5881314" y="636104"/>
            <a:ext cx="5677232" cy="763325"/>
          </a:xfrm>
          <a:prstGeom prst="rect">
            <a:avLst/>
          </a:prstGeom>
          <a:solidFill>
            <a:srgbClr val="01BD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Credit Scores Change Over Time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EF2F43-89B7-4524-9EA4-3BCB790ECE6F}"/>
              </a:ext>
            </a:extLst>
          </p:cNvPr>
          <p:cNvSpPr/>
          <p:nvPr/>
        </p:nvSpPr>
        <p:spPr>
          <a:xfrm>
            <a:off x="5881314" y="2179982"/>
            <a:ext cx="5677232" cy="763325"/>
          </a:xfrm>
          <a:prstGeom prst="rect">
            <a:avLst/>
          </a:prstGeom>
          <a:solidFill>
            <a:srgbClr val="01BD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Update Collateral Values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E267AE-CCFA-413B-B695-C949083D210A}"/>
              </a:ext>
            </a:extLst>
          </p:cNvPr>
          <p:cNvSpPr/>
          <p:nvPr/>
        </p:nvSpPr>
        <p:spPr>
          <a:xfrm>
            <a:off x="5881314" y="3723860"/>
            <a:ext cx="5677232" cy="763325"/>
          </a:xfrm>
          <a:prstGeom prst="rect">
            <a:avLst/>
          </a:prstGeom>
          <a:solidFill>
            <a:srgbClr val="01BD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Re-grade Borrowers Based On Current Risk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A5FB45-5455-4163-A526-F399D9F57E6E}"/>
              </a:ext>
            </a:extLst>
          </p:cNvPr>
          <p:cNvSpPr/>
          <p:nvPr/>
        </p:nvSpPr>
        <p:spPr>
          <a:xfrm>
            <a:off x="5881314" y="5267739"/>
            <a:ext cx="5677232" cy="763325"/>
          </a:xfrm>
          <a:prstGeom prst="rect">
            <a:avLst/>
          </a:prstGeom>
          <a:solidFill>
            <a:srgbClr val="01BD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Create Strategies Around Changing Risk</a:t>
            </a:r>
          </a:p>
        </p:txBody>
      </p:sp>
    </p:spTree>
    <p:extLst>
      <p:ext uri="{BB962C8B-B14F-4D97-AF65-F5344CB8AC3E}">
        <p14:creationId xmlns:p14="http://schemas.microsoft.com/office/powerpoint/2010/main" val="249350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etalware, gear&#10;&#10;Description generated with very high confidence">
            <a:extLst>
              <a:ext uri="{FF2B5EF4-FFF2-40B4-BE49-F238E27FC236}">
                <a16:creationId xmlns:a16="http://schemas.microsoft.com/office/drawing/2014/main" id="{F722D3AA-6E0A-4CF2-BF94-0CB68F4A4A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7" r="4456"/>
          <a:stretch/>
        </p:blipFill>
        <p:spPr>
          <a:xfrm>
            <a:off x="2536465" y="0"/>
            <a:ext cx="751522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CA850B-B4DA-4BBB-98AE-23D0830BE1A3}"/>
              </a:ext>
            </a:extLst>
          </p:cNvPr>
          <p:cNvSpPr/>
          <p:nvPr/>
        </p:nvSpPr>
        <p:spPr>
          <a:xfrm>
            <a:off x="243924" y="1420301"/>
            <a:ext cx="3792772" cy="914400"/>
          </a:xfrm>
          <a:prstGeom prst="rect">
            <a:avLst/>
          </a:prstGeom>
          <a:solidFill>
            <a:srgbClr val="FFEB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the Credit Score changes, So does the probability of default and loss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F73CEB-C200-4EFE-B4B1-8DA37307E899}"/>
              </a:ext>
            </a:extLst>
          </p:cNvPr>
          <p:cNvSpPr/>
          <p:nvPr/>
        </p:nvSpPr>
        <p:spPr>
          <a:xfrm>
            <a:off x="243924" y="4391106"/>
            <a:ext cx="3792772" cy="914400"/>
          </a:xfrm>
          <a:prstGeom prst="rect">
            <a:avLst/>
          </a:prstGeom>
          <a:solidFill>
            <a:srgbClr val="FFEB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Payment behaviors can inform us about future performance, regardless of score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6CE9A-D397-46DA-9D3E-44F093EF7C59}"/>
              </a:ext>
            </a:extLst>
          </p:cNvPr>
          <p:cNvSpPr/>
          <p:nvPr/>
        </p:nvSpPr>
        <p:spPr>
          <a:xfrm>
            <a:off x="8155304" y="1278502"/>
            <a:ext cx="3792772" cy="914400"/>
          </a:xfrm>
          <a:prstGeom prst="rect">
            <a:avLst/>
          </a:prstGeom>
          <a:solidFill>
            <a:srgbClr val="FFEB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Economic changes can impact borrower’s capacity and willingness to pay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9E8278-7329-438E-A342-F05F4E67CE36}"/>
              </a:ext>
            </a:extLst>
          </p:cNvPr>
          <p:cNvSpPr/>
          <p:nvPr/>
        </p:nvSpPr>
        <p:spPr>
          <a:xfrm>
            <a:off x="8155304" y="4404026"/>
            <a:ext cx="3792772" cy="914400"/>
          </a:xfrm>
          <a:prstGeom prst="rect">
            <a:avLst/>
          </a:prstGeom>
          <a:solidFill>
            <a:srgbClr val="FFEB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strategies have the greatest impact on changing behavior</a:t>
            </a:r>
          </a:p>
        </p:txBody>
      </p:sp>
    </p:spTree>
    <p:extLst>
      <p:ext uri="{BB962C8B-B14F-4D97-AF65-F5344CB8AC3E}">
        <p14:creationId xmlns:p14="http://schemas.microsoft.com/office/powerpoint/2010/main" val="200211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desk&#10;&#10;Description generated with very high confidence">
            <a:extLst>
              <a:ext uri="{FF2B5EF4-FFF2-40B4-BE49-F238E27FC236}">
                <a16:creationId xmlns:a16="http://schemas.microsoft.com/office/drawing/2014/main" id="{A5924597-1475-4E51-8788-162F2A351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4" y="-668865"/>
            <a:ext cx="12296774" cy="8195729"/>
          </a:xfrm>
          <a:prstGeom prst="rect">
            <a:avLst/>
          </a:prstGeom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8B1D25C1-8E27-4216-A6F4-61D40B022C59}"/>
              </a:ext>
            </a:extLst>
          </p:cNvPr>
          <p:cNvSpPr/>
          <p:nvPr/>
        </p:nvSpPr>
        <p:spPr>
          <a:xfrm>
            <a:off x="382553" y="3974841"/>
            <a:ext cx="3722915" cy="1847461"/>
          </a:xfrm>
          <a:prstGeom prst="wedgeRectCallout">
            <a:avLst>
              <a:gd name="adj1" fmla="val -20833"/>
              <a:gd name="adj2" fmla="val 884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Think of Curing Tools as Products.  How Well Do They Work?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DC50CA3E-6AFF-4CC3-A6B3-0E56A94471E9}"/>
              </a:ext>
            </a:extLst>
          </p:cNvPr>
          <p:cNvSpPr/>
          <p:nvPr/>
        </p:nvSpPr>
        <p:spPr>
          <a:xfrm>
            <a:off x="6352591" y="3428999"/>
            <a:ext cx="3722915" cy="1847461"/>
          </a:xfrm>
          <a:prstGeom prst="wedgeRectCallout">
            <a:avLst>
              <a:gd name="adj1" fmla="val -20833"/>
              <a:gd name="adj2" fmla="val 884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Do Borrower’s with Different Characteristics respond differently?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0E6CA5AB-2D39-417C-B2C2-6670CA3B8D3D}"/>
              </a:ext>
            </a:extLst>
          </p:cNvPr>
          <p:cNvSpPr/>
          <p:nvPr/>
        </p:nvSpPr>
        <p:spPr>
          <a:xfrm>
            <a:off x="7988557" y="-467394"/>
            <a:ext cx="3722915" cy="1847461"/>
          </a:xfrm>
          <a:prstGeom prst="wedgeRectCallout">
            <a:avLst>
              <a:gd name="adj1" fmla="val -20833"/>
              <a:gd name="adj2" fmla="val 884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Does the process need to change to yield better results.</a:t>
            </a:r>
          </a:p>
        </p:txBody>
      </p:sp>
    </p:spTree>
    <p:extLst>
      <p:ext uri="{BB962C8B-B14F-4D97-AF65-F5344CB8AC3E}">
        <p14:creationId xmlns:p14="http://schemas.microsoft.com/office/powerpoint/2010/main" val="228609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64718BE-1DDA-4957-ACD7-A4AF1E4C4463}"/>
              </a:ext>
            </a:extLst>
          </p:cNvPr>
          <p:cNvGrpSpPr/>
          <p:nvPr/>
        </p:nvGrpSpPr>
        <p:grpSpPr>
          <a:xfrm>
            <a:off x="-1" y="1"/>
            <a:ext cx="12192002" cy="6934199"/>
            <a:chOff x="1174857" y="662462"/>
            <a:chExt cx="9873141" cy="5615347"/>
          </a:xfrm>
        </p:grpSpPr>
        <p:pic>
          <p:nvPicPr>
            <p:cNvPr id="3" name="Picture 2" descr="A picture containing person&#10;&#10;Description generated with high confidence">
              <a:extLst>
                <a:ext uri="{FF2B5EF4-FFF2-40B4-BE49-F238E27FC236}">
                  <a16:creationId xmlns:a16="http://schemas.microsoft.com/office/drawing/2014/main" id="{BC369C9B-C813-4CAE-A662-1C04D697ED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" t="9659" r="1874" b="8461"/>
            <a:stretch/>
          </p:blipFill>
          <p:spPr>
            <a:xfrm>
              <a:off x="1174857" y="662462"/>
              <a:ext cx="9873141" cy="561534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11D5D0-4546-4791-ABA5-FF317BA42F4E}"/>
                </a:ext>
              </a:extLst>
            </p:cNvPr>
            <p:cNvSpPr/>
            <p:nvPr/>
          </p:nvSpPr>
          <p:spPr>
            <a:xfrm>
              <a:off x="4962525" y="2628900"/>
              <a:ext cx="2571750" cy="1323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7EDA170-E552-49B9-A750-BFD6D2DE8CF1}"/>
                </a:ext>
              </a:extLst>
            </p:cNvPr>
            <p:cNvSpPr txBox="1"/>
            <p:nvPr/>
          </p:nvSpPr>
          <p:spPr>
            <a:xfrm>
              <a:off x="5300662" y="3029277"/>
              <a:ext cx="18954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Collections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EF02CF8-970E-4423-A12A-083590048264}"/>
              </a:ext>
            </a:extLst>
          </p:cNvPr>
          <p:cNvSpPr txBox="1"/>
          <p:nvPr/>
        </p:nvSpPr>
        <p:spPr>
          <a:xfrm>
            <a:off x="1720764" y="107447"/>
            <a:ext cx="87504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Insist on being a part of the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ADD210-1D54-4B65-BC8E-FABD904E432E}"/>
              </a:ext>
            </a:extLst>
          </p:cNvPr>
          <p:cNvSpPr txBox="1"/>
          <p:nvPr/>
        </p:nvSpPr>
        <p:spPr>
          <a:xfrm>
            <a:off x="2335252" y="5657913"/>
            <a:ext cx="78597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Lending  Feedback Loop</a:t>
            </a:r>
          </a:p>
        </p:txBody>
      </p:sp>
    </p:spTree>
    <p:extLst>
      <p:ext uri="{BB962C8B-B14F-4D97-AF65-F5344CB8AC3E}">
        <p14:creationId xmlns:p14="http://schemas.microsoft.com/office/powerpoint/2010/main" val="4034714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47AED82A-F09B-463C-B0C7-B55246F6B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16"/>
            <a:ext cx="12192000" cy="68767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65AF3D-3FB2-42FE-A1E2-22C71BADFE53}"/>
              </a:ext>
            </a:extLst>
          </p:cNvPr>
          <p:cNvSpPr txBox="1"/>
          <p:nvPr/>
        </p:nvSpPr>
        <p:spPr>
          <a:xfrm>
            <a:off x="4267198" y="898132"/>
            <a:ext cx="3545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/>
              <a:t>972.814.1477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F01269-F175-45CC-8E26-FD77CF2E7F87}"/>
              </a:ext>
            </a:extLst>
          </p:cNvPr>
          <p:cNvSpPr txBox="1"/>
          <p:nvPr/>
        </p:nvSpPr>
        <p:spPr>
          <a:xfrm>
            <a:off x="673768" y="2330293"/>
            <a:ext cx="7170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err="1"/>
              <a:t>Michael.Cochrum@CUBI.Pro</a:t>
            </a:r>
            <a:endParaRPr lang="en-US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D1B764-DB99-4C53-83F3-08291B4FB715}"/>
              </a:ext>
            </a:extLst>
          </p:cNvPr>
          <p:cNvSpPr txBox="1"/>
          <p:nvPr/>
        </p:nvSpPr>
        <p:spPr>
          <a:xfrm>
            <a:off x="-1884948" y="3886377"/>
            <a:ext cx="9729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/>
              <a:t>linkedin.com/company/</a:t>
            </a:r>
            <a:r>
              <a:rPr lang="en-US" sz="4400" dirty="0" err="1"/>
              <a:t>cubi</a:t>
            </a:r>
            <a:r>
              <a:rPr lang="en-US" sz="4400" dirty="0"/>
              <a:t>-pro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A24E80-1A44-4B7C-BFB8-3AFC880633A6}"/>
              </a:ext>
            </a:extLst>
          </p:cNvPr>
          <p:cNvSpPr txBox="1"/>
          <p:nvPr/>
        </p:nvSpPr>
        <p:spPr>
          <a:xfrm>
            <a:off x="673769" y="5318538"/>
            <a:ext cx="7170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/>
              <a:t>www.CUBI.Pro</a:t>
            </a:r>
          </a:p>
        </p:txBody>
      </p:sp>
    </p:spTree>
    <p:extLst>
      <p:ext uri="{BB962C8B-B14F-4D97-AF65-F5344CB8AC3E}">
        <p14:creationId xmlns:p14="http://schemas.microsoft.com/office/powerpoint/2010/main" val="192950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242</Words>
  <Application>Microsoft Office PowerPoint</Application>
  <PresentationFormat>Widescreen</PresentationFormat>
  <Paragraphs>39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Portfolio Risk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Portfolio Risk Management</dc:title>
  <dc:creator>Michael Cochrum</dc:creator>
  <cp:lastModifiedBy>Michael Cochrum</cp:lastModifiedBy>
  <cp:revision>10</cp:revision>
  <dcterms:created xsi:type="dcterms:W3CDTF">2018-03-22T13:47:36Z</dcterms:created>
  <dcterms:modified xsi:type="dcterms:W3CDTF">2018-03-22T17:04:43Z</dcterms:modified>
</cp:coreProperties>
</file>