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handoutMasterIdLst>
    <p:handoutMasterId r:id="rId60"/>
  </p:handoutMasterIdLst>
  <p:sldIdLst>
    <p:sldId id="256" r:id="rId2"/>
    <p:sldId id="257" r:id="rId3"/>
    <p:sldId id="258" r:id="rId4"/>
    <p:sldId id="259" r:id="rId5"/>
    <p:sldId id="260" r:id="rId6"/>
    <p:sldId id="281" r:id="rId7"/>
    <p:sldId id="261" r:id="rId8"/>
    <p:sldId id="262" r:id="rId9"/>
    <p:sldId id="263" r:id="rId10"/>
    <p:sldId id="264" r:id="rId11"/>
    <p:sldId id="265" r:id="rId12"/>
    <p:sldId id="280" r:id="rId13"/>
    <p:sldId id="266" r:id="rId14"/>
    <p:sldId id="267" r:id="rId15"/>
    <p:sldId id="268" r:id="rId16"/>
    <p:sldId id="269" r:id="rId17"/>
    <p:sldId id="270" r:id="rId18"/>
    <p:sldId id="272" r:id="rId19"/>
    <p:sldId id="273" r:id="rId20"/>
    <p:sldId id="298" r:id="rId21"/>
    <p:sldId id="299" r:id="rId22"/>
    <p:sldId id="279" r:id="rId23"/>
    <p:sldId id="274" r:id="rId24"/>
    <p:sldId id="300" r:id="rId25"/>
    <p:sldId id="275" r:id="rId26"/>
    <p:sldId id="276" r:id="rId27"/>
    <p:sldId id="277" r:id="rId28"/>
    <p:sldId id="278" r:id="rId29"/>
    <p:sldId id="282" r:id="rId30"/>
    <p:sldId id="301" r:id="rId31"/>
    <p:sldId id="283" r:id="rId32"/>
    <p:sldId id="302" r:id="rId33"/>
    <p:sldId id="284" r:id="rId34"/>
    <p:sldId id="303" r:id="rId35"/>
    <p:sldId id="285" r:id="rId36"/>
    <p:sldId id="286" r:id="rId37"/>
    <p:sldId id="304" r:id="rId38"/>
    <p:sldId id="287" r:id="rId39"/>
    <p:sldId id="305" r:id="rId40"/>
    <p:sldId id="288" r:id="rId41"/>
    <p:sldId id="289" r:id="rId42"/>
    <p:sldId id="306" r:id="rId43"/>
    <p:sldId id="290" r:id="rId44"/>
    <p:sldId id="307" r:id="rId45"/>
    <p:sldId id="291" r:id="rId46"/>
    <p:sldId id="292" r:id="rId47"/>
    <p:sldId id="293" r:id="rId48"/>
    <p:sldId id="294" r:id="rId49"/>
    <p:sldId id="295" r:id="rId50"/>
    <p:sldId id="308" r:id="rId51"/>
    <p:sldId id="296" r:id="rId52"/>
    <p:sldId id="309" r:id="rId53"/>
    <p:sldId id="310" r:id="rId54"/>
    <p:sldId id="311" r:id="rId55"/>
    <p:sldId id="312" r:id="rId56"/>
    <p:sldId id="297" r:id="rId57"/>
    <p:sldId id="313" r:id="rId58"/>
    <p:sldId id="271" r:id="rId5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7B3D2F2-3170-4246-B2C0-FC8D5B9D2481}" type="datetimeFigureOut">
              <a:rPr lang="en-US" smtClean="0"/>
              <a:pPr/>
              <a:t>3/7/2018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FB4DC92-7675-4C2E-B797-02C3CCCCE2AD}" type="slidenum">
              <a:rPr lang="en-US" smtClean="0"/>
              <a:pPr/>
              <a:t>‹#›</a:t>
            </a:fld>
            <a:endParaRPr lang="en-US" dirty="0"/>
          </a:p>
        </p:txBody>
      </p:sp>
    </p:spTree>
    <p:extLst>
      <p:ext uri="{BB962C8B-B14F-4D97-AF65-F5344CB8AC3E}">
        <p14:creationId xmlns:p14="http://schemas.microsoft.com/office/powerpoint/2010/main" val="35084578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EF5D91DF-ADFB-774A-8E0E-AF54A5D9E2AB}" type="datetimeFigureOut">
              <a:rPr lang="en-US" smtClean="0"/>
              <a:pPr/>
              <a:t>3/7/2018</a:t>
            </a:fld>
            <a:endParaRPr lang="en-US" dirty="0"/>
          </a:p>
        </p:txBody>
      </p:sp>
      <p:sp>
        <p:nvSpPr>
          <p:cNvPr id="20" name="Footer Placeholder 19"/>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BEEA73F2-B070-7540-869D-BA7B13344DD5}"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5D91DF-ADFB-774A-8E0E-AF54A5D9E2AB}" type="datetimeFigureOut">
              <a:rPr lang="en-US" smtClean="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EA73F2-B070-7540-869D-BA7B13344DD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5D91DF-ADFB-774A-8E0E-AF54A5D9E2AB}" type="datetimeFigureOut">
              <a:rPr lang="en-US" smtClean="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EA73F2-B070-7540-869D-BA7B13344DD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5D91DF-ADFB-774A-8E0E-AF54A5D9E2AB}" type="datetimeFigureOut">
              <a:rPr lang="en-US" smtClean="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EA73F2-B070-7540-869D-BA7B13344DD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F5D91DF-ADFB-774A-8E0E-AF54A5D9E2AB}" type="datetimeFigureOut">
              <a:rPr lang="en-US" smtClean="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EA73F2-B070-7540-869D-BA7B13344DD5}"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F5D91DF-ADFB-774A-8E0E-AF54A5D9E2AB}" type="datetimeFigureOut">
              <a:rPr lang="en-US" smtClean="0"/>
              <a:pPr/>
              <a:t>3/7/2018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EA73F2-B070-7540-869D-BA7B13344DD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F5D91DF-ADFB-774A-8E0E-AF54A5D9E2AB}" type="datetimeFigureOut">
              <a:rPr lang="en-US" smtClean="0"/>
              <a:pPr/>
              <a:t>3/7/2018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EA73F2-B070-7540-869D-BA7B13344DD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EF5D91DF-ADFB-774A-8E0E-AF54A5D9E2AB}" type="datetimeFigureOut">
              <a:rPr lang="en-US" smtClean="0"/>
              <a:pPr/>
              <a:t>3/7/2018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EA73F2-B070-7540-869D-BA7B13344DD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Date Placeholder 1"/>
          <p:cNvSpPr>
            <a:spLocks noGrp="1"/>
          </p:cNvSpPr>
          <p:nvPr>
            <p:ph type="dt" sz="half" idx="10"/>
          </p:nvPr>
        </p:nvSpPr>
        <p:spPr/>
        <p:txBody>
          <a:bodyPr/>
          <a:lstStyle/>
          <a:p>
            <a:fld id="{EF5D91DF-ADFB-774A-8E0E-AF54A5D9E2AB}" type="datetimeFigureOut">
              <a:rPr lang="en-US" smtClean="0"/>
              <a:pPr/>
              <a:t>3/7/2018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EA73F2-B070-7540-869D-BA7B13344DD5}"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F5D91DF-ADFB-774A-8E0E-AF54A5D9E2AB}" type="datetimeFigureOut">
              <a:rPr lang="en-US" smtClean="0"/>
              <a:pPr/>
              <a:t>3/7/2018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EA73F2-B070-7540-869D-BA7B13344DD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EF5D91DF-ADFB-774A-8E0E-AF54A5D9E2AB}" type="datetimeFigureOut">
              <a:rPr lang="en-US" smtClean="0"/>
              <a:pPr/>
              <a:t>3/7/2018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EA73F2-B070-7540-869D-BA7B13344DD5}"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a:t>Click icon to add picture</a:t>
            </a:r>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F5D91DF-ADFB-774A-8E0E-AF54A5D9E2AB}" type="datetimeFigureOut">
              <a:rPr lang="en-US" smtClean="0"/>
              <a:pPr/>
              <a:t>3/7/2018</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EEA73F2-B070-7540-869D-BA7B13344DD5}"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la.dmdc.osd.mi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1.next.westlaw.com/Link/Document/FullText?findType=L&amp;pubNum=1000546&amp;cite=50USCAS3937&amp;originatingDoc=I0e4c1915046e11e5a074da751e8a4851&amp;refType=LQ&amp;originationContext=document&amp;transitionType=DocumentItem&amp;contextData=(sc.Search)"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1.next.westlaw.com/Link/Document/FullText?findType=L&amp;pubNum=1000546&amp;cite=50USCAS3952&amp;originatingDoc=I0e4c1915046e11e5a074da751e8a4851&amp;refType=LQ&amp;originationContext=document&amp;transitionType=DocumentItem&amp;contextData=(sc.Sear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1.next.westlaw.com/Link/Document/FullText?findType=L&amp;pubNum=1000546&amp;cite=50USCAS3953&amp;originatingDoc=I0e4c1915046e11e5a074da751e8a4851&amp;refType=LQ&amp;originationContext=document&amp;transitionType=DocumentItem&amp;contextData=(sc.Search)"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mailto:krocha@pnbd.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8056" y="2310441"/>
            <a:ext cx="6762749" cy="727495"/>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MLA</a:t>
            </a:r>
          </a:p>
        </p:txBody>
      </p:sp>
      <p:sp>
        <p:nvSpPr>
          <p:cNvPr id="3" name="Subtitle 2"/>
          <p:cNvSpPr>
            <a:spLocks noGrp="1"/>
          </p:cNvSpPr>
          <p:nvPr>
            <p:ph type="subTitle" idx="1"/>
          </p:nvPr>
        </p:nvSpPr>
        <p:spPr>
          <a:xfrm>
            <a:off x="1289649" y="3519576"/>
            <a:ext cx="6762749" cy="2679939"/>
          </a:xfrm>
          <a:effectLst/>
        </p:spPr>
        <p:txBody>
          <a:bodyPr>
            <a:normAutofit fontScale="92500" lnSpcReduction="10000"/>
          </a:bodyPr>
          <a:lstStyle/>
          <a:p>
            <a:pPr algn="ctr"/>
            <a:r>
              <a:rPr lang="en-US" sz="2000" b="1" spc="50" dirty="0">
                <a:ln w="11430">
                  <a:noFill/>
                </a:ln>
                <a:solidFill>
                  <a:srgbClr val="0070C0"/>
                </a:solidFill>
                <a:effectLst/>
                <a:latin typeface="Arial" pitchFamily="34" charset="0"/>
                <a:cs typeface="Arial" pitchFamily="34" charset="0"/>
              </a:rPr>
              <a:t>Military Lending Act Update:</a:t>
            </a:r>
          </a:p>
          <a:p>
            <a:pPr algn="ctr"/>
            <a:r>
              <a:rPr lang="en-US" sz="2000" b="1" u="sng" spc="50" dirty="0" smtClean="0">
                <a:ln w="11430">
                  <a:noFill/>
                </a:ln>
                <a:solidFill>
                  <a:srgbClr val="0070C0"/>
                </a:solidFill>
                <a:effectLst/>
                <a:latin typeface="Arial" pitchFamily="34" charset="0"/>
                <a:cs typeface="Arial" pitchFamily="34" charset="0"/>
              </a:rPr>
              <a:t>2018 </a:t>
            </a:r>
            <a:r>
              <a:rPr lang="en-US" sz="2000" b="1" u="sng" spc="50" dirty="0">
                <a:ln w="11430">
                  <a:noFill/>
                </a:ln>
                <a:solidFill>
                  <a:srgbClr val="0070C0"/>
                </a:solidFill>
                <a:effectLst/>
                <a:latin typeface="Arial" pitchFamily="34" charset="0"/>
                <a:cs typeface="Arial" pitchFamily="34" charset="0"/>
              </a:rPr>
              <a:t>Update</a:t>
            </a:r>
          </a:p>
          <a:p>
            <a:pPr algn="ctr"/>
            <a:endParaRPr lang="en-US" sz="1400" spc="50" dirty="0">
              <a:ln w="11430">
                <a:noFill/>
              </a:ln>
              <a:solidFill>
                <a:srgbClr val="0070C0"/>
              </a:solidFill>
              <a:effectLst/>
              <a:latin typeface="Arial" pitchFamily="34" charset="0"/>
              <a:cs typeface="Arial" pitchFamily="34" charset="0"/>
            </a:endParaRPr>
          </a:p>
          <a:p>
            <a:pPr algn="ctr"/>
            <a:r>
              <a:rPr lang="en-US" sz="1700" b="1" spc="50" dirty="0">
                <a:ln w="11430">
                  <a:noFill/>
                </a:ln>
                <a:solidFill>
                  <a:srgbClr val="0070C0"/>
                </a:solidFill>
                <a:effectLst/>
                <a:latin typeface="Arial" pitchFamily="34" charset="0"/>
                <a:cs typeface="Arial" pitchFamily="34" charset="0"/>
              </a:rPr>
              <a:t>Karel Rocha, Esq</a:t>
            </a:r>
            <a:r>
              <a:rPr lang="en-US" sz="17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Arial" pitchFamily="34" charset="0"/>
                <a:cs typeface="Arial" pitchFamily="34" charset="0"/>
              </a:rPr>
              <a:t>.</a:t>
            </a:r>
            <a:endParaRPr lang="en-US" sz="1700" b="1" spc="50" dirty="0">
              <a:ln w="11430">
                <a:noFill/>
              </a:ln>
              <a:solidFill>
                <a:srgbClr val="0070C0"/>
              </a:solidFill>
              <a:effectLst/>
              <a:latin typeface="Arial" pitchFamily="34" charset="0"/>
              <a:cs typeface="Arial" pitchFamily="34" charset="0"/>
            </a:endParaRPr>
          </a:p>
          <a:p>
            <a:pPr algn="ctr"/>
            <a:r>
              <a:rPr lang="en-US" sz="1700" b="1" u="sng" spc="50" dirty="0">
                <a:ln w="11430">
                  <a:noFill/>
                </a:ln>
                <a:solidFill>
                  <a:srgbClr val="0070C0"/>
                </a:solidFill>
                <a:effectLst/>
                <a:latin typeface="Arial" pitchFamily="34" charset="0"/>
                <a:cs typeface="Arial" pitchFamily="34" charset="0"/>
              </a:rPr>
              <a:t>Prenovost, Normandin, Bergh &amp; Dawe</a:t>
            </a:r>
          </a:p>
          <a:p>
            <a:pPr algn="ctr"/>
            <a:r>
              <a:rPr lang="en-US" sz="1700" b="1" spc="50" dirty="0">
                <a:ln w="11430">
                  <a:noFill/>
                </a:ln>
                <a:solidFill>
                  <a:srgbClr val="0070C0"/>
                </a:solidFill>
                <a:effectLst/>
                <a:latin typeface="Arial" pitchFamily="34" charset="0"/>
                <a:cs typeface="Arial" pitchFamily="34" charset="0"/>
              </a:rPr>
              <a:t>2122 N. Broadway, Suite 200</a:t>
            </a:r>
          </a:p>
          <a:p>
            <a:pPr algn="ctr"/>
            <a:r>
              <a:rPr lang="en-US" sz="1700" b="1" spc="50" dirty="0">
                <a:ln w="11430">
                  <a:noFill/>
                </a:ln>
                <a:solidFill>
                  <a:srgbClr val="0070C0"/>
                </a:solidFill>
                <a:effectLst/>
                <a:latin typeface="Arial" pitchFamily="34" charset="0"/>
                <a:cs typeface="Arial" pitchFamily="34" charset="0"/>
              </a:rPr>
              <a:t>Santa Ana, CA 92706</a:t>
            </a:r>
          </a:p>
          <a:p>
            <a:pPr algn="ctr"/>
            <a:r>
              <a:rPr lang="en-US" sz="1700" b="1" spc="50" dirty="0">
                <a:ln w="11430">
                  <a:noFill/>
                </a:ln>
                <a:solidFill>
                  <a:srgbClr val="0070C0"/>
                </a:solidFill>
                <a:effectLst/>
                <a:latin typeface="Arial" pitchFamily="34" charset="0"/>
                <a:cs typeface="Arial" pitchFamily="34" charset="0"/>
              </a:rPr>
              <a:t>(714) 547-2444</a:t>
            </a:r>
          </a:p>
          <a:p>
            <a:pPr algn="ctr"/>
            <a:r>
              <a:rPr lang="en-US" sz="1700" b="1" spc="50" dirty="0">
                <a:ln w="11430">
                  <a:noFill/>
                </a:ln>
                <a:solidFill>
                  <a:srgbClr val="0070C0"/>
                </a:solidFill>
                <a:effectLst/>
                <a:latin typeface="Arial" pitchFamily="34" charset="0"/>
                <a:cs typeface="Arial" pitchFamily="34" charset="0"/>
              </a:rPr>
              <a:t>www.pnbd.com</a:t>
            </a:r>
          </a:p>
          <a:p>
            <a:endParaRPr lang="en-US" sz="2000" b="1" spc="50" dirty="0">
              <a:ln w="11430"/>
              <a:solidFill>
                <a:schemeClr val="accent6"/>
              </a:solidFill>
              <a:effectLst>
                <a:outerShdw blurRad="76200" dist="50800" dir="5400000" algn="tl" rotWithShape="0">
                  <a:srgbClr val="000000">
                    <a:alpha val="65000"/>
                  </a:srgbClr>
                </a:outerShdw>
              </a:effectLst>
            </a:endParaRPr>
          </a:p>
          <a:p>
            <a:endParaRPr lang="en-US" sz="2000" b="1" spc="50" dirty="0">
              <a:ln w="11430"/>
              <a:solidFill>
                <a:schemeClr val="accent6"/>
              </a:solidFill>
              <a:effectLst>
                <a:outerShdw blurRad="76200" dist="50800" dir="5400000" algn="tl" rotWithShape="0">
                  <a:srgbClr val="000000">
                    <a:alpha val="65000"/>
                  </a:srgbClr>
                </a:outerShdw>
              </a:effectLst>
            </a:endParaRPr>
          </a:p>
          <a:p>
            <a:endParaRPr lang="en-US" sz="2000" b="1" spc="50" dirty="0">
              <a:ln w="11430"/>
              <a:solidFill>
                <a:schemeClr val="accent6"/>
              </a:solidFill>
              <a:effectLst>
                <a:outerShdw blurRad="76200" dist="50800" dir="5400000" algn="tl" rotWithShape="0">
                  <a:srgbClr val="000000">
                    <a:alpha val="65000"/>
                  </a:srgbClr>
                </a:outerShdw>
              </a:effectLst>
            </a:endParaRPr>
          </a:p>
        </p:txBody>
      </p:sp>
      <p:pic>
        <p:nvPicPr>
          <p:cNvPr id="5" name="Picture 4"/>
          <p:cNvPicPr>
            <a:picLocks noChangeAspect="1"/>
          </p:cNvPicPr>
          <p:nvPr/>
        </p:nvPicPr>
        <p:blipFill>
          <a:blip r:embed="rId2"/>
          <a:stretch>
            <a:fillRect/>
          </a:stretch>
        </p:blipFill>
        <p:spPr>
          <a:xfrm>
            <a:off x="3114261" y="304800"/>
            <a:ext cx="4938137" cy="2973956"/>
          </a:xfrm>
          <a:prstGeom prst="rect">
            <a:avLst/>
          </a:prstGeom>
        </p:spPr>
      </p:pic>
    </p:spTree>
    <p:extLst>
      <p:ext uri="{BB962C8B-B14F-4D97-AF65-F5344CB8AC3E}">
        <p14:creationId xmlns:p14="http://schemas.microsoft.com/office/powerpoint/2010/main" val="1771760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spc="50" dirty="0">
                <a:ln w="11430"/>
                <a:solidFill>
                  <a:srgbClr val="0070C0"/>
                </a:solidFill>
                <a:effectLst>
                  <a:outerShdw blurRad="76200" dist="50800" dir="5400000" algn="tl" rotWithShape="0">
                    <a:srgbClr val="000000">
                      <a:alpha val="65000"/>
                    </a:srgbClr>
                  </a:outerShdw>
                </a:effectLst>
              </a:rPr>
              <a:t>Consumer Credit</a:t>
            </a:r>
          </a:p>
        </p:txBody>
      </p:sp>
      <p:sp>
        <p:nvSpPr>
          <p:cNvPr id="3" name="Content Placeholder 2"/>
          <p:cNvSpPr>
            <a:spLocks noGrp="1"/>
          </p:cNvSpPr>
          <p:nvPr>
            <p:ph idx="1"/>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Credit Card </a:t>
            </a:r>
            <a:r>
              <a:rPr lang="en-US" b="1" spc="50" dirty="0" smtClean="0">
                <a:ln w="11430"/>
                <a:solidFill>
                  <a:srgbClr val="0070C0"/>
                </a:solidFill>
                <a:effectLst>
                  <a:outerShdw blurRad="76200" dist="50800" dir="5400000" algn="tl" rotWithShape="0">
                    <a:srgbClr val="000000">
                      <a:alpha val="65000"/>
                    </a:srgbClr>
                  </a:outerShdw>
                </a:effectLst>
              </a:rPr>
              <a:t>Accounts</a:t>
            </a:r>
            <a:r>
              <a:rPr lang="en-US" b="1" spc="50" dirty="0">
                <a:ln w="11430"/>
                <a:solidFill>
                  <a:srgbClr val="0070C0"/>
                </a:solidFill>
                <a:effectLst>
                  <a:outerShdw blurRad="76200" dist="50800" dir="5400000" algn="tl" rotWithShape="0">
                    <a:srgbClr val="000000">
                      <a:alpha val="65000"/>
                    </a:srgbClr>
                  </a:outerShdw>
                </a:effectLst>
              </a:rPr>
              <a:t>;</a:t>
            </a:r>
          </a:p>
          <a:p>
            <a:r>
              <a:rPr lang="en-US" b="1" spc="50" dirty="0">
                <a:ln w="11430"/>
                <a:solidFill>
                  <a:srgbClr val="0070C0"/>
                </a:solidFill>
                <a:effectLst>
                  <a:outerShdw blurRad="76200" dist="50800" dir="5400000" algn="tl" rotWithShape="0">
                    <a:srgbClr val="000000">
                      <a:alpha val="65000"/>
                    </a:srgbClr>
                  </a:outerShdw>
                </a:effectLst>
              </a:rPr>
              <a:t>Installment Loans;</a:t>
            </a:r>
          </a:p>
          <a:p>
            <a:r>
              <a:rPr lang="en-US" b="1" spc="50" dirty="0" smtClean="0">
                <a:ln w="11430"/>
                <a:solidFill>
                  <a:srgbClr val="0070C0"/>
                </a:solidFill>
                <a:effectLst>
                  <a:outerShdw blurRad="76200" dist="50800" dir="5400000" algn="tl" rotWithShape="0">
                    <a:srgbClr val="000000">
                      <a:alpha val="65000"/>
                    </a:srgbClr>
                  </a:outerShdw>
                </a:effectLst>
              </a:rPr>
              <a:t>Small-Dollar </a:t>
            </a:r>
            <a:r>
              <a:rPr lang="en-US" b="1" spc="50" dirty="0">
                <a:ln w="11430"/>
                <a:solidFill>
                  <a:srgbClr val="0070C0"/>
                </a:solidFill>
                <a:effectLst>
                  <a:outerShdw blurRad="76200" dist="50800" dir="5400000" algn="tl" rotWithShape="0">
                    <a:srgbClr val="000000">
                      <a:alpha val="65000"/>
                    </a:srgbClr>
                  </a:outerShdw>
                </a:effectLst>
              </a:rPr>
              <a:t>Loans;</a:t>
            </a:r>
          </a:p>
          <a:p>
            <a:r>
              <a:rPr lang="en-US" b="1" spc="50" dirty="0">
                <a:ln w="11430"/>
                <a:solidFill>
                  <a:srgbClr val="0070C0"/>
                </a:solidFill>
                <a:effectLst>
                  <a:outerShdw blurRad="76200" dist="50800" dir="5400000" algn="tl" rotWithShape="0">
                    <a:srgbClr val="000000">
                      <a:alpha val="65000"/>
                    </a:srgbClr>
                  </a:outerShdw>
                </a:effectLst>
              </a:rPr>
              <a:t>Payday Alternative Loans;</a:t>
            </a:r>
          </a:p>
          <a:p>
            <a:r>
              <a:rPr lang="en-US" b="1" spc="50" dirty="0">
                <a:ln w="11430"/>
                <a:solidFill>
                  <a:srgbClr val="0070C0"/>
                </a:solidFill>
                <a:effectLst>
                  <a:outerShdw blurRad="76200" dist="50800" dir="5400000" algn="tl" rotWithShape="0">
                    <a:srgbClr val="000000">
                      <a:alpha val="65000"/>
                    </a:srgbClr>
                  </a:outerShdw>
                </a:effectLst>
              </a:rPr>
              <a:t>Overdraft lines of credit with finance charges.</a:t>
            </a:r>
          </a:p>
        </p:txBody>
      </p:sp>
    </p:spTree>
    <p:extLst>
      <p:ext uri="{BB962C8B-B14F-4D97-AF65-F5344CB8AC3E}">
        <p14:creationId xmlns:p14="http://schemas.microsoft.com/office/powerpoint/2010/main" val="1896029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a:ln w="11430"/>
                <a:solidFill>
                  <a:srgbClr val="0070C0"/>
                </a:solidFill>
                <a:effectLst>
                  <a:outerShdw blurRad="76200" dist="50800" dir="5400000" algn="tl" rotWithShape="0">
                    <a:srgbClr val="000000">
                      <a:alpha val="65000"/>
                    </a:srgbClr>
                  </a:outerShdw>
                </a:effectLst>
              </a:rPr>
              <a:t>Exempt Loans/Credit</a:t>
            </a:r>
          </a:p>
        </p:txBody>
      </p:sp>
      <p:sp>
        <p:nvSpPr>
          <p:cNvPr id="3" name="Content Placeholder 2"/>
          <p:cNvSpPr>
            <a:spLocks noGrp="1"/>
          </p:cNvSpPr>
          <p:nvPr>
            <p:ph idx="1"/>
          </p:nvPr>
        </p:nvSpPr>
        <p:spPr>
          <a:xfrm>
            <a:off x="914400" y="1447800"/>
            <a:ext cx="8019288"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A residential mortgage transaction, which is any credit transaction secured by an interest in a dwelling; </a:t>
            </a:r>
          </a:p>
          <a:p>
            <a:r>
              <a:rPr lang="en-US" b="1" spc="50" dirty="0">
                <a:ln w="11430"/>
                <a:solidFill>
                  <a:srgbClr val="0070C0"/>
                </a:solidFill>
                <a:effectLst>
                  <a:outerShdw blurRad="76200" dist="50800" dir="5400000" algn="tl" rotWithShape="0">
                    <a:srgbClr val="000000">
                      <a:alpha val="65000"/>
                    </a:srgbClr>
                  </a:outerShdw>
                </a:effectLst>
              </a:rPr>
              <a:t>A transaction expressly for financing the </a:t>
            </a:r>
            <a:r>
              <a:rPr lang="en-US" b="1" u="sng" spc="50" dirty="0">
                <a:ln w="11430"/>
                <a:solidFill>
                  <a:srgbClr val="0070C0"/>
                </a:solidFill>
                <a:effectLst>
                  <a:outerShdw blurRad="76200" dist="50800" dir="5400000" algn="tl" rotWithShape="0">
                    <a:srgbClr val="000000">
                      <a:alpha val="65000"/>
                    </a:srgbClr>
                  </a:outerShdw>
                </a:effectLst>
              </a:rPr>
              <a:t>purchase</a:t>
            </a:r>
            <a:r>
              <a:rPr lang="en-US" b="1" spc="50" dirty="0">
                <a:ln w="11430"/>
                <a:solidFill>
                  <a:srgbClr val="0070C0"/>
                </a:solidFill>
                <a:effectLst>
                  <a:outerShdw blurRad="76200" dist="50800" dir="5400000" algn="tl" rotWithShape="0">
                    <a:srgbClr val="000000">
                      <a:alpha val="65000"/>
                    </a:srgbClr>
                  </a:outerShdw>
                </a:effectLst>
              </a:rPr>
              <a:t> of a motor vehicle secured by the purchased </a:t>
            </a:r>
            <a:r>
              <a:rPr lang="en-US" b="1" spc="50" dirty="0" smtClean="0">
                <a:ln w="11430"/>
                <a:solidFill>
                  <a:srgbClr val="0070C0"/>
                </a:solidFill>
                <a:effectLst>
                  <a:outerShdw blurRad="76200" dist="50800" dir="5400000" algn="tl" rotWithShape="0">
                    <a:srgbClr val="000000">
                      <a:alpha val="65000"/>
                    </a:srgbClr>
                  </a:outerShdw>
                </a:effectLst>
              </a:rPr>
              <a:t>vehicle*; </a:t>
            </a:r>
            <a:endParaRPr lang="en-US" b="1" spc="50" dirty="0">
              <a:ln w="11430"/>
              <a:solidFill>
                <a:srgbClr val="0070C0"/>
              </a:solidFill>
              <a:effectLst>
                <a:outerShdw blurRad="76200" dist="50800" dir="5400000" algn="tl" rotWithShape="0">
                  <a:srgbClr val="000000">
                    <a:alpha val="65000"/>
                  </a:srgbClr>
                </a:outerShdw>
              </a:effectLst>
            </a:endParaRPr>
          </a:p>
          <a:p>
            <a:r>
              <a:rPr lang="en-US" b="1" spc="50" dirty="0">
                <a:ln w="11430"/>
                <a:solidFill>
                  <a:srgbClr val="0070C0"/>
                </a:solidFill>
                <a:effectLst>
                  <a:outerShdw blurRad="76200" dist="50800" dir="5400000" algn="tl" rotWithShape="0">
                    <a:srgbClr val="000000">
                      <a:alpha val="65000"/>
                    </a:srgbClr>
                  </a:outerShdw>
                </a:effectLst>
              </a:rPr>
              <a:t>A transaction expressly for financing the </a:t>
            </a:r>
            <a:r>
              <a:rPr lang="en-US" b="1" u="sng" spc="50" dirty="0">
                <a:ln w="11430"/>
                <a:solidFill>
                  <a:srgbClr val="0070C0"/>
                </a:solidFill>
                <a:effectLst>
                  <a:outerShdw blurRad="76200" dist="50800" dir="5400000" algn="tl" rotWithShape="0">
                    <a:srgbClr val="000000">
                      <a:alpha val="65000"/>
                    </a:srgbClr>
                  </a:outerShdw>
                </a:effectLst>
              </a:rPr>
              <a:t>purchase</a:t>
            </a:r>
            <a:r>
              <a:rPr lang="en-US" b="1" spc="50" dirty="0">
                <a:ln w="11430"/>
                <a:solidFill>
                  <a:srgbClr val="0070C0"/>
                </a:solidFill>
                <a:effectLst>
                  <a:outerShdw blurRad="76200" dist="50800" dir="5400000" algn="tl" rotWithShape="0">
                    <a:srgbClr val="000000">
                      <a:alpha val="65000"/>
                    </a:srgbClr>
                  </a:outerShdw>
                </a:effectLst>
              </a:rPr>
              <a:t> of personal property secured by the purchased property; </a:t>
            </a:r>
          </a:p>
        </p:txBody>
      </p:sp>
    </p:spTree>
    <p:extLst>
      <p:ext uri="{BB962C8B-B14F-4D97-AF65-F5344CB8AC3E}">
        <p14:creationId xmlns:p14="http://schemas.microsoft.com/office/powerpoint/2010/main" val="3202353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Exempt Loans/Credit</a:t>
            </a:r>
          </a:p>
        </p:txBody>
      </p:sp>
      <p:sp>
        <p:nvSpPr>
          <p:cNvPr id="3" name="Content Placeholder 2"/>
          <p:cNvSpPr>
            <a:spLocks noGrp="1"/>
          </p:cNvSpPr>
          <p:nvPr>
            <p:ph idx="1"/>
          </p:nvPr>
        </p:nvSpPr>
        <p:spPr>
          <a:xfrm>
            <a:off x="1026543" y="1447800"/>
            <a:ext cx="7907145" cy="4800600"/>
          </a:xfrm>
        </p:spPr>
        <p:txBody>
          <a:bodyPr>
            <a:normAutofit/>
          </a:bodyPr>
          <a:lstStyle/>
          <a:p>
            <a:r>
              <a:rPr lang="en-US" sz="2800" b="1" spc="50" dirty="0">
                <a:ln w="11430"/>
                <a:solidFill>
                  <a:srgbClr val="0070C0"/>
                </a:solidFill>
                <a:effectLst>
                  <a:outerShdw blurRad="76200" dist="50800" dir="5400000" algn="tl" rotWithShape="0">
                    <a:srgbClr val="000000">
                      <a:alpha val="65000"/>
                    </a:srgbClr>
                  </a:outerShdw>
                </a:effectLst>
              </a:rPr>
              <a:t>Any credit transaction that is an exempt transaction for purposes of Regulation Z (other than a transaction exempt under 12 CFR § 1026.29, which addresses State-specific exemptions) or otherwise is not subject to disclosure requirements under Regulation Z; and </a:t>
            </a:r>
          </a:p>
          <a:p>
            <a:r>
              <a:rPr lang="en-US" sz="2800" b="1" spc="50" dirty="0">
                <a:ln w="11430"/>
                <a:solidFill>
                  <a:srgbClr val="0070C0"/>
                </a:solidFill>
                <a:effectLst>
                  <a:outerShdw blurRad="76200" dist="50800" dir="5400000" algn="tl" rotWithShape="0">
                    <a:srgbClr val="000000">
                      <a:alpha val="65000"/>
                    </a:srgbClr>
                  </a:outerShdw>
                </a:effectLst>
              </a:rPr>
              <a:t>Any transaction in which the borrower is not a covered borrower.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spc="50" dirty="0">
                <a:ln w="11430"/>
                <a:solidFill>
                  <a:srgbClr val="0070C0"/>
                </a:solidFill>
                <a:effectLst>
                  <a:outerShdw blurRad="76200" dist="50800" dir="5400000" algn="tl" rotWithShape="0">
                    <a:srgbClr val="000000">
                      <a:alpha val="65000"/>
                    </a:srgbClr>
                  </a:outerShdw>
                </a:effectLst>
              </a:rPr>
              <a:t>MAPR Limits</a:t>
            </a:r>
          </a:p>
        </p:txBody>
      </p:sp>
      <p:sp>
        <p:nvSpPr>
          <p:cNvPr id="3" name="Content Placeholder 2"/>
          <p:cNvSpPr>
            <a:spLocks noGrp="1"/>
          </p:cNvSpPr>
          <p:nvPr>
            <p:ph idx="1"/>
          </p:nvPr>
        </p:nvSpPr>
        <p:spPr>
          <a:xfrm>
            <a:off x="854015" y="1447800"/>
            <a:ext cx="8079673" cy="48006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dirty="0">
                <a:solidFill>
                  <a:srgbClr val="0070C0"/>
                </a:solidFill>
                <a:effectLst>
                  <a:outerShdw blurRad="38100" dist="38100" dir="2700000" algn="tl">
                    <a:srgbClr val="000000">
                      <a:alpha val="43137"/>
                    </a:srgbClr>
                  </a:outerShdw>
                </a:effectLst>
              </a:rPr>
              <a:t>Credit Unions may not impose an MAPR greater than 36% on all closed-end credit or in any billing cycle for open-end credit.</a:t>
            </a:r>
          </a:p>
          <a:p>
            <a:r>
              <a:rPr lang="en-US" b="1" spc="50" dirty="0">
                <a:ln w="11430"/>
                <a:solidFill>
                  <a:srgbClr val="0070C0"/>
                </a:solidFill>
                <a:effectLst>
                  <a:outerShdw blurRad="38100" dist="38100" dir="2700000" algn="tl">
                    <a:srgbClr val="000000">
                      <a:alpha val="43137"/>
                    </a:srgbClr>
                  </a:outerShdw>
                </a:effectLst>
              </a:rPr>
              <a:t>MAPR must be agreed to under terms of the written credit agreement or promissory note.</a:t>
            </a:r>
          </a:p>
        </p:txBody>
      </p:sp>
    </p:spTree>
    <p:extLst>
      <p:ext uri="{BB962C8B-B14F-4D97-AF65-F5344CB8AC3E}">
        <p14:creationId xmlns:p14="http://schemas.microsoft.com/office/powerpoint/2010/main" val="1536718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spc="50" dirty="0">
                <a:ln w="11430"/>
                <a:solidFill>
                  <a:srgbClr val="0070C0"/>
                </a:solidFill>
                <a:effectLst>
                  <a:outerShdw blurRad="76200" dist="50800" dir="5400000" algn="tl" rotWithShape="0">
                    <a:srgbClr val="000000">
                      <a:alpha val="65000"/>
                    </a:srgbClr>
                  </a:outerShdw>
                </a:effectLst>
              </a:rPr>
              <a:t>MAPR v. APR	</a:t>
            </a:r>
          </a:p>
        </p:txBody>
      </p:sp>
      <p:sp>
        <p:nvSpPr>
          <p:cNvPr id="3" name="Content Placeholder 2"/>
          <p:cNvSpPr>
            <a:spLocks noGrp="1"/>
          </p:cNvSpPr>
          <p:nvPr>
            <p:ph idx="1"/>
          </p:nvPr>
        </p:nvSpPr>
        <p:spPr>
          <a:xfrm>
            <a:off x="879894" y="1447800"/>
            <a:ext cx="8053794"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Any premium or fee for credit insurance including any charge for single premium credit insurance;</a:t>
            </a:r>
          </a:p>
          <a:p>
            <a:r>
              <a:rPr lang="en-US" b="1" spc="50" dirty="0">
                <a:ln w="11430"/>
                <a:solidFill>
                  <a:srgbClr val="0070C0"/>
                </a:solidFill>
                <a:effectLst>
                  <a:outerShdw blurRad="76200" dist="50800" dir="5400000" algn="tl" rotWithShape="0">
                    <a:srgbClr val="000000">
                      <a:alpha val="65000"/>
                    </a:srgbClr>
                  </a:outerShdw>
                </a:effectLst>
              </a:rPr>
              <a:t>Any fee for debt cancellation or debt suspension;</a:t>
            </a:r>
          </a:p>
          <a:p>
            <a:r>
              <a:rPr lang="en-US" b="1" spc="50" dirty="0">
                <a:ln w="11430"/>
                <a:solidFill>
                  <a:srgbClr val="0070C0"/>
                </a:solidFill>
                <a:effectLst>
                  <a:outerShdw blurRad="76200" dist="50800" dir="5400000" algn="tl" rotWithShape="0">
                    <a:srgbClr val="000000">
                      <a:alpha val="65000"/>
                    </a:srgbClr>
                  </a:outerShdw>
                </a:effectLst>
              </a:rPr>
              <a:t>Any fee for credit-related ancillary products sold in connection with the credit transaction.</a:t>
            </a:r>
          </a:p>
        </p:txBody>
      </p:sp>
    </p:spTree>
    <p:extLst>
      <p:ext uri="{BB962C8B-B14F-4D97-AF65-F5344CB8AC3E}">
        <p14:creationId xmlns:p14="http://schemas.microsoft.com/office/powerpoint/2010/main" val="1061591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MAPR v. APR</a:t>
            </a:r>
          </a:p>
        </p:txBody>
      </p:sp>
      <p:sp>
        <p:nvSpPr>
          <p:cNvPr id="3" name="Content Placeholder 2"/>
          <p:cNvSpPr>
            <a:spLocks noGrp="1"/>
          </p:cNvSpPr>
          <p:nvPr>
            <p:ph idx="1"/>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800" b="1" spc="50" dirty="0">
                <a:ln w="11430"/>
                <a:solidFill>
                  <a:srgbClr val="0070C0"/>
                </a:solidFill>
                <a:effectLst>
                  <a:outerShdw blurRad="76200" dist="50800" dir="5400000" algn="tl" rotWithShape="0">
                    <a:srgbClr val="000000">
                      <a:alpha val="65000"/>
                    </a:srgbClr>
                  </a:outerShdw>
                </a:effectLst>
              </a:rPr>
              <a:t>Reg. Z finance charges;</a:t>
            </a:r>
          </a:p>
          <a:p>
            <a:r>
              <a:rPr lang="en-US" sz="2800" b="1" spc="50" dirty="0">
                <a:ln w="11430"/>
                <a:solidFill>
                  <a:srgbClr val="0070C0"/>
                </a:solidFill>
                <a:effectLst>
                  <a:outerShdw blurRad="76200" dist="50800" dir="5400000" algn="tl" rotWithShape="0">
                    <a:srgbClr val="000000">
                      <a:alpha val="65000"/>
                    </a:srgbClr>
                  </a:outerShdw>
                </a:effectLst>
              </a:rPr>
              <a:t>Any application fees charged to the covered borrower;</a:t>
            </a:r>
          </a:p>
          <a:p>
            <a:r>
              <a:rPr lang="en-US" sz="2800" b="1" spc="50" dirty="0">
                <a:ln w="11430"/>
                <a:solidFill>
                  <a:srgbClr val="0070C0"/>
                </a:solidFill>
                <a:effectLst>
                  <a:outerShdw blurRad="76200" dist="50800" dir="5400000" algn="tl" rotWithShape="0">
                    <a:srgbClr val="000000">
                      <a:alpha val="65000"/>
                    </a:srgbClr>
                  </a:outerShdw>
                </a:effectLst>
              </a:rPr>
              <a:t>Any participation fees.</a:t>
            </a:r>
          </a:p>
        </p:txBody>
      </p:sp>
    </p:spTree>
    <p:extLst>
      <p:ext uri="{BB962C8B-B14F-4D97-AF65-F5344CB8AC3E}">
        <p14:creationId xmlns:p14="http://schemas.microsoft.com/office/powerpoint/2010/main" val="1163709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Required Disclosures		</a:t>
            </a:r>
          </a:p>
        </p:txBody>
      </p:sp>
      <p:sp>
        <p:nvSpPr>
          <p:cNvPr id="3" name="Content Placeholder 2"/>
          <p:cNvSpPr>
            <a:spLocks noGrp="1"/>
          </p:cNvSpPr>
          <p:nvPr>
            <p:ph idx="1"/>
          </p:nvPr>
        </p:nvSpPr>
        <p:spPr/>
        <p:txBody>
          <a:bodyPr>
            <a:normAutofit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A statement of the MAPR applicable to the extension of credit;</a:t>
            </a:r>
          </a:p>
          <a:p>
            <a:r>
              <a:rPr lang="en-US" b="1" spc="50" dirty="0">
                <a:ln w="11430"/>
                <a:solidFill>
                  <a:srgbClr val="0070C0"/>
                </a:solidFill>
                <a:effectLst>
                  <a:outerShdw blurRad="76200" dist="50800" dir="5400000" algn="tl" rotWithShape="0">
                    <a:srgbClr val="000000">
                      <a:alpha val="65000"/>
                    </a:srgbClr>
                  </a:outerShdw>
                </a:effectLst>
              </a:rPr>
              <a:t>All Reg. Z disclosures;</a:t>
            </a:r>
          </a:p>
          <a:p>
            <a:r>
              <a:rPr lang="en-US" b="1" spc="50" dirty="0">
                <a:ln w="11430"/>
                <a:solidFill>
                  <a:srgbClr val="0070C0"/>
                </a:solidFill>
                <a:effectLst>
                  <a:outerShdw blurRad="76200" dist="50800" dir="5400000" algn="tl" rotWithShape="0">
                    <a:srgbClr val="000000">
                      <a:alpha val="65000"/>
                    </a:srgbClr>
                  </a:outerShdw>
                </a:effectLst>
              </a:rPr>
              <a:t>A clear description of the payment obligation which can be either a payment schedule for closed end credit or account opening disclosures consistent with Reg. Z for open end credit.</a:t>
            </a:r>
          </a:p>
        </p:txBody>
      </p:sp>
    </p:spTree>
    <p:extLst>
      <p:ext uri="{BB962C8B-B14F-4D97-AF65-F5344CB8AC3E}">
        <p14:creationId xmlns:p14="http://schemas.microsoft.com/office/powerpoint/2010/main" val="3767089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a:ln w="11430"/>
                <a:solidFill>
                  <a:srgbClr val="0070C0"/>
                </a:solidFill>
                <a:effectLst>
                  <a:outerShdw blurRad="76200" dist="50800" dir="5400000" algn="tl" rotWithShape="0">
                    <a:srgbClr val="000000">
                      <a:alpha val="65000"/>
                    </a:srgbClr>
                  </a:outerShdw>
                </a:effectLst>
              </a:rPr>
              <a:t>Model MAPR Statement</a:t>
            </a:r>
          </a:p>
        </p:txBody>
      </p:sp>
      <p:sp>
        <p:nvSpPr>
          <p:cNvPr id="3" name="Content Placeholder 2"/>
          <p:cNvSpPr>
            <a:spLocks noGrp="1"/>
          </p:cNvSpPr>
          <p:nvPr>
            <p:ph idx="1"/>
          </p:nvPr>
        </p:nvSpPr>
        <p:spPr>
          <a:xfrm>
            <a:off x="854015" y="1447800"/>
            <a:ext cx="8079673" cy="4800600"/>
          </a:xfrm>
        </p:spPr>
        <p:txBody>
          <a:bodyPr>
            <a:normAutofit fontScale="700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r>
              <a:rPr lang="en-US" b="1" spc="50" dirty="0">
                <a:ln w="11430"/>
                <a:solidFill>
                  <a:srgbClr val="0070C0"/>
                </a:solidFill>
                <a:effectLst>
                  <a:outerShdw blurRad="76200" dist="50800" dir="5400000" algn="tl" rotWithShape="0">
                    <a:srgbClr val="000000">
                      <a:alpha val="65000"/>
                    </a:srgbClr>
                  </a:outerShdw>
                </a:effectLst>
              </a:rPr>
              <a:t>“Federal law provides important protections to members of the Armed Forces and their dependents relating to extensions of consumer credit. In general, the cost of consumer credit to a member of the Armed Forces and his or her dependent may not exceed an annual percentage rate of 36 percent. This rate must include, as applicable to the credit transaction or account: The costs associated with credit insurance premiums; fees for ancillary products sold in connection with the credit transaction; any application fee charged (other than certain application fees for specified credit transactions or accounts); and any participation fee charged (other than certain participation fees for a credit card account).” </a:t>
            </a:r>
            <a:endParaRPr lang="en-US" sz="3200" b="1" spc="50" dirty="0">
              <a:ln w="11430"/>
              <a:solidFill>
                <a:srgbClr val="0070C0"/>
              </a:soli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380706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spc="50" dirty="0">
                <a:ln w="11430"/>
                <a:solidFill>
                  <a:srgbClr val="0070C0"/>
                </a:solidFill>
                <a:effectLst>
                  <a:outerShdw blurRad="76200" dist="50800" dir="5400000" algn="tl" rotWithShape="0">
                    <a:srgbClr val="000000">
                      <a:alpha val="65000"/>
                    </a:srgbClr>
                  </a:outerShdw>
                </a:effectLst>
              </a:rPr>
              <a:t>Disclosure Format</a:t>
            </a:r>
            <a:r>
              <a:rPr lang="en-US" dirty="0">
                <a:solidFill>
                  <a:srgbClr val="0070C0"/>
                </a:solidFill>
              </a:rPr>
              <a:t>	</a:t>
            </a:r>
          </a:p>
        </p:txBody>
      </p:sp>
      <p:sp>
        <p:nvSpPr>
          <p:cNvPr id="3" name="Content Placeholder 2"/>
          <p:cNvSpPr>
            <a:spLocks noGrp="1"/>
          </p:cNvSpPr>
          <p:nvPr>
            <p:ph idx="1"/>
          </p:nvPr>
        </p:nvSpPr>
        <p:spPr/>
        <p:txBody>
          <a:bodyPr/>
          <a:lstStyle/>
          <a:p>
            <a:r>
              <a:rPr lang="en-US" b="1" spc="50" dirty="0">
                <a:ln w="11430"/>
                <a:solidFill>
                  <a:srgbClr val="0070C0"/>
                </a:solidFill>
                <a:effectLst>
                  <a:outerShdw blurRad="76200" dist="50800" dir="5400000" algn="tl" rotWithShape="0">
                    <a:srgbClr val="000000">
                      <a:alpha val="65000"/>
                    </a:srgbClr>
                  </a:outerShdw>
                </a:effectLst>
              </a:rPr>
              <a:t>Disclosures must be made orally </a:t>
            </a:r>
            <a:r>
              <a:rPr lang="en-US" b="1" u="sng" spc="50" dirty="0">
                <a:ln w="11430"/>
                <a:solidFill>
                  <a:srgbClr val="0070C0"/>
                </a:solidFill>
                <a:effectLst>
                  <a:outerShdw blurRad="76200" dist="50800" dir="5400000" algn="tl" rotWithShape="0">
                    <a:srgbClr val="000000">
                      <a:alpha val="65000"/>
                    </a:srgbClr>
                  </a:outerShdw>
                </a:effectLst>
              </a:rPr>
              <a:t>and</a:t>
            </a:r>
            <a:r>
              <a:rPr lang="en-US" b="1" spc="50" dirty="0">
                <a:ln w="11430"/>
                <a:solidFill>
                  <a:srgbClr val="0070C0"/>
                </a:solidFill>
                <a:effectLst>
                  <a:outerShdw blurRad="76200" dist="50800" dir="5400000" algn="tl" rotWithShape="0">
                    <a:srgbClr val="000000">
                      <a:alpha val="65000"/>
                    </a:srgbClr>
                  </a:outerShdw>
                </a:effectLst>
              </a:rPr>
              <a:t> in writing;</a:t>
            </a:r>
          </a:p>
          <a:p>
            <a:r>
              <a:rPr lang="en-US" b="1" spc="50" dirty="0">
                <a:ln w="11430"/>
                <a:solidFill>
                  <a:srgbClr val="0070C0"/>
                </a:solidFill>
                <a:effectLst>
                  <a:outerShdw blurRad="76200" dist="50800" dir="5400000" algn="tl" rotWithShape="0">
                    <a:srgbClr val="000000">
                      <a:alpha val="65000"/>
                    </a:srgbClr>
                  </a:outerShdw>
                </a:effectLst>
              </a:rPr>
              <a:t>Oral disclosure can be done in person or via toll-free telephone number;</a:t>
            </a:r>
          </a:p>
          <a:p>
            <a:r>
              <a:rPr lang="en-US" b="1" spc="50" dirty="0">
                <a:ln w="11430"/>
                <a:solidFill>
                  <a:srgbClr val="0070C0"/>
                </a:solidFill>
                <a:effectLst>
                  <a:outerShdw blurRad="76200" dist="50800" dir="5400000" algn="tl" rotWithShape="0">
                    <a:srgbClr val="000000">
                      <a:alpha val="65000"/>
                    </a:srgbClr>
                  </a:outerShdw>
                </a:effectLst>
              </a:rPr>
              <a:t>Toll free number </a:t>
            </a:r>
            <a:r>
              <a:rPr lang="en-US" b="1" u="sng" spc="50" dirty="0">
                <a:ln w="11430"/>
                <a:solidFill>
                  <a:srgbClr val="0070C0"/>
                </a:solidFill>
                <a:effectLst>
                  <a:outerShdw blurRad="76200" dist="50800" dir="5400000" algn="tl" rotWithShape="0">
                    <a:srgbClr val="000000">
                      <a:alpha val="65000"/>
                    </a:srgbClr>
                  </a:outerShdw>
                </a:effectLst>
              </a:rPr>
              <a:t>must</a:t>
            </a:r>
            <a:r>
              <a:rPr lang="en-US" b="1" spc="50" dirty="0">
                <a:ln w="11430"/>
                <a:solidFill>
                  <a:srgbClr val="0070C0"/>
                </a:solidFill>
                <a:effectLst>
                  <a:outerShdw blurRad="76200" dist="50800" dir="5400000" algn="tl" rotWithShape="0">
                    <a:srgbClr val="000000">
                      <a:alpha val="65000"/>
                    </a:srgbClr>
                  </a:outerShdw>
                </a:effectLst>
              </a:rPr>
              <a:t> be in the credit application or on the written disclosures.</a:t>
            </a:r>
            <a:endParaRPr lang="en-US" dirty="0">
              <a:solidFill>
                <a:srgbClr val="0070C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Identifying Covered Borrowers</a:t>
            </a:r>
          </a:p>
        </p:txBody>
      </p:sp>
      <p:sp>
        <p:nvSpPr>
          <p:cNvPr id="3" name="Content Placeholder 2"/>
          <p:cNvSpPr>
            <a:spLocks noGrp="1"/>
          </p:cNvSpPr>
          <p:nvPr>
            <p:ph idx="1"/>
          </p:nvPr>
        </p:nvSpPr>
        <p:spPr/>
        <p:txBody>
          <a:bodyPr>
            <a:normAutofit/>
          </a:bodyPr>
          <a:lstStyle/>
          <a:p>
            <a:r>
              <a:rPr lang="en-US" b="1" dirty="0">
                <a:solidFill>
                  <a:srgbClr val="0070C0"/>
                </a:solidFill>
                <a:effectLst>
                  <a:outerShdw blurRad="38100" dist="38100" dir="2700000" algn="tl">
                    <a:srgbClr val="000000">
                      <a:alpha val="43137"/>
                    </a:srgbClr>
                  </a:outerShdw>
                </a:effectLst>
              </a:rPr>
              <a:t>Credit union can use “safe harbor” MLA search by either (a) using the DMDC MLA webpage; or (b) using a nationwide consumer reporting agency report</a:t>
            </a:r>
            <a:r>
              <a:rPr lang="en-US" b="1" dirty="0" smtClean="0">
                <a:solidFill>
                  <a:srgbClr val="0070C0"/>
                </a:solidFill>
                <a:effectLst>
                  <a:outerShdw blurRad="38100" dist="38100" dir="2700000" algn="tl">
                    <a:srgbClr val="000000">
                      <a:alpha val="43137"/>
                    </a:srgbClr>
                  </a:outerShdw>
                </a:effectLst>
              </a:rPr>
              <a:t>.</a:t>
            </a:r>
            <a:endParaRPr lang="en-US"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26623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Formation</a:t>
            </a:r>
          </a:p>
        </p:txBody>
      </p:sp>
      <p:sp>
        <p:nvSpPr>
          <p:cNvPr id="3" name="Content Placeholder 2"/>
          <p:cNvSpPr>
            <a:spLocks noGrp="1"/>
          </p:cNvSpPr>
          <p:nvPr>
            <p:ph idx="1"/>
          </p:nvPr>
        </p:nvSpPr>
        <p:spPr>
          <a:xfrm>
            <a:off x="785004" y="1417638"/>
            <a:ext cx="8148684"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800" b="1" spc="50" dirty="0">
                <a:ln w="11430"/>
                <a:solidFill>
                  <a:srgbClr val="0070C0"/>
                </a:solidFill>
                <a:effectLst>
                  <a:outerShdw blurRad="76200" dist="50800" dir="5400000" algn="tl" rotWithShape="0">
                    <a:srgbClr val="000000">
                      <a:alpha val="65000"/>
                    </a:srgbClr>
                  </a:outerShdw>
                </a:effectLst>
              </a:rPr>
              <a:t>MLA was passed by US Congress in 2006; </a:t>
            </a:r>
          </a:p>
          <a:p>
            <a:r>
              <a:rPr lang="en-US" sz="2800" b="1" spc="50" dirty="0">
                <a:ln w="11430"/>
                <a:solidFill>
                  <a:srgbClr val="0070C0"/>
                </a:solidFill>
                <a:effectLst>
                  <a:outerShdw blurRad="76200" dist="50800" dir="5400000" algn="tl" rotWithShape="0">
                    <a:srgbClr val="000000">
                      <a:alpha val="65000"/>
                    </a:srgbClr>
                  </a:outerShdw>
                </a:effectLst>
              </a:rPr>
              <a:t>Goal is to protect:</a:t>
            </a:r>
          </a:p>
          <a:p>
            <a:pPr marL="82296" indent="0">
              <a:buNone/>
            </a:pPr>
            <a:r>
              <a:rPr lang="en-US" sz="2800" b="1" spc="50" dirty="0">
                <a:ln w="11430"/>
                <a:solidFill>
                  <a:srgbClr val="0070C0"/>
                </a:solidFill>
                <a:effectLst>
                  <a:outerShdw blurRad="76200" dist="50800" dir="5400000" algn="tl" rotWithShape="0">
                    <a:srgbClr val="000000">
                      <a:alpha val="65000"/>
                    </a:srgbClr>
                  </a:outerShdw>
                </a:effectLst>
              </a:rPr>
              <a:t>	1.	Active Duty Personnel, </a:t>
            </a:r>
          </a:p>
          <a:p>
            <a:pPr marL="82296" indent="0">
              <a:buNone/>
            </a:pPr>
            <a:r>
              <a:rPr lang="en-US" sz="2800" b="1" spc="50" dirty="0">
                <a:ln w="11430"/>
                <a:solidFill>
                  <a:srgbClr val="0070C0"/>
                </a:solidFill>
                <a:effectLst>
                  <a:outerShdw blurRad="76200" dist="50800" dir="5400000" algn="tl" rotWithShape="0">
                    <a:srgbClr val="000000">
                      <a:alpha val="65000"/>
                    </a:srgbClr>
                  </a:outerShdw>
                </a:effectLst>
              </a:rPr>
              <a:t>	2.	Active National Guard or 				Reserve Personnel,  AND </a:t>
            </a:r>
          </a:p>
          <a:p>
            <a:pPr marL="82296" indent="0">
              <a:buNone/>
            </a:pPr>
            <a:r>
              <a:rPr lang="en-US" sz="2800" b="1" spc="50" dirty="0">
                <a:ln w="11430"/>
                <a:solidFill>
                  <a:srgbClr val="0070C0"/>
                </a:solidFill>
                <a:effectLst>
                  <a:outerShdw blurRad="76200" dist="50800" dir="5400000" algn="tl" rotWithShape="0">
                    <a:srgbClr val="000000">
                      <a:alpha val="65000"/>
                    </a:srgbClr>
                  </a:outerShdw>
                </a:effectLst>
              </a:rPr>
              <a:t>	3.	Dependents with regard to 			</a:t>
            </a:r>
            <a:r>
              <a:rPr lang="en-US" sz="2800" b="1" spc="50" dirty="0" smtClean="0">
                <a:ln w="11430"/>
                <a:solidFill>
                  <a:srgbClr val="0070C0"/>
                </a:solidFill>
                <a:effectLst>
                  <a:outerShdw blurRad="76200" dist="50800" dir="5400000" algn="tl" rotWithShape="0">
                    <a:srgbClr val="000000">
                      <a:alpha val="65000"/>
                    </a:srgbClr>
                  </a:outerShdw>
                </a:effectLst>
              </a:rPr>
              <a:t>“</a:t>
            </a:r>
            <a:r>
              <a:rPr lang="en-US" sz="2800" b="1" spc="50" dirty="0">
                <a:ln w="11430"/>
                <a:solidFill>
                  <a:srgbClr val="0070C0"/>
                </a:solidFill>
                <a:effectLst>
                  <a:outerShdw blurRad="76200" dist="50800" dir="5400000" algn="tl" rotWithShape="0">
                    <a:srgbClr val="000000">
                      <a:alpha val="65000"/>
                    </a:srgbClr>
                  </a:outerShdw>
                </a:effectLst>
              </a:rPr>
              <a:t>consumer credit </a:t>
            </a:r>
            <a:r>
              <a:rPr lang="en-US" sz="2800" b="1" spc="50" dirty="0" smtClean="0">
                <a:ln w="11430"/>
                <a:solidFill>
                  <a:srgbClr val="0070C0"/>
                </a:solidFill>
                <a:effectLst>
                  <a:outerShdw blurRad="76200" dist="50800" dir="5400000" algn="tl" rotWithShape="0">
                    <a:srgbClr val="000000">
                      <a:alpha val="65000"/>
                    </a:srgbClr>
                  </a:outerShdw>
                </a:effectLst>
              </a:rPr>
              <a:t>transactions</a:t>
            </a:r>
            <a:r>
              <a:rPr lang="en-US" sz="2800" b="1" spc="50" dirty="0">
                <a:ln w="11430"/>
                <a:solidFill>
                  <a:srgbClr val="0070C0"/>
                </a:solidFill>
                <a:effectLst>
                  <a:outerShdw blurRad="76200" dist="50800" dir="5400000" algn="tl" rotWithShape="0">
                    <a:srgbClr val="000000">
                      <a:alpha val="65000"/>
                    </a:srgbClr>
                  </a:outerShdw>
                </a:effectLst>
              </a:rPr>
              <a:t>.”</a:t>
            </a:r>
          </a:p>
        </p:txBody>
      </p:sp>
    </p:spTree>
    <p:extLst>
      <p:ext uri="{BB962C8B-B14F-4D97-AF65-F5344CB8AC3E}">
        <p14:creationId xmlns:p14="http://schemas.microsoft.com/office/powerpoint/2010/main" val="11868493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solidFill>
                  <a:srgbClr val="0070C0"/>
                </a:solidFill>
                <a:effectLst>
                  <a:outerShdw blurRad="38100" dist="38100" dir="2700000" algn="tl">
                    <a:srgbClr val="000000">
                      <a:alpha val="43137"/>
                    </a:srgbClr>
                  </a:outerShdw>
                </a:effectLst>
              </a:rPr>
              <a:t>MLA search requires you to provide the borrower’s </a:t>
            </a:r>
            <a:r>
              <a:rPr lang="en-US" b="1" u="sng" dirty="0" smtClean="0">
                <a:solidFill>
                  <a:srgbClr val="0070C0"/>
                </a:solidFill>
                <a:effectLst>
                  <a:outerShdw blurRad="38100" dist="38100" dir="2700000" algn="tl">
                    <a:srgbClr val="000000">
                      <a:alpha val="43137"/>
                    </a:srgbClr>
                  </a:outerShdw>
                </a:effectLst>
              </a:rPr>
              <a:t>name</a:t>
            </a:r>
            <a:r>
              <a:rPr lang="en-US" b="1" dirty="0" smtClean="0">
                <a:solidFill>
                  <a:srgbClr val="0070C0"/>
                </a:solidFill>
                <a:effectLst>
                  <a:outerShdw blurRad="38100" dist="38100" dir="2700000" algn="tl">
                    <a:srgbClr val="000000">
                      <a:alpha val="43137"/>
                    </a:srgbClr>
                  </a:outerShdw>
                </a:effectLst>
              </a:rPr>
              <a:t>, </a:t>
            </a:r>
            <a:r>
              <a:rPr lang="en-US" b="1" u="sng" dirty="0" smtClean="0">
                <a:solidFill>
                  <a:srgbClr val="0070C0"/>
                </a:solidFill>
                <a:effectLst>
                  <a:outerShdw blurRad="38100" dist="38100" dir="2700000" algn="tl">
                    <a:srgbClr val="000000">
                      <a:alpha val="43137"/>
                    </a:srgbClr>
                  </a:outerShdw>
                </a:effectLst>
              </a:rPr>
              <a:t>date of birth </a:t>
            </a:r>
            <a:r>
              <a:rPr lang="en-US" b="1" dirty="0" smtClean="0">
                <a:solidFill>
                  <a:srgbClr val="0070C0"/>
                </a:solidFill>
                <a:effectLst>
                  <a:outerShdw blurRad="38100" dist="38100" dir="2700000" algn="tl">
                    <a:srgbClr val="000000">
                      <a:alpha val="43137"/>
                    </a:srgbClr>
                  </a:outerShdw>
                </a:effectLst>
              </a:rPr>
              <a:t>and </a:t>
            </a:r>
            <a:r>
              <a:rPr lang="en-US" b="1" u="sng" dirty="0" smtClean="0">
                <a:solidFill>
                  <a:srgbClr val="0070C0"/>
                </a:solidFill>
                <a:effectLst>
                  <a:outerShdw blurRad="38100" dist="38100" dir="2700000" algn="tl">
                    <a:srgbClr val="000000">
                      <a:alpha val="43137"/>
                    </a:srgbClr>
                  </a:outerShdw>
                </a:effectLst>
              </a:rPr>
              <a:t>social security number</a:t>
            </a:r>
            <a:endParaRPr lang="en-US" b="1" dirty="0" smtClean="0">
              <a:solidFill>
                <a:srgbClr val="0070C0"/>
              </a:solidFill>
              <a:effectLst>
                <a:outerShdw blurRad="38100" dist="38100" dir="2700000" algn="tl">
                  <a:srgbClr val="000000">
                    <a:alpha val="43137"/>
                  </a:srgbClr>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solidFill>
                  <a:srgbClr val="0070C0"/>
                </a:solidFill>
                <a:effectLst>
                  <a:outerShdw blurRad="38100" dist="38100" dir="2700000" algn="tl">
                    <a:srgbClr val="000000">
                      <a:alpha val="43137"/>
                    </a:srgbClr>
                  </a:outerShdw>
                </a:effectLst>
              </a:rPr>
              <a:t>Search must be performed </a:t>
            </a:r>
            <a:r>
              <a:rPr lang="en-US" b="1" u="sng" dirty="0" smtClean="0">
                <a:solidFill>
                  <a:srgbClr val="0070C0"/>
                </a:solidFill>
                <a:effectLst>
                  <a:outerShdw blurRad="38100" dist="38100" dir="2700000" algn="tl">
                    <a:srgbClr val="000000">
                      <a:alpha val="43137"/>
                    </a:srgbClr>
                  </a:outerShdw>
                </a:effectLst>
              </a:rPr>
              <a:t>BEFORE</a:t>
            </a:r>
            <a:r>
              <a:rPr lang="en-US" b="1" dirty="0" smtClean="0">
                <a:solidFill>
                  <a:srgbClr val="0070C0"/>
                </a:solidFill>
                <a:effectLst>
                  <a:outerShdw blurRad="38100" dist="38100" dir="2700000" algn="tl">
                    <a:srgbClr val="000000">
                      <a:alpha val="43137"/>
                    </a:srgbClr>
                  </a:outerShdw>
                </a:effectLst>
              </a:rPr>
              <a:t> account is opened or transaction occurs.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MLA Search</a:t>
            </a:r>
          </a:p>
        </p:txBody>
      </p:sp>
      <p:sp>
        <p:nvSpPr>
          <p:cNvPr id="3" name="Content Placeholder 2"/>
          <p:cNvSpPr>
            <a:spLocks noGrp="1"/>
          </p:cNvSpPr>
          <p:nvPr>
            <p:ph idx="1"/>
          </p:nvPr>
        </p:nvSpPr>
        <p:spPr/>
        <p:txBody>
          <a:bodyPr/>
          <a:lstStyle/>
          <a:p>
            <a:r>
              <a:rPr lang="en-US" dirty="0">
                <a:solidFill>
                  <a:srgbClr val="0070C0"/>
                </a:solidFill>
                <a:effectLst>
                  <a:outerShdw blurRad="38100" dist="38100" dir="2700000" algn="tl">
                    <a:srgbClr val="000000">
                      <a:alpha val="43137"/>
                    </a:srgbClr>
                  </a:outerShdw>
                </a:effectLst>
              </a:rPr>
              <a:t>Safe Harbor Search Can Be Done at:</a:t>
            </a:r>
          </a:p>
          <a:p>
            <a:pPr marL="82296" indent="0">
              <a:buNone/>
            </a:pPr>
            <a:endParaRPr lang="en-US" u="sng" dirty="0">
              <a:solidFill>
                <a:srgbClr val="0070C0"/>
              </a:solidFill>
              <a:effectLst>
                <a:outerShdw blurRad="38100" dist="38100" dir="2700000" algn="tl">
                  <a:srgbClr val="000000">
                    <a:alpha val="43137"/>
                  </a:srgbClr>
                </a:outerShdw>
              </a:effectLst>
              <a:hlinkClick r:id="rId2"/>
            </a:endParaRPr>
          </a:p>
          <a:p>
            <a:pPr marL="82296" indent="0" algn="ctr">
              <a:buNone/>
            </a:pPr>
            <a:r>
              <a:rPr lang="en-US" dirty="0">
                <a:solidFill>
                  <a:srgbClr val="0070C0"/>
                </a:solidFill>
                <a:effectLst>
                  <a:outerShdw blurRad="38100" dist="38100" dir="2700000" algn="tl">
                    <a:srgbClr val="000000">
                      <a:alpha val="43137"/>
                    </a:srgbClr>
                  </a:outerShdw>
                </a:effectLst>
                <a:hlinkClick r:id="rId2"/>
              </a:rPr>
              <a:t>https://mla.dmdc.osd.mil/</a:t>
            </a:r>
            <a:endParaRPr lang="en-US" dirty="0">
              <a:solidFill>
                <a:srgbClr val="0070C0"/>
              </a:solidFill>
              <a:effectLst>
                <a:outerShdw blurRad="38100" dist="38100" dir="2700000" algn="tl">
                  <a:srgbClr val="000000">
                    <a:alpha val="43137"/>
                  </a:srgbClr>
                </a:outerShdw>
              </a:effectLst>
            </a:endParaRPr>
          </a:p>
          <a:p>
            <a:pPr marL="82296" indent="0">
              <a:buNone/>
            </a:pPr>
            <a:endParaRPr lang="en-US" dirty="0">
              <a:solidFill>
                <a:srgbClr val="0070C0"/>
              </a:solidFill>
              <a:effectLst>
                <a:outerShdw blurRad="38100" dist="38100" dir="2700000" algn="tl">
                  <a:srgbClr val="000000">
                    <a:alpha val="43137"/>
                  </a:srgbClr>
                </a:outerShdw>
              </a:effectLst>
            </a:endParaRPr>
          </a:p>
          <a:p>
            <a:r>
              <a:rPr lang="en-US" dirty="0">
                <a:solidFill>
                  <a:srgbClr val="0070C0"/>
                </a:solidFill>
                <a:effectLst>
                  <a:outerShdw blurRad="38100" dist="38100" dir="2700000" algn="tl">
                    <a:srgbClr val="000000">
                      <a:alpha val="43137"/>
                    </a:srgbClr>
                  </a:outerShdw>
                </a:effectLst>
              </a:rPr>
              <a:t>Recommend That You Always Print Out or Save Electronic Copy of Results and Keep For the Duration of the Loan/Note</a:t>
            </a:r>
          </a:p>
        </p:txBody>
      </p:sp>
    </p:spTree>
    <p:extLst>
      <p:ext uri="{BB962C8B-B14F-4D97-AF65-F5344CB8AC3E}">
        <p14:creationId xmlns:p14="http://schemas.microsoft.com/office/powerpoint/2010/main" val="2196104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Other Restrictions</a:t>
            </a:r>
          </a:p>
        </p:txBody>
      </p:sp>
      <p:sp>
        <p:nvSpPr>
          <p:cNvPr id="3" name="Content Placeholder 2"/>
          <p:cNvSpPr>
            <a:spLocks noGrp="1"/>
          </p:cNvSpPr>
          <p:nvPr>
            <p:ph idx="1"/>
          </p:nvPr>
        </p:nvSpPr>
        <p:spPr/>
        <p:txBody>
          <a:bodyPr>
            <a:normAutofit fontScale="92500" lnSpcReduction="10000"/>
          </a:bodyPr>
          <a:lstStyle/>
          <a:p>
            <a:r>
              <a:rPr lang="en-US" u="sng" dirty="0">
                <a:solidFill>
                  <a:srgbClr val="0070C0"/>
                </a:solidFill>
              </a:rPr>
              <a:t>No roll-over loans</a:t>
            </a:r>
            <a:r>
              <a:rPr lang="en-US" dirty="0">
                <a:solidFill>
                  <a:srgbClr val="0070C0"/>
                </a:solidFill>
              </a:rPr>
              <a:t>. A creditor cannot “roll-over” or refinance the same loan, unless the new loan results in more favorable terms for the member.</a:t>
            </a:r>
          </a:p>
          <a:p>
            <a:r>
              <a:rPr lang="en-US" u="sng" dirty="0">
                <a:solidFill>
                  <a:srgbClr val="0070C0"/>
                </a:solidFill>
              </a:rPr>
              <a:t>No mandatory waivers of consumer protection laws</a:t>
            </a:r>
            <a:r>
              <a:rPr lang="en-US" dirty="0">
                <a:solidFill>
                  <a:srgbClr val="0070C0"/>
                </a:solidFill>
              </a:rPr>
              <a:t>. Creditors cannot require members to waive any state or federal law, including any provisions of the Servicemembers Civil Relief Act (“SCRA”), which generally protects servicemembers from being sued while on active duty.</a:t>
            </a:r>
          </a:p>
          <a:p>
            <a:endParaRPr lang="en-US" dirty="0">
              <a:solidFill>
                <a:srgbClr val="0070C0"/>
              </a:solidFill>
            </a:endParaRPr>
          </a:p>
        </p:txBody>
      </p:sp>
    </p:spTree>
    <p:extLst>
      <p:ext uri="{BB962C8B-B14F-4D97-AF65-F5344CB8AC3E}">
        <p14:creationId xmlns:p14="http://schemas.microsoft.com/office/powerpoint/2010/main" val="2605567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u="sng" dirty="0" smtClean="0">
                <a:solidFill>
                  <a:srgbClr val="0070C0"/>
                </a:solidFill>
              </a:rPr>
              <a:t>No mandatory arbitration.</a:t>
            </a:r>
            <a:r>
              <a:rPr lang="en-US" dirty="0" smtClean="0">
                <a:solidFill>
                  <a:srgbClr val="0070C0"/>
                </a:solidFill>
              </a:rPr>
              <a:t> Creditors cannot require members to submit to mandatory arbitration.</a:t>
            </a:r>
          </a:p>
          <a:p>
            <a:r>
              <a:rPr lang="en-US" u="sng" dirty="0" smtClean="0">
                <a:solidFill>
                  <a:srgbClr val="0070C0"/>
                </a:solidFill>
              </a:rPr>
              <a:t>No mandatory allotments</a:t>
            </a:r>
            <a:r>
              <a:rPr lang="en-US" dirty="0" smtClean="0">
                <a:solidFill>
                  <a:srgbClr val="0070C0"/>
                </a:solidFill>
              </a:rPr>
              <a:t>. A creditor cannot require members to create a voluntary allotment in order to get the loan. An allotment is an automatic amount of money taken from member’s paycheck to pay back the loan.</a:t>
            </a:r>
          </a:p>
          <a:p>
            <a:r>
              <a:rPr lang="en-US" u="sng" dirty="0" smtClean="0">
                <a:solidFill>
                  <a:srgbClr val="0070C0"/>
                </a:solidFill>
              </a:rPr>
              <a:t>No prepayment penalty.</a:t>
            </a:r>
            <a:r>
              <a:rPr lang="en-US" dirty="0" smtClean="0">
                <a:solidFill>
                  <a:srgbClr val="0070C0"/>
                </a:solidFill>
              </a:rPr>
              <a:t> A creditor cannot charge a penalty when member pays back part or all of a loan early.</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Cross-Collateral Restrictions</a:t>
            </a:r>
          </a:p>
        </p:txBody>
      </p:sp>
      <p:sp>
        <p:nvSpPr>
          <p:cNvPr id="3" name="Content Placeholder 2"/>
          <p:cNvSpPr>
            <a:spLocks noGrp="1"/>
          </p:cNvSpPr>
          <p:nvPr>
            <p:ph idx="1"/>
          </p:nvPr>
        </p:nvSpPr>
        <p:spPr/>
        <p:txBody>
          <a:bodyPr/>
          <a:lstStyle/>
          <a:p>
            <a:r>
              <a:rPr lang="en-US" dirty="0">
                <a:solidFill>
                  <a:srgbClr val="0070C0"/>
                </a:solidFill>
              </a:rPr>
              <a:t>MLA prohibits taking a security interest in </a:t>
            </a:r>
            <a:r>
              <a:rPr lang="en-US" u="sng" dirty="0">
                <a:solidFill>
                  <a:srgbClr val="0070C0"/>
                </a:solidFill>
              </a:rPr>
              <a:t>funds</a:t>
            </a:r>
            <a:r>
              <a:rPr lang="en-US" dirty="0">
                <a:solidFill>
                  <a:srgbClr val="0070C0"/>
                </a:solidFill>
              </a:rPr>
              <a:t> a member has on deposit with credit union UNLESS the funds were deposited with the credit union AFTER the extension of credit in an account established in connection with the specific credit transaction.</a:t>
            </a:r>
          </a:p>
          <a:p>
            <a:r>
              <a:rPr lang="en-US" dirty="0">
                <a:solidFill>
                  <a:srgbClr val="0070C0"/>
                </a:solidFill>
              </a:rPr>
              <a:t>Blanket cross-collateral provisions will be considered an MLA violation.</a:t>
            </a:r>
          </a:p>
        </p:txBody>
      </p:sp>
    </p:spTree>
    <p:extLst>
      <p:ext uri="{BB962C8B-B14F-4D97-AF65-F5344CB8AC3E}">
        <p14:creationId xmlns:p14="http://schemas.microsoft.com/office/powerpoint/2010/main" val="3745162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MLA Violations</a:t>
            </a:r>
          </a:p>
        </p:txBody>
      </p:sp>
      <p:sp>
        <p:nvSpPr>
          <p:cNvPr id="3" name="Content Placeholder 2"/>
          <p:cNvSpPr>
            <a:spLocks noGrp="1"/>
          </p:cNvSpPr>
          <p:nvPr>
            <p:ph idx="1"/>
          </p:nvPr>
        </p:nvSpPr>
        <p:spPr/>
        <p:txBody>
          <a:bodyPr/>
          <a:lstStyle/>
          <a:p>
            <a:r>
              <a:rPr lang="en-US" dirty="0">
                <a:solidFill>
                  <a:srgbClr val="0070C0"/>
                </a:solidFill>
              </a:rPr>
              <a:t>Knowing violations are a misdemeanor;</a:t>
            </a:r>
          </a:p>
          <a:p>
            <a:r>
              <a:rPr lang="en-US" dirty="0">
                <a:solidFill>
                  <a:srgbClr val="0070C0"/>
                </a:solidFill>
              </a:rPr>
              <a:t>Person who violates MLA shall be liable for actual damages not less than $500 per violation;</a:t>
            </a:r>
          </a:p>
          <a:p>
            <a:r>
              <a:rPr lang="en-US" dirty="0">
                <a:solidFill>
                  <a:srgbClr val="0070C0"/>
                </a:solidFill>
              </a:rPr>
              <a:t>Punitive Damages;</a:t>
            </a:r>
          </a:p>
          <a:p>
            <a:r>
              <a:rPr lang="en-US" dirty="0">
                <a:solidFill>
                  <a:srgbClr val="0070C0"/>
                </a:solidFill>
              </a:rPr>
              <a:t>Equitable and Declaratory Relief;</a:t>
            </a:r>
          </a:p>
          <a:p>
            <a:r>
              <a:rPr lang="en-US" dirty="0">
                <a:solidFill>
                  <a:srgbClr val="0070C0"/>
                </a:solidFill>
              </a:rPr>
              <a:t>Reasonable Attorneys Fees and Costs.</a:t>
            </a:r>
          </a:p>
        </p:txBody>
      </p:sp>
    </p:spTree>
    <p:extLst>
      <p:ext uri="{BB962C8B-B14F-4D97-AF65-F5344CB8AC3E}">
        <p14:creationId xmlns:p14="http://schemas.microsoft.com/office/powerpoint/2010/main" val="3263954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MLA Violations</a:t>
            </a:r>
            <a:r>
              <a:rPr lang="en-US" dirty="0">
                <a:solidFill>
                  <a:srgbClr val="0070C0"/>
                </a:solidFill>
              </a:rPr>
              <a:t>	</a:t>
            </a:r>
          </a:p>
        </p:txBody>
      </p:sp>
      <p:sp>
        <p:nvSpPr>
          <p:cNvPr id="3" name="Content Placeholder 2"/>
          <p:cNvSpPr>
            <a:spLocks noGrp="1"/>
          </p:cNvSpPr>
          <p:nvPr>
            <p:ph idx="1"/>
          </p:nvPr>
        </p:nvSpPr>
        <p:spPr/>
        <p:txBody>
          <a:bodyPr/>
          <a:lstStyle/>
          <a:p>
            <a:r>
              <a:rPr lang="en-US" dirty="0">
                <a:solidFill>
                  <a:srgbClr val="0070C0"/>
                </a:solidFill>
                <a:effectLst>
                  <a:outerShdw blurRad="38100" dist="38100" dir="2700000" algn="tl">
                    <a:srgbClr val="000000">
                      <a:alpha val="43137"/>
                    </a:srgbClr>
                  </a:outerShdw>
                </a:effectLst>
              </a:rPr>
              <a:t>Any credit agreement, promissory note, or other covered contract is VOID FROM INCEPTION if it fails to comply with any provision of the DOD’s MLA Final Rule;</a:t>
            </a:r>
          </a:p>
          <a:p>
            <a:r>
              <a:rPr lang="en-US" dirty="0">
                <a:solidFill>
                  <a:srgbClr val="0070C0"/>
                </a:solidFill>
                <a:effectLst>
                  <a:outerShdw blurRad="38100" dist="38100" dir="2700000" algn="tl">
                    <a:srgbClr val="000000">
                      <a:alpha val="43137"/>
                    </a:srgbClr>
                  </a:outerShdw>
                </a:effectLst>
              </a:rPr>
              <a:t>Covered Borrower must bring a civil action within 2 years of discovery it the violation but not later than 5 years after it allegedly occurred. </a:t>
            </a:r>
          </a:p>
        </p:txBody>
      </p:sp>
    </p:spTree>
    <p:extLst>
      <p:ext uri="{BB962C8B-B14F-4D97-AF65-F5344CB8AC3E}">
        <p14:creationId xmlns:p14="http://schemas.microsoft.com/office/powerpoint/2010/main" val="3784195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Lawsuit Defenses</a:t>
            </a:r>
          </a:p>
        </p:txBody>
      </p:sp>
      <p:sp>
        <p:nvSpPr>
          <p:cNvPr id="3" name="Content Placeholder 2"/>
          <p:cNvSpPr>
            <a:spLocks noGrp="1"/>
          </p:cNvSpPr>
          <p:nvPr>
            <p:ph idx="1"/>
          </p:nvPr>
        </p:nvSpPr>
        <p:spPr/>
        <p:txBody>
          <a:bodyPr/>
          <a:lstStyle/>
          <a:p>
            <a:r>
              <a:rPr lang="en-US" dirty="0">
                <a:solidFill>
                  <a:srgbClr val="0070C0"/>
                </a:solidFill>
                <a:effectLst>
                  <a:outerShdw blurRad="38100" dist="38100" dir="2700000" algn="tl">
                    <a:srgbClr val="000000">
                      <a:alpha val="43137"/>
                    </a:srgbClr>
                  </a:outerShdw>
                </a:effectLst>
              </a:rPr>
              <a:t>Violation was not intentional; and</a:t>
            </a:r>
          </a:p>
          <a:p>
            <a:r>
              <a:rPr lang="en-US" dirty="0">
                <a:solidFill>
                  <a:srgbClr val="0070C0"/>
                </a:solidFill>
                <a:effectLst>
                  <a:outerShdw blurRad="38100" dist="38100" dir="2700000" algn="tl">
                    <a:srgbClr val="000000">
                      <a:alpha val="43137"/>
                    </a:srgbClr>
                  </a:outerShdw>
                </a:effectLst>
              </a:rPr>
              <a:t>Violation resulted from a bona fide error notwithstanding the credit union having procedures reasonably adapted to prevent such errors.</a:t>
            </a:r>
          </a:p>
          <a:p>
            <a:endParaRPr lang="en-US"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4427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solidFill>
                  <a:srgbClr val="0070C0"/>
                </a:solidFill>
              </a:rPr>
              <a:t>SCRA</a:t>
            </a:r>
            <a:br>
              <a:rPr lang="en-US" sz="3600" b="1" dirty="0" smtClean="0">
                <a:solidFill>
                  <a:srgbClr val="0070C0"/>
                </a:solidFill>
              </a:rPr>
            </a:br>
            <a:r>
              <a:rPr lang="en-US" sz="3600" b="1" u="sng" dirty="0" smtClean="0">
                <a:solidFill>
                  <a:srgbClr val="0070C0"/>
                </a:solidFill>
              </a:rPr>
              <a:t>Servicemembers Civil Relief Act</a:t>
            </a:r>
            <a:endParaRPr lang="en-US" sz="3600" b="1" u="sng" dirty="0">
              <a:solidFill>
                <a:srgbClr val="0070C0"/>
              </a:solidFill>
            </a:endParaRPr>
          </a:p>
        </p:txBody>
      </p:sp>
      <p:sp>
        <p:nvSpPr>
          <p:cNvPr id="3" name="Content Placeholder 2"/>
          <p:cNvSpPr>
            <a:spLocks noGrp="1"/>
          </p:cNvSpPr>
          <p:nvPr>
            <p:ph idx="1"/>
          </p:nvPr>
        </p:nvSpPr>
        <p:spPr/>
        <p:txBody>
          <a:bodyPr>
            <a:normAutofit/>
          </a:bodyPr>
          <a:lstStyle/>
          <a:p>
            <a:r>
              <a:rPr lang="en-US" dirty="0" smtClean="0">
                <a:solidFill>
                  <a:srgbClr val="0070C0"/>
                </a:solidFill>
              </a:rPr>
              <a:t>Originally enacted as the “Soldiers’ &amp; Sailors’ Civil Relief Act” in 1940</a:t>
            </a:r>
          </a:p>
          <a:p>
            <a:r>
              <a:rPr lang="en-US" dirty="0" smtClean="0">
                <a:solidFill>
                  <a:srgbClr val="0070C0"/>
                </a:solidFill>
              </a:rPr>
              <a:t>Amended 12 times since then including the name change in 2003 </a:t>
            </a:r>
          </a:p>
          <a:p>
            <a:endParaRPr lang="en-US"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Original Protections</a:t>
            </a:r>
          </a:p>
        </p:txBody>
      </p:sp>
      <p:sp>
        <p:nvSpPr>
          <p:cNvPr id="3" name="Content Placeholder 2"/>
          <p:cNvSpPr>
            <a:spLocks noGrp="1"/>
          </p:cNvSpPr>
          <p:nvPr>
            <p:ph idx="1"/>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Military APR (including all fees) cannot exceed 36%;</a:t>
            </a:r>
          </a:p>
          <a:p>
            <a:r>
              <a:rPr lang="en-US" b="1" spc="50" dirty="0">
                <a:ln w="11430"/>
                <a:solidFill>
                  <a:srgbClr val="0070C0"/>
                </a:solidFill>
                <a:effectLst>
                  <a:outerShdw blurRad="76200" dist="50800" dir="5400000" algn="tl" rotWithShape="0">
                    <a:srgbClr val="000000">
                      <a:alpha val="65000"/>
                    </a:srgbClr>
                  </a:outerShdw>
                </a:effectLst>
              </a:rPr>
              <a:t>Required military specific disclosures;</a:t>
            </a:r>
          </a:p>
          <a:p>
            <a:r>
              <a:rPr lang="en-US" b="1" spc="50" dirty="0">
                <a:ln w="11430"/>
                <a:solidFill>
                  <a:srgbClr val="0070C0"/>
                </a:solidFill>
                <a:effectLst>
                  <a:outerShdw blurRad="76200" dist="50800" dir="5400000" algn="tl" rotWithShape="0">
                    <a:srgbClr val="000000">
                      <a:alpha val="65000"/>
                    </a:srgbClr>
                  </a:outerShdw>
                </a:effectLst>
              </a:rPr>
              <a:t>Prohibited creditors from requiring that a covered service member submit to arbitration in the event of a dispute </a:t>
            </a:r>
          </a:p>
          <a:p>
            <a:pPr marL="82296" indent="0">
              <a:buNone/>
            </a:pPr>
            <a:endParaRPr lang="en-US" b="1" spc="50" dirty="0">
              <a:ln w="11430"/>
              <a:solidFill>
                <a:srgbClr val="0070C0"/>
              </a:soli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2457411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err="1" smtClean="0">
                <a:solidFill>
                  <a:srgbClr val="0070C0"/>
                </a:solidFill>
              </a:rPr>
              <a:t>SCRA</a:t>
            </a:r>
            <a:r>
              <a:rPr lang="en-US" b="1" dirty="0" smtClean="0">
                <a:solidFill>
                  <a:srgbClr val="0070C0"/>
                </a:solidFill>
              </a:rPr>
              <a:t> applies to debtors when:</a:t>
            </a:r>
          </a:p>
          <a:p>
            <a:r>
              <a:rPr lang="en-US" dirty="0" smtClean="0">
                <a:solidFill>
                  <a:srgbClr val="0070C0"/>
                </a:solidFill>
              </a:rPr>
              <a:t>Debtor is in military service, and</a:t>
            </a:r>
          </a:p>
          <a:p>
            <a:r>
              <a:rPr lang="en-US" dirty="0" smtClean="0">
                <a:solidFill>
                  <a:srgbClr val="0070C0"/>
                </a:solidFill>
              </a:rPr>
              <a:t>On ACTIVE DUTY, and</a:t>
            </a:r>
          </a:p>
          <a:p>
            <a:r>
              <a:rPr lang="en-US" dirty="0" smtClean="0">
                <a:solidFill>
                  <a:srgbClr val="0070C0"/>
                </a:solidFill>
              </a:rPr>
              <a:t>Debtor is </a:t>
            </a:r>
            <a:r>
              <a:rPr lang="en-US" u="sng" dirty="0" smtClean="0">
                <a:solidFill>
                  <a:srgbClr val="0070C0"/>
                </a:solidFill>
              </a:rPr>
              <a:t>materially affected</a:t>
            </a:r>
            <a:r>
              <a:rPr lang="en-US" dirty="0" smtClean="0">
                <a:solidFill>
                  <a:srgbClr val="0070C0"/>
                </a:solidFill>
              </a:rPr>
              <a:t> or </a:t>
            </a:r>
            <a:r>
              <a:rPr lang="en-US" u="sng" dirty="0" smtClean="0">
                <a:solidFill>
                  <a:srgbClr val="0070C0"/>
                </a:solidFill>
              </a:rPr>
              <a:t>disadvantaged</a:t>
            </a:r>
            <a:r>
              <a:rPr lang="en-US" dirty="0" smtClean="0">
                <a:solidFill>
                  <a:srgbClr val="0070C0"/>
                </a:solidFill>
              </a:rPr>
              <a:t> as a result of ACTIVE DUTY status.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Protected Members</a:t>
            </a:r>
            <a:endParaRPr lang="en-US" b="1" dirty="0">
              <a:solidFill>
                <a:srgbClr val="0070C0"/>
              </a:solidFill>
            </a:endParaRPr>
          </a:p>
        </p:txBody>
      </p:sp>
      <p:sp>
        <p:nvSpPr>
          <p:cNvPr id="3" name="Content Placeholder 2"/>
          <p:cNvSpPr>
            <a:spLocks noGrp="1"/>
          </p:cNvSpPr>
          <p:nvPr>
            <p:ph idx="1"/>
          </p:nvPr>
        </p:nvSpPr>
        <p:spPr/>
        <p:txBody>
          <a:bodyPr>
            <a:normAutofit/>
          </a:bodyPr>
          <a:lstStyle/>
          <a:p>
            <a:r>
              <a:rPr lang="en-US" dirty="0" smtClean="0">
                <a:solidFill>
                  <a:srgbClr val="0070C0"/>
                </a:solidFill>
              </a:rPr>
              <a:t>Members on Active Duty in the </a:t>
            </a:r>
            <a:r>
              <a:rPr lang="en-US" b="1" dirty="0" smtClean="0">
                <a:solidFill>
                  <a:srgbClr val="0070C0"/>
                </a:solidFill>
              </a:rPr>
              <a:t>Army, Navy, Air Force, Marines or Coast Guard </a:t>
            </a:r>
            <a:r>
              <a:rPr lang="en-US" dirty="0" smtClean="0">
                <a:solidFill>
                  <a:srgbClr val="0070C0"/>
                </a:solidFill>
              </a:rPr>
              <a:t>on full time active military duty</a:t>
            </a:r>
          </a:p>
          <a:p>
            <a:r>
              <a:rPr lang="en-US" dirty="0" smtClean="0">
                <a:solidFill>
                  <a:srgbClr val="0070C0"/>
                </a:solidFill>
              </a:rPr>
              <a:t>Includes reporting for basic training; and</a:t>
            </a:r>
          </a:p>
          <a:p>
            <a:r>
              <a:rPr lang="en-US" dirty="0" smtClean="0">
                <a:solidFill>
                  <a:srgbClr val="0070C0"/>
                </a:solidFill>
              </a:rPr>
              <a:t>Full time training (boot camp, etc)</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solidFill>
                  <a:srgbClr val="0070C0"/>
                </a:solidFill>
              </a:rPr>
              <a:t>National Guard </a:t>
            </a:r>
            <a:r>
              <a:rPr lang="en-US" dirty="0" smtClean="0">
                <a:solidFill>
                  <a:srgbClr val="0070C0"/>
                </a:solidFill>
              </a:rPr>
              <a:t>included so long as member is under call to service for a period of more than 30 consecutive days for purpose of national emergency response.</a:t>
            </a:r>
            <a:endParaRPr lang="en-US" b="1" dirty="0" smtClean="0">
              <a:solidFill>
                <a:srgbClr val="0070C0"/>
              </a:solidFill>
            </a:endParaRP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Protected Period</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solidFill>
                  <a:srgbClr val="0070C0"/>
                </a:solidFill>
              </a:rPr>
              <a:t>The protection begins on the date of entering active duty and generally terminates within 30 to 90 days after discharge.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0070C0"/>
                </a:solidFill>
              </a:rPr>
              <a:t>The </a:t>
            </a:r>
            <a:r>
              <a:rPr lang="en-US" dirty="0" err="1" smtClean="0">
                <a:solidFill>
                  <a:srgbClr val="0070C0"/>
                </a:solidFill>
              </a:rPr>
              <a:t>SCRA</a:t>
            </a:r>
            <a:r>
              <a:rPr lang="en-US" dirty="0" smtClean="0">
                <a:solidFill>
                  <a:srgbClr val="0070C0"/>
                </a:solidFill>
              </a:rPr>
              <a:t> can postpone or suspend financial or civil obligations to prevent member from effects of loan default while on active duty and away from home.</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Coverage for Dependents</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solidFill>
                  <a:srgbClr val="0070C0"/>
                </a:solidFill>
              </a:rPr>
              <a:t>Servicemember’s dependents are protected including:</a:t>
            </a:r>
          </a:p>
          <a:p>
            <a:r>
              <a:rPr lang="en-US" dirty="0" smtClean="0">
                <a:solidFill>
                  <a:srgbClr val="0070C0"/>
                </a:solidFill>
              </a:rPr>
              <a:t>Spouses;</a:t>
            </a:r>
          </a:p>
          <a:p>
            <a:r>
              <a:rPr lang="en-US" dirty="0" smtClean="0">
                <a:solidFill>
                  <a:srgbClr val="0070C0"/>
                </a:solidFill>
              </a:rPr>
              <a:t>Children; and</a:t>
            </a:r>
          </a:p>
          <a:p>
            <a:r>
              <a:rPr lang="en-US" dirty="0" smtClean="0">
                <a:solidFill>
                  <a:srgbClr val="0070C0"/>
                </a:solidFill>
              </a:rPr>
              <a:t>Any individual for whom the member provided more than ½ of the individuals’ support for 180 days immediately preceding an application for relief</a:t>
            </a:r>
            <a:endParaRPr lang="en-US" dirty="0">
              <a:solidFill>
                <a:srgbClr val="0070C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rPr>
              <a:t>Interest Rate Reduction</a:t>
            </a:r>
            <a:endParaRPr lang="en-US" b="1" dirty="0">
              <a:solidFill>
                <a:srgbClr val="0070C0"/>
              </a:solidFill>
            </a:endParaRPr>
          </a:p>
        </p:txBody>
      </p:sp>
      <p:sp>
        <p:nvSpPr>
          <p:cNvPr id="3" name="Content Placeholder 2"/>
          <p:cNvSpPr>
            <a:spLocks noGrp="1"/>
          </p:cNvSpPr>
          <p:nvPr>
            <p:ph idx="1"/>
          </p:nvPr>
        </p:nvSpPr>
        <p:spPr>
          <a:xfrm>
            <a:off x="977774" y="1447800"/>
            <a:ext cx="7955914" cy="4800600"/>
          </a:xfrm>
        </p:spPr>
        <p:txBody>
          <a:bodyPr>
            <a:normAutofit lnSpcReduction="10000"/>
          </a:bodyPr>
          <a:lstStyle/>
          <a:p>
            <a:r>
              <a:rPr lang="en-US" dirty="0" smtClean="0">
                <a:solidFill>
                  <a:srgbClr val="0070C0"/>
                </a:solidFill>
              </a:rPr>
              <a:t>During the debtor's military service (</a:t>
            </a:r>
            <a:r>
              <a:rPr lang="en-US" i="1" dirty="0" smtClean="0">
                <a:solidFill>
                  <a:srgbClr val="0070C0"/>
                </a:solidFill>
              </a:rPr>
              <a:t>and</a:t>
            </a:r>
            <a:r>
              <a:rPr lang="en-US" dirty="0" smtClean="0">
                <a:solidFill>
                  <a:srgbClr val="0070C0"/>
                </a:solidFill>
              </a:rPr>
              <a:t> </a:t>
            </a:r>
            <a:r>
              <a:rPr lang="en-US" b="1" u="sng" dirty="0" smtClean="0">
                <a:solidFill>
                  <a:srgbClr val="0070C0"/>
                </a:solidFill>
              </a:rPr>
              <a:t>one year </a:t>
            </a:r>
            <a:r>
              <a:rPr lang="en-US" dirty="0" smtClean="0">
                <a:solidFill>
                  <a:srgbClr val="0070C0"/>
                </a:solidFill>
              </a:rPr>
              <a:t>thereafter where the obligation consists of a mortgage, trust deed or other security in the nature of a mortgage), there is a 6% per year interest cap on obligations incurred by the debtor </a:t>
            </a:r>
            <a:r>
              <a:rPr lang="en-US" b="1" u="sng" dirty="0" smtClean="0">
                <a:solidFill>
                  <a:srgbClr val="0070C0"/>
                </a:solidFill>
              </a:rPr>
              <a:t>before</a:t>
            </a:r>
            <a:r>
              <a:rPr lang="en-US" dirty="0" smtClean="0">
                <a:solidFill>
                  <a:srgbClr val="0070C0"/>
                </a:solidFill>
              </a:rPr>
              <a:t> entry into the service. </a:t>
            </a:r>
          </a:p>
          <a:p>
            <a:r>
              <a:rPr lang="en-US" dirty="0" smtClean="0">
                <a:solidFill>
                  <a:srgbClr val="0070C0"/>
                </a:solidFill>
              </a:rPr>
              <a:t>Unless the creditor can prove the debtor's ability to pay higher interest is not materially affected by reason of the military service).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solidFill>
                  <a:srgbClr val="0070C0"/>
                </a:solidFill>
              </a:rPr>
              <a:t>Interest in excess of 6% is forgiven.  </a:t>
            </a:r>
          </a:p>
          <a:p>
            <a:r>
              <a:rPr lang="en-US" dirty="0" smtClean="0">
                <a:solidFill>
                  <a:srgbClr val="0070C0"/>
                </a:solidFill>
              </a:rPr>
              <a:t>The debtor must provide the creditor with written notice and a copy of his or her military orders no later than 180 days after termination of or release from service. </a:t>
            </a:r>
          </a:p>
          <a:p>
            <a:r>
              <a:rPr lang="en-US" dirty="0" smtClean="0">
                <a:solidFill>
                  <a:srgbClr val="0070C0"/>
                </a:solidFill>
              </a:rPr>
              <a:t>Any periodic payment due shall be reduced by the amount of the forgiven interest, preventing creditors from requiring the same payment amount by applying a greater portion of the payment to principal. [See </a:t>
            </a:r>
            <a:r>
              <a:rPr lang="en-US" dirty="0" smtClean="0">
                <a:solidFill>
                  <a:srgbClr val="0070C0"/>
                </a:solidFill>
                <a:hlinkClick r:id="rId2"/>
              </a:rPr>
              <a:t>50 USC § 3937</a:t>
            </a:r>
            <a:r>
              <a:rPr lang="en-US" dirty="0" smtClean="0">
                <a:solidFill>
                  <a:srgbClr val="0070C0"/>
                </a:solidFill>
              </a:rPr>
              <a:t>]</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rPr>
              <a:t>Contract Enforcement</a:t>
            </a:r>
            <a:endParaRPr lang="en-US" b="1" dirty="0">
              <a:solidFill>
                <a:srgbClr val="0070C0"/>
              </a:solidFill>
            </a:endParaRPr>
          </a:p>
        </p:txBody>
      </p:sp>
      <p:sp>
        <p:nvSpPr>
          <p:cNvPr id="3" name="Content Placeholder 2"/>
          <p:cNvSpPr>
            <a:spLocks noGrp="1"/>
          </p:cNvSpPr>
          <p:nvPr>
            <p:ph idx="1"/>
          </p:nvPr>
        </p:nvSpPr>
        <p:spPr>
          <a:xfrm>
            <a:off x="932507" y="1447800"/>
            <a:ext cx="8001181" cy="4800600"/>
          </a:xfrm>
        </p:spPr>
        <p:txBody>
          <a:bodyPr>
            <a:normAutofit/>
          </a:bodyPr>
          <a:lstStyle/>
          <a:p>
            <a:r>
              <a:rPr lang="en-US" dirty="0" smtClean="0">
                <a:solidFill>
                  <a:srgbClr val="0070C0"/>
                </a:solidFill>
              </a:rPr>
              <a:t>Protection extends to contracts for the purchase of real or personal property (including a motor vehicle) or the lease or bailment of such property;</a:t>
            </a:r>
          </a:p>
          <a:p>
            <a:r>
              <a:rPr lang="en-US" dirty="0" smtClean="0">
                <a:solidFill>
                  <a:srgbClr val="0070C0"/>
                </a:solidFill>
              </a:rPr>
              <a:t>Deposit or initial installment must have been paid by the debtor </a:t>
            </a:r>
            <a:r>
              <a:rPr lang="en-US" b="1" u="sng" dirty="0" smtClean="0">
                <a:solidFill>
                  <a:srgbClr val="0070C0"/>
                </a:solidFill>
              </a:rPr>
              <a:t>before</a:t>
            </a:r>
            <a:r>
              <a:rPr lang="en-US" dirty="0" smtClean="0">
                <a:solidFill>
                  <a:srgbClr val="0070C0"/>
                </a:solidFill>
              </a:rPr>
              <a:t> entry into military service;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solidFill>
                  <a:srgbClr val="0070C0"/>
                </a:solidFill>
              </a:rPr>
              <a:t>These contracts may not be rescinded or terminated by the creditor for breach occurring before or during service;</a:t>
            </a:r>
          </a:p>
          <a:p>
            <a:r>
              <a:rPr lang="en-US" dirty="0" smtClean="0">
                <a:solidFill>
                  <a:srgbClr val="0070C0"/>
                </a:solidFill>
              </a:rPr>
              <a:t>Creditors are also prohibited from repossessing property without a prior court order;</a:t>
            </a:r>
          </a:p>
          <a:p>
            <a:r>
              <a:rPr lang="en-US" dirty="0" smtClean="0">
                <a:solidFill>
                  <a:srgbClr val="0070C0"/>
                </a:solidFill>
              </a:rPr>
              <a:t>Creditors who </a:t>
            </a:r>
            <a:r>
              <a:rPr lang="en-US" b="1" u="sng" dirty="0" smtClean="0">
                <a:solidFill>
                  <a:srgbClr val="0070C0"/>
                </a:solidFill>
              </a:rPr>
              <a:t>knowingly</a:t>
            </a:r>
            <a:r>
              <a:rPr lang="en-US" dirty="0" smtClean="0">
                <a:solidFill>
                  <a:srgbClr val="0070C0"/>
                </a:solidFill>
              </a:rPr>
              <a:t> violate this provision are subject to criminal penalties (misdemeanor). </a:t>
            </a:r>
          </a:p>
          <a:p>
            <a:r>
              <a:rPr lang="en-US" dirty="0" smtClean="0">
                <a:solidFill>
                  <a:srgbClr val="0070C0"/>
                </a:solidFill>
              </a:rPr>
              <a:t>[</a:t>
            </a:r>
            <a:r>
              <a:rPr lang="en-US" dirty="0" smtClean="0">
                <a:solidFill>
                  <a:srgbClr val="0070C0"/>
                </a:solidFill>
                <a:hlinkClick r:id="rId2"/>
              </a:rPr>
              <a:t>50 USC § 3952</a:t>
            </a:r>
            <a:r>
              <a:rPr lang="en-US" dirty="0" smtClean="0">
                <a:solidFill>
                  <a:srgbClr val="0070C0"/>
                </a:solidFill>
              </a:rPr>
              <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spc="50" dirty="0">
                <a:ln w="11430"/>
                <a:solidFill>
                  <a:srgbClr val="0070C0"/>
                </a:solidFill>
                <a:effectLst>
                  <a:outerShdw blurRad="76200" dist="50800" dir="5400000" algn="tl" rotWithShape="0">
                    <a:srgbClr val="000000">
                      <a:alpha val="65000"/>
                    </a:srgbClr>
                  </a:outerShdw>
                </a:effectLst>
              </a:rPr>
              <a:t>Original Definition of </a:t>
            </a:r>
            <a:br>
              <a:rPr lang="en-US" b="1" spc="50" dirty="0">
                <a:ln w="11430"/>
                <a:solidFill>
                  <a:srgbClr val="0070C0"/>
                </a:solidFill>
                <a:effectLst>
                  <a:outerShdw blurRad="76200" dist="50800" dir="5400000" algn="tl" rotWithShape="0">
                    <a:srgbClr val="000000">
                      <a:alpha val="65000"/>
                    </a:srgbClr>
                  </a:outerShdw>
                </a:effectLst>
              </a:rPr>
            </a:br>
            <a:r>
              <a:rPr lang="en-US" b="1" spc="50" dirty="0">
                <a:ln w="11430"/>
                <a:solidFill>
                  <a:srgbClr val="0070C0"/>
                </a:solidFill>
                <a:effectLst>
                  <a:outerShdw blurRad="76200" dist="50800" dir="5400000" algn="tl" rotWithShape="0">
                    <a:srgbClr val="000000">
                      <a:alpha val="65000"/>
                    </a:srgbClr>
                  </a:outerShdw>
                </a:effectLst>
              </a:rPr>
              <a:t>“Consumer Credit” </a:t>
            </a:r>
          </a:p>
        </p:txBody>
      </p:sp>
      <p:sp>
        <p:nvSpPr>
          <p:cNvPr id="3" name="Content Placeholder 2"/>
          <p:cNvSpPr>
            <a:spLocks noGrp="1"/>
          </p:cNvSpPr>
          <p:nvPr>
            <p:ph idx="1"/>
          </p:nvPr>
        </p:nvSpPr>
        <p:spPr>
          <a:xfrm>
            <a:off x="1435608" y="1616764"/>
            <a:ext cx="7498080" cy="4631635"/>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endParaRPr lang="en-US" b="1" spc="50" dirty="0">
              <a:ln w="11430"/>
              <a:solidFill>
                <a:srgbClr val="0070C0"/>
              </a:solidFill>
              <a:effectLst>
                <a:outerShdw blurRad="76200" dist="50800" dir="5400000" algn="tl" rotWithShape="0">
                  <a:srgbClr val="000000">
                    <a:alpha val="65000"/>
                  </a:srgbClr>
                </a:outerShdw>
              </a:effectLst>
            </a:endParaRPr>
          </a:p>
          <a:p>
            <a:pPr lvl="0"/>
            <a:r>
              <a:rPr lang="en-US" b="1" spc="50" dirty="0">
                <a:ln w="11430"/>
                <a:solidFill>
                  <a:srgbClr val="0070C0"/>
                </a:solidFill>
                <a:effectLst>
                  <a:outerShdw blurRad="76200" dist="50800" dir="5400000" algn="tl" rotWithShape="0">
                    <a:srgbClr val="000000">
                      <a:alpha val="65000"/>
                    </a:srgbClr>
                  </a:outerShdw>
                </a:effectLst>
              </a:rPr>
              <a:t>Closed-end payday loans;</a:t>
            </a:r>
          </a:p>
          <a:p>
            <a:pPr lvl="0"/>
            <a:r>
              <a:rPr lang="en-US" b="1" spc="50" dirty="0">
                <a:ln w="11430"/>
                <a:solidFill>
                  <a:srgbClr val="0070C0"/>
                </a:solidFill>
                <a:effectLst>
                  <a:outerShdw blurRad="76200" dist="50800" dir="5400000" algn="tl" rotWithShape="0">
                    <a:srgbClr val="000000">
                      <a:alpha val="65000"/>
                    </a:srgbClr>
                  </a:outerShdw>
                </a:effectLst>
              </a:rPr>
              <a:t>Closed-end auto </a:t>
            </a:r>
            <a:r>
              <a:rPr lang="en-US" b="1" u="sng" spc="50" dirty="0">
                <a:ln w="11430"/>
                <a:solidFill>
                  <a:srgbClr val="0070C0"/>
                </a:solidFill>
                <a:effectLst>
                  <a:outerShdw blurRad="76200" dist="50800" dir="5400000" algn="tl" rotWithShape="0">
                    <a:srgbClr val="000000">
                      <a:alpha val="65000"/>
                    </a:srgbClr>
                  </a:outerShdw>
                </a:effectLst>
              </a:rPr>
              <a:t>title</a:t>
            </a:r>
            <a:r>
              <a:rPr lang="en-US" b="1" spc="50" dirty="0">
                <a:ln w="11430"/>
                <a:solidFill>
                  <a:srgbClr val="0070C0"/>
                </a:solidFill>
                <a:effectLst>
                  <a:outerShdw blurRad="76200" dist="50800" dir="5400000" algn="tl" rotWithShape="0">
                    <a:srgbClr val="000000">
                      <a:alpha val="65000"/>
                    </a:srgbClr>
                  </a:outerShdw>
                </a:effectLst>
              </a:rPr>
              <a:t> loans; AND</a:t>
            </a:r>
          </a:p>
          <a:p>
            <a:pPr lvl="0"/>
            <a:r>
              <a:rPr lang="en-US" b="1" spc="50" dirty="0">
                <a:ln w="11430"/>
                <a:solidFill>
                  <a:srgbClr val="0070C0"/>
                </a:solidFill>
                <a:effectLst>
                  <a:outerShdw blurRad="76200" dist="50800" dir="5400000" algn="tl" rotWithShape="0">
                    <a:srgbClr val="000000">
                      <a:alpha val="65000"/>
                    </a:srgbClr>
                  </a:outerShdw>
                </a:effectLst>
              </a:rPr>
              <a:t>Closed-end tax refund anticipation loans.</a:t>
            </a:r>
          </a:p>
          <a:p>
            <a:pPr lvl="0"/>
            <a:endParaRPr lang="en-US" b="1" spc="50" dirty="0">
              <a:ln w="11430"/>
              <a:solidFill>
                <a:srgbClr val="0070C0"/>
              </a:solidFill>
              <a:effectLst>
                <a:outerShdw blurRad="76200" dist="50800" dir="5400000" algn="tl" rotWithShape="0">
                  <a:srgbClr val="000000">
                    <a:alpha val="65000"/>
                  </a:srgbClr>
                </a:outerShdw>
              </a:effectLst>
            </a:endParaRPr>
          </a:p>
          <a:p>
            <a:endParaRPr lang="en-US" b="1" spc="50" dirty="0">
              <a:ln w="11430"/>
              <a:solidFill>
                <a:srgbClr val="0070C0"/>
              </a:soli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9556427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rPr>
              <a:t>Mortgage Protections</a:t>
            </a:r>
            <a:endParaRPr lang="en-US" b="1" dirty="0">
              <a:solidFill>
                <a:srgbClr val="0070C0"/>
              </a:solidFill>
            </a:endParaRPr>
          </a:p>
        </p:txBody>
      </p:sp>
      <p:sp>
        <p:nvSpPr>
          <p:cNvPr id="3" name="Content Placeholder 2"/>
          <p:cNvSpPr>
            <a:spLocks noGrp="1"/>
          </p:cNvSpPr>
          <p:nvPr>
            <p:ph idx="1"/>
          </p:nvPr>
        </p:nvSpPr>
        <p:spPr>
          <a:xfrm>
            <a:off x="1086416" y="1447800"/>
            <a:ext cx="7847272" cy="4800600"/>
          </a:xfrm>
        </p:spPr>
        <p:txBody>
          <a:bodyPr>
            <a:normAutofit fontScale="70000" lnSpcReduction="20000"/>
          </a:bodyPr>
          <a:lstStyle/>
          <a:p>
            <a:r>
              <a:rPr lang="en-US" dirty="0" smtClean="0">
                <a:solidFill>
                  <a:srgbClr val="0070C0"/>
                </a:solidFill>
              </a:rPr>
              <a:t>In an action to enforce an obligation on real or personal property owned by the debtor that -</a:t>
            </a:r>
          </a:p>
          <a:p>
            <a:pPr>
              <a:buNone/>
            </a:pPr>
            <a:r>
              <a:rPr lang="en-US" dirty="0" smtClean="0">
                <a:solidFill>
                  <a:srgbClr val="0070C0"/>
                </a:solidFill>
              </a:rPr>
              <a:t>	(i) 	is secured by mortgage, trust deed or other security in the nature of a 	mortgage and </a:t>
            </a:r>
          </a:p>
          <a:p>
            <a:pPr>
              <a:buNone/>
            </a:pPr>
            <a:r>
              <a:rPr lang="en-US" dirty="0" smtClean="0">
                <a:solidFill>
                  <a:srgbClr val="0070C0"/>
                </a:solidFill>
              </a:rPr>
              <a:t>	(ii) 	originated </a:t>
            </a:r>
            <a:r>
              <a:rPr lang="en-US" b="1" u="sng" dirty="0" smtClean="0">
                <a:solidFill>
                  <a:srgbClr val="0070C0"/>
                </a:solidFill>
              </a:rPr>
              <a:t>prior</a:t>
            </a:r>
            <a:r>
              <a:rPr lang="en-US" dirty="0" smtClean="0">
                <a:solidFill>
                  <a:srgbClr val="0070C0"/>
                </a:solidFill>
              </a:rPr>
              <a:t> to military service and </a:t>
            </a:r>
          </a:p>
          <a:p>
            <a:pPr>
              <a:buNone/>
            </a:pPr>
            <a:r>
              <a:rPr lang="en-US" dirty="0" smtClean="0">
                <a:solidFill>
                  <a:srgbClr val="0070C0"/>
                </a:solidFill>
              </a:rPr>
              <a:t>	(iii)	for which the debtor is still obligated, </a:t>
            </a:r>
          </a:p>
          <a:p>
            <a:pPr>
              <a:buNone/>
            </a:pPr>
            <a:r>
              <a:rPr lang="en-US" dirty="0" smtClean="0">
                <a:solidFill>
                  <a:srgbClr val="0070C0"/>
                </a:solidFill>
              </a:rPr>
              <a:t>	(iv)	filed during the period of military service or within one year thereafter, </a:t>
            </a:r>
          </a:p>
          <a:p>
            <a:pPr>
              <a:buNone/>
            </a:pPr>
            <a:r>
              <a:rPr lang="en-US" dirty="0" smtClean="0">
                <a:solidFill>
                  <a:srgbClr val="0070C0"/>
                </a:solidFill>
              </a:rPr>
              <a:t>	 - a court may, after a hearing and on its own motion, and </a:t>
            </a:r>
            <a:r>
              <a:rPr lang="en-US" b="1" u="sng" dirty="0" smtClean="0">
                <a:solidFill>
                  <a:srgbClr val="0070C0"/>
                </a:solidFill>
              </a:rPr>
              <a:t>shall </a:t>
            </a:r>
            <a:r>
              <a:rPr lang="en-US" dirty="0" smtClean="0">
                <a:solidFill>
                  <a:srgbClr val="0070C0"/>
                </a:solidFill>
              </a:rPr>
              <a:t>on application by the debtor when his or her ability to comply is materially affected by military service:</a:t>
            </a:r>
          </a:p>
          <a:p>
            <a:r>
              <a:rPr lang="en-US" dirty="0" smtClean="0">
                <a:solidFill>
                  <a:srgbClr val="0070C0"/>
                </a:solidFill>
              </a:rPr>
              <a:t>stay the proceedings “for a period of time as justice and equity require”; or</a:t>
            </a:r>
          </a:p>
          <a:p>
            <a:r>
              <a:rPr lang="en-US" dirty="0" smtClean="0">
                <a:solidFill>
                  <a:srgbClr val="0070C0"/>
                </a:solidFill>
              </a:rPr>
              <a:t>adjust the obligation “to preserve the interests of all parties.” [</a:t>
            </a:r>
            <a:r>
              <a:rPr lang="en-US" dirty="0" smtClean="0">
                <a:solidFill>
                  <a:srgbClr val="0070C0"/>
                </a:solidFill>
                <a:hlinkClick r:id="rId2"/>
              </a:rPr>
              <a:t>50 USC § 3953(a), (b)</a:t>
            </a:r>
            <a:r>
              <a:rPr lang="en-US" dirty="0" smtClean="0">
                <a:solidFill>
                  <a:srgbClr val="0070C0"/>
                </a:solidFill>
              </a:rPr>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rPr>
              <a:t>Mortgage Protections</a:t>
            </a:r>
            <a:endParaRPr lang="en-US" b="1" dirty="0">
              <a:solidFill>
                <a:srgbClr val="0070C0"/>
              </a:solidFill>
            </a:endParaRPr>
          </a:p>
        </p:txBody>
      </p:sp>
      <p:sp>
        <p:nvSpPr>
          <p:cNvPr id="3" name="Content Placeholder 2"/>
          <p:cNvSpPr>
            <a:spLocks noGrp="1"/>
          </p:cNvSpPr>
          <p:nvPr>
            <p:ph idx="1"/>
          </p:nvPr>
        </p:nvSpPr>
        <p:spPr>
          <a:xfrm>
            <a:off x="995881" y="1447800"/>
            <a:ext cx="7937807" cy="4800600"/>
          </a:xfrm>
        </p:spPr>
        <p:txBody>
          <a:bodyPr>
            <a:normAutofit/>
          </a:bodyPr>
          <a:lstStyle/>
          <a:p>
            <a:r>
              <a:rPr lang="en-US" dirty="0" smtClean="0">
                <a:solidFill>
                  <a:srgbClr val="0070C0"/>
                </a:solidFill>
              </a:rPr>
              <a:t>Additionally, these obligations generally are not enforceable by sale, foreclosure or seizure of the property </a:t>
            </a:r>
            <a:r>
              <a:rPr lang="en-US" b="1" u="sng" dirty="0" smtClean="0">
                <a:solidFill>
                  <a:srgbClr val="0070C0"/>
                </a:solidFill>
              </a:rPr>
              <a:t>during</a:t>
            </a:r>
            <a:r>
              <a:rPr lang="en-US" dirty="0" smtClean="0">
                <a:solidFill>
                  <a:srgbClr val="0070C0"/>
                </a:solidFill>
              </a:rPr>
              <a:t> the debtor's military service or within one year thereafter </a:t>
            </a:r>
            <a:r>
              <a:rPr lang="en-US" b="1" u="sng" dirty="0" smtClean="0">
                <a:solidFill>
                  <a:srgbClr val="0070C0"/>
                </a:solidFill>
              </a:rPr>
              <a:t>unless</a:t>
            </a:r>
            <a:r>
              <a:rPr lang="en-US" dirty="0" smtClean="0">
                <a:solidFill>
                  <a:srgbClr val="0070C0"/>
                </a:solidFill>
              </a:rPr>
              <a:t> approved by the court or </a:t>
            </a:r>
            <a:r>
              <a:rPr lang="en-US" b="1" u="sng" dirty="0" smtClean="0">
                <a:solidFill>
                  <a:srgbClr val="0070C0"/>
                </a:solidFill>
              </a:rPr>
              <a:t>waived</a:t>
            </a:r>
            <a:r>
              <a:rPr lang="en-US" dirty="0" smtClean="0">
                <a:solidFill>
                  <a:srgbClr val="0070C0"/>
                </a:solidFill>
              </a:rPr>
              <a:t> by the debtor. </a:t>
            </a:r>
          </a:p>
          <a:p>
            <a:pPr>
              <a:buNone/>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0070C0"/>
                </a:solidFill>
              </a:rPr>
              <a:t>Creditors who </a:t>
            </a:r>
            <a:r>
              <a:rPr lang="en-US" b="1" u="sng" dirty="0" smtClean="0">
                <a:solidFill>
                  <a:srgbClr val="0070C0"/>
                </a:solidFill>
              </a:rPr>
              <a:t>knowingly</a:t>
            </a:r>
            <a:r>
              <a:rPr lang="en-US" dirty="0" smtClean="0">
                <a:solidFill>
                  <a:srgbClr val="0070C0"/>
                </a:solidFill>
              </a:rPr>
              <a:t> cause such an unenforceable sale, foreclosure or seizure are subject to criminal penalties. </a:t>
            </a: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0070C0"/>
                </a:solidFill>
              </a:rPr>
              <a:t>Protection Against Judgments</a:t>
            </a:r>
            <a:endParaRPr lang="en-US" b="1" dirty="0">
              <a:solidFill>
                <a:srgbClr val="0070C0"/>
              </a:solidFill>
            </a:endParaRPr>
          </a:p>
        </p:txBody>
      </p:sp>
      <p:sp>
        <p:nvSpPr>
          <p:cNvPr id="3" name="Content Placeholder 2"/>
          <p:cNvSpPr>
            <a:spLocks noGrp="1"/>
          </p:cNvSpPr>
          <p:nvPr>
            <p:ph idx="1"/>
          </p:nvPr>
        </p:nvSpPr>
        <p:spPr>
          <a:xfrm>
            <a:off x="823865" y="1447800"/>
            <a:ext cx="8109823" cy="4800600"/>
          </a:xfrm>
        </p:spPr>
        <p:txBody>
          <a:bodyPr>
            <a:normAutofit/>
          </a:bodyPr>
          <a:lstStyle/>
          <a:p>
            <a:r>
              <a:rPr lang="en-US" dirty="0" smtClean="0">
                <a:solidFill>
                  <a:srgbClr val="0070C0"/>
                </a:solidFill>
              </a:rPr>
              <a:t>In any lawsuit against a debtor commenced </a:t>
            </a:r>
            <a:r>
              <a:rPr lang="en-US" b="1" u="sng" dirty="0" smtClean="0">
                <a:solidFill>
                  <a:srgbClr val="0070C0"/>
                </a:solidFill>
              </a:rPr>
              <a:t>before</a:t>
            </a:r>
            <a:r>
              <a:rPr lang="en-US" dirty="0" smtClean="0">
                <a:solidFill>
                  <a:srgbClr val="0070C0"/>
                </a:solidFill>
              </a:rPr>
              <a:t> or </a:t>
            </a:r>
            <a:r>
              <a:rPr lang="en-US" b="1" u="sng" dirty="0" smtClean="0">
                <a:solidFill>
                  <a:srgbClr val="0070C0"/>
                </a:solidFill>
              </a:rPr>
              <a:t>during</a:t>
            </a:r>
            <a:r>
              <a:rPr lang="en-US" dirty="0" smtClean="0">
                <a:solidFill>
                  <a:srgbClr val="0070C0"/>
                </a:solidFill>
              </a:rPr>
              <a:t> military service, or within 90 days after termination, where the debtor is, in the court's opinion, </a:t>
            </a:r>
            <a:r>
              <a:rPr lang="en-US" b="1" u="sng" dirty="0" smtClean="0">
                <a:solidFill>
                  <a:srgbClr val="0070C0"/>
                </a:solidFill>
              </a:rPr>
              <a:t>materially affected</a:t>
            </a:r>
            <a:r>
              <a:rPr lang="en-US" dirty="0" smtClean="0">
                <a:solidFill>
                  <a:srgbClr val="0070C0"/>
                </a:solidFill>
              </a:rPr>
              <a:t> by military service, the court may (on its own motion), and </a:t>
            </a:r>
            <a:r>
              <a:rPr lang="en-US" b="1" u="sng" dirty="0" smtClean="0">
                <a:solidFill>
                  <a:srgbClr val="0070C0"/>
                </a:solidFill>
              </a:rPr>
              <a:t>shall</a:t>
            </a:r>
            <a:r>
              <a:rPr lang="en-US" dirty="0" smtClean="0">
                <a:solidFill>
                  <a:srgbClr val="0070C0"/>
                </a:solidFill>
              </a:rPr>
              <a:t> on application by the debtor: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0070C0"/>
                </a:solidFill>
              </a:rPr>
              <a:t>Stay execution of any judgment or order entered against the debtor; and </a:t>
            </a:r>
          </a:p>
          <a:p>
            <a:r>
              <a:rPr lang="en-US" dirty="0" smtClean="0">
                <a:solidFill>
                  <a:srgbClr val="0070C0"/>
                </a:solidFill>
              </a:rPr>
              <a:t>Vacate or stay any attachment or garnishment of property, money or debts in the possession of the debtor or a third party, whether before or after judgment. </a:t>
            </a:r>
          </a:p>
          <a:p>
            <a:pPr>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0070C0"/>
                </a:solidFill>
              </a:rPr>
              <a:t>Protection Against Judgments</a:t>
            </a:r>
            <a:endParaRPr lang="en-US" dirty="0"/>
          </a:p>
        </p:txBody>
      </p:sp>
      <p:sp>
        <p:nvSpPr>
          <p:cNvPr id="3" name="Content Placeholder 2"/>
          <p:cNvSpPr>
            <a:spLocks noGrp="1"/>
          </p:cNvSpPr>
          <p:nvPr>
            <p:ph idx="1"/>
          </p:nvPr>
        </p:nvSpPr>
        <p:spPr/>
        <p:txBody>
          <a:bodyPr/>
          <a:lstStyle/>
          <a:p>
            <a:r>
              <a:rPr lang="en-US" u="sng" dirty="0" smtClean="0">
                <a:solidFill>
                  <a:srgbClr val="0070C0"/>
                </a:solidFill>
              </a:rPr>
              <a:t>Protection for Co-Debtors</a:t>
            </a:r>
            <a:r>
              <a:rPr lang="en-US" dirty="0" smtClean="0">
                <a:solidFill>
                  <a:srgbClr val="0070C0"/>
                </a:solidFill>
              </a:rPr>
              <a:t>:</a:t>
            </a:r>
          </a:p>
          <a:p>
            <a:r>
              <a:rPr lang="en-US" dirty="0" smtClean="0">
                <a:solidFill>
                  <a:srgbClr val="0070C0"/>
                </a:solidFill>
              </a:rPr>
              <a:t>When a judgment is stayed or set aside, in whole or in part, the court may also protect a surety, guarantor, endorser, accommodation maker, co-maker or other person primarily or secondarily liable on the obligation or liability.</a:t>
            </a:r>
            <a:endParaRPr lang="en-US" dirty="0">
              <a:solidFill>
                <a:srgbClr val="0070C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0070C0"/>
                </a:solidFill>
              </a:rPr>
              <a:t>Default Judgment Prohibitions</a:t>
            </a:r>
            <a:endParaRPr lang="en-US" b="1" dirty="0">
              <a:solidFill>
                <a:srgbClr val="0070C0"/>
              </a:solidFill>
            </a:endParaRPr>
          </a:p>
        </p:txBody>
      </p:sp>
      <p:sp>
        <p:nvSpPr>
          <p:cNvPr id="3" name="Content Placeholder 2"/>
          <p:cNvSpPr>
            <a:spLocks noGrp="1"/>
          </p:cNvSpPr>
          <p:nvPr>
            <p:ph idx="1"/>
          </p:nvPr>
        </p:nvSpPr>
        <p:spPr>
          <a:xfrm>
            <a:off x="977774" y="1447800"/>
            <a:ext cx="7955914" cy="4800600"/>
          </a:xfrm>
        </p:spPr>
        <p:txBody>
          <a:bodyPr>
            <a:normAutofit fontScale="92500" lnSpcReduction="20000"/>
          </a:bodyPr>
          <a:lstStyle/>
          <a:p>
            <a:r>
              <a:rPr lang="en-US" dirty="0" smtClean="0">
                <a:solidFill>
                  <a:srgbClr val="0070C0"/>
                </a:solidFill>
              </a:rPr>
              <a:t>SCRA prohibits entry of a default judgment in any civil proceeding in which the debtor does not make an appearance unless plaintiff files an affidavit stating: </a:t>
            </a:r>
          </a:p>
          <a:p>
            <a:r>
              <a:rPr lang="en-US" dirty="0" smtClean="0">
                <a:solidFill>
                  <a:srgbClr val="0070C0"/>
                </a:solidFill>
              </a:rPr>
              <a:t>Whether the debtor is in military service, supported by necessary facts, or </a:t>
            </a:r>
          </a:p>
          <a:p>
            <a:r>
              <a:rPr lang="en-US" dirty="0" smtClean="0">
                <a:solidFill>
                  <a:srgbClr val="0070C0"/>
                </a:solidFill>
              </a:rPr>
              <a:t>That plaintiff is unable to make that determination. </a:t>
            </a:r>
          </a:p>
          <a:p>
            <a:r>
              <a:rPr lang="en-US" dirty="0" smtClean="0">
                <a:solidFill>
                  <a:srgbClr val="0070C0"/>
                </a:solidFill>
              </a:rPr>
              <a:t>If it appears the debtor is in military service, a judgment </a:t>
            </a:r>
            <a:r>
              <a:rPr lang="en-US" b="1" u="sng" dirty="0" smtClean="0">
                <a:solidFill>
                  <a:srgbClr val="0070C0"/>
                </a:solidFill>
              </a:rPr>
              <a:t>may not be entered </a:t>
            </a:r>
            <a:r>
              <a:rPr lang="en-US" dirty="0" smtClean="0">
                <a:solidFill>
                  <a:srgbClr val="0070C0"/>
                </a:solidFill>
              </a:rPr>
              <a:t>until the court appoints counsel to represent the debtor. </a:t>
            </a:r>
            <a:endParaRPr lang="en-US" dirty="0">
              <a:solidFill>
                <a:srgbClr val="0070C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0070C0"/>
                </a:solidFill>
              </a:rPr>
              <a:t>Default Judgment Prohibitions</a:t>
            </a:r>
            <a:endParaRPr lang="en-US" b="1" dirty="0">
              <a:solidFill>
                <a:srgbClr val="0070C0"/>
              </a:solidFill>
            </a:endParaRPr>
          </a:p>
        </p:txBody>
      </p:sp>
      <p:sp>
        <p:nvSpPr>
          <p:cNvPr id="3" name="Content Placeholder 2"/>
          <p:cNvSpPr>
            <a:spLocks noGrp="1"/>
          </p:cNvSpPr>
          <p:nvPr>
            <p:ph idx="1"/>
          </p:nvPr>
        </p:nvSpPr>
        <p:spPr/>
        <p:txBody>
          <a:bodyPr>
            <a:normAutofit fontScale="85000" lnSpcReduction="10000"/>
          </a:bodyPr>
          <a:lstStyle/>
          <a:p>
            <a:r>
              <a:rPr lang="en-US" dirty="0" smtClean="0">
                <a:solidFill>
                  <a:srgbClr val="0070C0"/>
                </a:solidFill>
              </a:rPr>
              <a:t>If a default judgment has been entered during the debtor's military service (or within 60 days after termination of or release from service), </a:t>
            </a:r>
          </a:p>
          <a:p>
            <a:r>
              <a:rPr lang="en-US" dirty="0" smtClean="0">
                <a:solidFill>
                  <a:srgbClr val="0070C0"/>
                </a:solidFill>
              </a:rPr>
              <a:t>The court shall, upon application by the debtor filed within 90 days of termination of or release from service, reopen the judgment to allow the debtor to defend the action if it appears that:</a:t>
            </a:r>
          </a:p>
          <a:p>
            <a:r>
              <a:rPr lang="en-US" dirty="0" smtClean="0">
                <a:solidFill>
                  <a:srgbClr val="0070C0"/>
                </a:solidFill>
              </a:rPr>
              <a:t>The debtor's military service materially affects his or her ability to defend the action; and</a:t>
            </a:r>
          </a:p>
          <a:p>
            <a:r>
              <a:rPr lang="en-US" dirty="0" smtClean="0">
                <a:solidFill>
                  <a:srgbClr val="0070C0"/>
                </a:solidFill>
              </a:rPr>
              <a:t>The debtor has a meritorious or legal defense to the action or some part of it.</a:t>
            </a:r>
            <a:endParaRPr lang="en-US" dirty="0">
              <a:solidFill>
                <a:srgbClr val="0070C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rPr>
              <a:t>SCRA Violations - Remedies</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solidFill>
                  <a:srgbClr val="0070C0"/>
                </a:solidFill>
              </a:rPr>
              <a:t>Private right of action: </a:t>
            </a:r>
          </a:p>
          <a:p>
            <a:r>
              <a:rPr lang="en-US" dirty="0" smtClean="0">
                <a:solidFill>
                  <a:srgbClr val="0070C0"/>
                </a:solidFill>
              </a:rPr>
              <a:t>Any person aggrieved by a violation of the Act may, in a civil action, obtain any appropriate equitable or declaratory relief and recover “all other appropriate relief,” including monetary damages. </a:t>
            </a:r>
          </a:p>
          <a:p>
            <a:r>
              <a:rPr lang="en-US" dirty="0" smtClean="0">
                <a:solidFill>
                  <a:srgbClr val="0070C0"/>
                </a:solidFill>
              </a:rPr>
              <a:t>The court may award costs, including reasonable attorney fees, to the prevailing aggrieved party.</a:t>
            </a:r>
            <a:endParaRPr lang="en-US" dirty="0">
              <a:solidFill>
                <a:srgbClr val="0070C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2630" y="274638"/>
            <a:ext cx="7811058" cy="1143000"/>
          </a:xfrm>
        </p:spPr>
        <p:txBody>
          <a:bodyPr>
            <a:normAutofit fontScale="90000"/>
          </a:bodyPr>
          <a:lstStyle/>
          <a:p>
            <a:pPr algn="ctr"/>
            <a:r>
              <a:rPr lang="en-US" b="1" dirty="0" smtClean="0">
                <a:solidFill>
                  <a:srgbClr val="0070C0"/>
                </a:solidFill>
              </a:rPr>
              <a:t>California Military Families </a:t>
            </a:r>
            <a:br>
              <a:rPr lang="en-US" b="1" dirty="0" smtClean="0">
                <a:solidFill>
                  <a:srgbClr val="0070C0"/>
                </a:solidFill>
              </a:rPr>
            </a:br>
            <a:r>
              <a:rPr lang="en-US" b="1" dirty="0" smtClean="0">
                <a:solidFill>
                  <a:srgbClr val="0070C0"/>
                </a:solidFill>
              </a:rPr>
              <a:t>Financial Relief Act of 2005</a:t>
            </a:r>
            <a:endParaRPr lang="en-US" b="1" dirty="0">
              <a:solidFill>
                <a:srgbClr val="0070C0"/>
              </a:solidFill>
            </a:endParaRPr>
          </a:p>
        </p:txBody>
      </p:sp>
      <p:sp>
        <p:nvSpPr>
          <p:cNvPr id="3" name="Content Placeholder 2"/>
          <p:cNvSpPr>
            <a:spLocks noGrp="1"/>
          </p:cNvSpPr>
          <p:nvPr>
            <p:ph idx="1"/>
          </p:nvPr>
        </p:nvSpPr>
        <p:spPr/>
        <p:txBody>
          <a:bodyPr>
            <a:normAutofit fontScale="92500"/>
          </a:bodyPr>
          <a:lstStyle/>
          <a:p>
            <a:endParaRPr lang="en-US" u="sng" dirty="0" smtClean="0">
              <a:solidFill>
                <a:srgbClr val="0070C0"/>
              </a:solidFill>
            </a:endParaRPr>
          </a:p>
          <a:p>
            <a:r>
              <a:rPr lang="en-US" u="sng" dirty="0" smtClean="0">
                <a:solidFill>
                  <a:srgbClr val="0070C0"/>
                </a:solidFill>
              </a:rPr>
              <a:t>CMFFRA provides additional protections:</a:t>
            </a:r>
          </a:p>
          <a:p>
            <a:pPr lvl="0"/>
            <a:r>
              <a:rPr lang="en-US" dirty="0" smtClean="0">
                <a:solidFill>
                  <a:srgbClr val="0070C0"/>
                </a:solidFill>
              </a:rPr>
              <a:t>Allows </a:t>
            </a:r>
            <a:r>
              <a:rPr lang="en-US" b="1" dirty="0" smtClean="0">
                <a:solidFill>
                  <a:srgbClr val="0070C0"/>
                </a:solidFill>
              </a:rPr>
              <a:t>reservists and members of the National Guard and (spouses or legal dependents)</a:t>
            </a:r>
            <a:r>
              <a:rPr lang="en-US" dirty="0" smtClean="0">
                <a:solidFill>
                  <a:srgbClr val="0070C0"/>
                </a:solidFill>
              </a:rPr>
              <a:t> to defer payments on their:</a:t>
            </a:r>
          </a:p>
          <a:p>
            <a:pPr lvl="0"/>
            <a:r>
              <a:rPr lang="en-US" dirty="0" smtClean="0">
                <a:solidFill>
                  <a:srgbClr val="0070C0"/>
                </a:solidFill>
              </a:rPr>
              <a:t>mortgages, </a:t>
            </a:r>
          </a:p>
          <a:p>
            <a:pPr lvl="0"/>
            <a:r>
              <a:rPr lang="en-US" dirty="0" smtClean="0">
                <a:solidFill>
                  <a:srgbClr val="0070C0"/>
                </a:solidFill>
              </a:rPr>
              <a:t>credit cards, </a:t>
            </a:r>
          </a:p>
          <a:p>
            <a:pPr lvl="0"/>
            <a:r>
              <a:rPr lang="en-US" dirty="0" smtClean="0">
                <a:solidFill>
                  <a:srgbClr val="0070C0"/>
                </a:solidFill>
              </a:rPr>
              <a:t>property taxes, and</a:t>
            </a:r>
          </a:p>
          <a:p>
            <a:pPr lvl="0"/>
            <a:r>
              <a:rPr lang="en-US" dirty="0" smtClean="0">
                <a:solidFill>
                  <a:srgbClr val="0070C0"/>
                </a:solidFill>
              </a:rPr>
              <a:t>car loans and leases. </a:t>
            </a:r>
          </a:p>
          <a:p>
            <a:endParaRPr lang="en-US" u="sng" dirty="0" smtClean="0">
              <a:solidFill>
                <a:srgbClr val="0070C0"/>
              </a:solidFill>
            </a:endParaRPr>
          </a:p>
          <a:p>
            <a:endParaRPr lang="en-US"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MLA Relevant Dates</a:t>
            </a:r>
          </a:p>
        </p:txBody>
      </p:sp>
      <p:sp>
        <p:nvSpPr>
          <p:cNvPr id="3" name="Content Placeholder 2"/>
          <p:cNvSpPr>
            <a:spLocks noGrp="1"/>
          </p:cNvSpPr>
          <p:nvPr>
            <p:ph idx="1"/>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n-US" b="1" spc="50" dirty="0">
                <a:ln w="11430"/>
                <a:solidFill>
                  <a:srgbClr val="0070C0"/>
                </a:solidFill>
                <a:effectLst>
                  <a:outerShdw blurRad="76200" dist="50800" dir="5400000" algn="tl" rotWithShape="0">
                    <a:srgbClr val="000000">
                      <a:alpha val="65000"/>
                    </a:srgbClr>
                  </a:outerShdw>
                </a:effectLst>
              </a:rPr>
              <a:t>Department of Defense Has Enacted Significant Changes Effective </a:t>
            </a:r>
            <a:r>
              <a:rPr lang="en-US" u="sng" spc="50" dirty="0">
                <a:ln w="11430"/>
                <a:solidFill>
                  <a:srgbClr val="0070C0"/>
                </a:solidFill>
                <a:effectLst>
                  <a:outerShdw blurRad="76200" dist="50800" dir="5400000" algn="tl" rotWithShape="0">
                    <a:srgbClr val="000000">
                      <a:alpha val="65000"/>
                    </a:srgbClr>
                  </a:outerShdw>
                </a:effectLst>
              </a:rPr>
              <a:t>October 1, 2015</a:t>
            </a:r>
            <a:r>
              <a:rPr lang="en-US" spc="50" dirty="0">
                <a:ln w="11430"/>
                <a:solidFill>
                  <a:srgbClr val="0070C0"/>
                </a:solidFill>
                <a:effectLst>
                  <a:outerShdw blurRad="76200" dist="50800" dir="5400000" algn="tl" rotWithShape="0">
                    <a:srgbClr val="000000">
                      <a:alpha val="65000"/>
                    </a:srgbClr>
                  </a:outerShdw>
                </a:effectLst>
              </a:rPr>
              <a:t>;</a:t>
            </a:r>
          </a:p>
          <a:p>
            <a:pPr lvl="0"/>
            <a:r>
              <a:rPr lang="en-US" b="1" spc="50" dirty="0">
                <a:ln w="11430"/>
                <a:solidFill>
                  <a:srgbClr val="0070C0"/>
                </a:solidFill>
                <a:effectLst>
                  <a:outerShdw blurRad="76200" dist="50800" dir="5400000" algn="tl" rotWithShape="0">
                    <a:srgbClr val="000000">
                      <a:alpha val="65000"/>
                    </a:srgbClr>
                  </a:outerShdw>
                </a:effectLst>
              </a:rPr>
              <a:t>Creditor compliance not required until </a:t>
            </a:r>
            <a:r>
              <a:rPr lang="en-US" u="sng" spc="50" dirty="0">
                <a:ln w="11430"/>
                <a:solidFill>
                  <a:srgbClr val="0070C0"/>
                </a:solidFill>
                <a:effectLst>
                  <a:outerShdw blurRad="76200" dist="50800" dir="5400000" algn="tl" rotWithShape="0">
                    <a:srgbClr val="000000">
                      <a:alpha val="65000"/>
                    </a:srgbClr>
                  </a:outerShdw>
                </a:effectLst>
              </a:rPr>
              <a:t>October 3, 2016</a:t>
            </a:r>
            <a:r>
              <a:rPr lang="en-US" b="1" spc="50" dirty="0">
                <a:ln w="11430"/>
                <a:solidFill>
                  <a:srgbClr val="0070C0"/>
                </a:solidFill>
                <a:effectLst>
                  <a:outerShdw blurRad="76200" dist="50800" dir="5400000" algn="tl" rotWithShape="0">
                    <a:srgbClr val="000000">
                      <a:alpha val="65000"/>
                    </a:srgbClr>
                  </a:outerShdw>
                </a:effectLst>
              </a:rPr>
              <a:t>;</a:t>
            </a:r>
          </a:p>
          <a:p>
            <a:pPr lvl="0"/>
            <a:r>
              <a:rPr lang="en-US" b="1" u="sng" spc="50" dirty="0" smtClean="0">
                <a:ln w="11430"/>
                <a:solidFill>
                  <a:srgbClr val="0070C0"/>
                </a:solidFill>
                <a:effectLst>
                  <a:outerShdw blurRad="76200" dist="50800" dir="5400000" algn="tl" rotWithShape="0">
                    <a:srgbClr val="000000">
                      <a:alpha val="65000"/>
                    </a:srgbClr>
                  </a:outerShdw>
                </a:effectLst>
              </a:rPr>
              <a:t>Credit </a:t>
            </a:r>
            <a:r>
              <a:rPr lang="en-US" b="1" u="sng" spc="50" dirty="0">
                <a:ln w="11430"/>
                <a:solidFill>
                  <a:srgbClr val="0070C0"/>
                </a:solidFill>
                <a:effectLst>
                  <a:outerShdw blurRad="76200" dist="50800" dir="5400000" algn="tl" rotWithShape="0">
                    <a:srgbClr val="000000">
                      <a:alpha val="65000"/>
                    </a:srgbClr>
                  </a:outerShdw>
                </a:effectLst>
              </a:rPr>
              <a:t>Card </a:t>
            </a:r>
            <a:r>
              <a:rPr lang="en-US" b="1" spc="50" dirty="0">
                <a:ln w="11430"/>
                <a:solidFill>
                  <a:srgbClr val="0070C0"/>
                </a:solidFill>
                <a:effectLst>
                  <a:outerShdw blurRad="76200" dist="50800" dir="5400000" algn="tl" rotWithShape="0">
                    <a:srgbClr val="000000">
                      <a:alpha val="65000"/>
                    </a:srgbClr>
                  </a:outerShdw>
                </a:effectLst>
              </a:rPr>
              <a:t>Rules Delayed Until </a:t>
            </a:r>
            <a:r>
              <a:rPr lang="en-US" b="1" u="sng" spc="50" dirty="0">
                <a:ln w="11430"/>
                <a:solidFill>
                  <a:srgbClr val="0070C0"/>
                </a:solidFill>
                <a:effectLst>
                  <a:outerShdw blurRad="76200" dist="50800" dir="5400000" algn="tl" rotWithShape="0">
                    <a:srgbClr val="000000">
                      <a:alpha val="65000"/>
                    </a:srgbClr>
                  </a:outerShdw>
                </a:effectLst>
              </a:rPr>
              <a:t>October 3, 2017</a:t>
            </a:r>
            <a:r>
              <a:rPr lang="en-US" b="1" spc="50" dirty="0">
                <a:ln w="11430"/>
                <a:solidFill>
                  <a:srgbClr val="0070C0"/>
                </a:solidFill>
                <a:effectLst>
                  <a:outerShdw blurRad="76200" dist="50800" dir="5400000" algn="tl" rotWithShape="0">
                    <a:srgbClr val="000000">
                      <a:alpha val="65000"/>
                    </a:srgbClr>
                  </a:outerShdw>
                </a:effectLst>
              </a:rPr>
              <a:t>.</a:t>
            </a:r>
          </a:p>
        </p:txBody>
      </p:sp>
    </p:spTree>
    <p:extLst>
      <p:ext uri="{BB962C8B-B14F-4D97-AF65-F5344CB8AC3E}">
        <p14:creationId xmlns:p14="http://schemas.microsoft.com/office/powerpoint/2010/main" val="13503828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0070C0"/>
                </a:solidFill>
              </a:rPr>
              <a:t>Deferral period is the period of active duty </a:t>
            </a:r>
            <a:r>
              <a:rPr lang="en-US" b="1" dirty="0" smtClean="0">
                <a:solidFill>
                  <a:srgbClr val="0070C0"/>
                </a:solidFill>
              </a:rPr>
              <a:t>plus</a:t>
            </a:r>
            <a:r>
              <a:rPr lang="en-US" dirty="0" smtClean="0">
                <a:solidFill>
                  <a:srgbClr val="0070C0"/>
                </a:solidFill>
              </a:rPr>
              <a:t> 60 calendar days, or 180 days, whichever is lesser (</a:t>
            </a:r>
            <a:r>
              <a:rPr lang="en-US" dirty="0" err="1" smtClean="0">
                <a:solidFill>
                  <a:srgbClr val="0070C0"/>
                </a:solidFill>
              </a:rPr>
              <a:t>CMVC</a:t>
            </a:r>
            <a:r>
              <a:rPr lang="en-US" dirty="0" smtClean="0">
                <a:solidFill>
                  <a:srgbClr val="0070C0"/>
                </a:solidFill>
              </a:rPr>
              <a:t> 800).</a:t>
            </a:r>
          </a:p>
          <a:p>
            <a:r>
              <a:rPr lang="en-US" dirty="0" smtClean="0">
                <a:solidFill>
                  <a:srgbClr val="0070C0"/>
                </a:solidFill>
              </a:rPr>
              <a:t>No foreclosure or repossession of property on which payment has been deferred shall take place during this period.</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rPr>
              <a:t>CMFFRA Protections</a:t>
            </a:r>
            <a:endParaRPr lang="en-US" b="1" dirty="0">
              <a:solidFill>
                <a:srgbClr val="0070C0"/>
              </a:solidFill>
            </a:endParaRPr>
          </a:p>
        </p:txBody>
      </p:sp>
      <p:sp>
        <p:nvSpPr>
          <p:cNvPr id="3" name="Content Placeholder 2"/>
          <p:cNvSpPr>
            <a:spLocks noGrp="1"/>
          </p:cNvSpPr>
          <p:nvPr>
            <p:ph idx="1"/>
          </p:nvPr>
        </p:nvSpPr>
        <p:spPr/>
        <p:txBody>
          <a:bodyPr>
            <a:normAutofit/>
          </a:bodyPr>
          <a:lstStyle/>
          <a:p>
            <a:r>
              <a:rPr lang="en-US" dirty="0" smtClean="0">
                <a:solidFill>
                  <a:srgbClr val="0070C0"/>
                </a:solidFill>
              </a:rPr>
              <a:t>During the period of deferment, reservist may defer payment of principal and interest on the contracts and loans, and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0070C0"/>
                </a:solidFill>
              </a:rPr>
              <a:t>No interest may be charged or accumulated on the principal or interest on which the payment is delayed. </a:t>
            </a:r>
          </a:p>
          <a:p>
            <a:pPr>
              <a:buNone/>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0070C0"/>
                </a:solidFill>
              </a:rPr>
              <a:t>No penalties may be imposed on the nonpayment of principal or interest during this period. </a:t>
            </a:r>
          </a:p>
          <a:p>
            <a:pPr>
              <a:buNone/>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0070C0"/>
                </a:solidFill>
              </a:rPr>
              <a:t>During the deferral period, the holder of the contract or loan may not repossess a vehicle on which payment has been deferred.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0070C0"/>
                </a:solidFill>
              </a:rPr>
              <a:t>The postponement of debt (deferral of payments) may not provide the basis for affecting credit ratings, denial or revocation of credit, or a change in the terms of the existing credit arrangement.</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rPr>
              <a:t>CMFFRA Requirements</a:t>
            </a:r>
            <a:endParaRPr lang="en-US" b="1" dirty="0">
              <a:solidFill>
                <a:srgbClr val="0070C0"/>
              </a:solidFill>
            </a:endParaRPr>
          </a:p>
        </p:txBody>
      </p:sp>
      <p:sp>
        <p:nvSpPr>
          <p:cNvPr id="3" name="Content Placeholder 2"/>
          <p:cNvSpPr>
            <a:spLocks noGrp="1"/>
          </p:cNvSpPr>
          <p:nvPr>
            <p:ph idx="1"/>
          </p:nvPr>
        </p:nvSpPr>
        <p:spPr/>
        <p:txBody>
          <a:bodyPr>
            <a:normAutofit/>
          </a:bodyPr>
          <a:lstStyle/>
          <a:p>
            <a:r>
              <a:rPr lang="en-US" dirty="0" smtClean="0">
                <a:solidFill>
                  <a:srgbClr val="0070C0"/>
                </a:solidFill>
              </a:rPr>
              <a:t>Reservist or the reservist’s designee must have delivered to the holder of the contract or loan:</a:t>
            </a:r>
          </a:p>
          <a:p>
            <a:r>
              <a:rPr lang="en-US" dirty="0" smtClean="0">
                <a:solidFill>
                  <a:srgbClr val="0070C0"/>
                </a:solidFill>
              </a:rPr>
              <a:t>A letter signed by the reservist, under penalty of perjury, requesting a deferment of financial obligations.</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0070C0"/>
                </a:solidFill>
              </a:rPr>
              <a:t>If required by a financial institution (the holder of the contract), proof that the reservist’s employer does not provide continuing income to the reservist while the reservist is on active military duty, including the reservist’s military pay, of more than 90% of the reservist’s monthly salary and wage income earned before the call to active duty.</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4539" y="304800"/>
            <a:ext cx="7498080" cy="1143000"/>
          </a:xfrm>
        </p:spPr>
        <p:txBody>
          <a:bodyPr/>
          <a:lstStyle/>
          <a:p>
            <a:pPr algn="ctr"/>
            <a:r>
              <a:rPr lang="en-US" b="1" u="sng" dirty="0">
                <a:solidFill>
                  <a:srgbClr val="0070C0"/>
                </a:solidFill>
              </a:rPr>
              <a:t>CONTACT US</a:t>
            </a:r>
          </a:p>
        </p:txBody>
      </p:sp>
      <p:sp>
        <p:nvSpPr>
          <p:cNvPr id="3" name="Content Placeholder 2"/>
          <p:cNvSpPr>
            <a:spLocks noGrp="1"/>
          </p:cNvSpPr>
          <p:nvPr>
            <p:ph idx="1"/>
          </p:nvPr>
        </p:nvSpPr>
        <p:spPr>
          <a:xfrm>
            <a:off x="1064415" y="1447800"/>
            <a:ext cx="7498080" cy="4800600"/>
          </a:xfrm>
        </p:spPr>
        <p:txBody>
          <a:bodyPr/>
          <a:lstStyle/>
          <a:p>
            <a:pPr algn="ctr">
              <a:buNone/>
            </a:pPr>
            <a:endParaRPr lang="en-US" b="1" dirty="0">
              <a:solidFill>
                <a:srgbClr val="0070C0"/>
              </a:solidFill>
            </a:endParaRPr>
          </a:p>
          <a:p>
            <a:pPr algn="ctr">
              <a:buNone/>
            </a:pPr>
            <a:r>
              <a:rPr lang="en-US" b="1" dirty="0">
                <a:solidFill>
                  <a:srgbClr val="0070C0"/>
                </a:solidFill>
              </a:rPr>
              <a:t>Karel Rocha, Esq.</a:t>
            </a:r>
          </a:p>
          <a:p>
            <a:pPr algn="ctr">
              <a:buNone/>
            </a:pPr>
            <a:r>
              <a:rPr lang="en-US" b="1" dirty="0">
                <a:solidFill>
                  <a:srgbClr val="0070C0"/>
                </a:solidFill>
              </a:rPr>
              <a:t>Prenovost, Normandin, Bergh &amp; Dawe</a:t>
            </a:r>
          </a:p>
          <a:p>
            <a:pPr algn="ctr">
              <a:buNone/>
            </a:pPr>
            <a:r>
              <a:rPr lang="en-US" b="1" dirty="0">
                <a:solidFill>
                  <a:srgbClr val="0070C0"/>
                </a:solidFill>
              </a:rPr>
              <a:t>(714) 547-2444</a:t>
            </a:r>
          </a:p>
          <a:p>
            <a:pPr algn="ctr">
              <a:buNone/>
            </a:pPr>
            <a:r>
              <a:rPr lang="en-US" b="1" dirty="0">
                <a:solidFill>
                  <a:srgbClr val="0070C0"/>
                </a:solidFill>
                <a:hlinkClick r:id="rId2"/>
              </a:rPr>
              <a:t>krocha@pnbd.com</a:t>
            </a:r>
            <a:endParaRPr lang="en-US" b="1" dirty="0">
              <a:solidFill>
                <a:srgbClr val="0070C0"/>
              </a:solidFill>
            </a:endParaRPr>
          </a:p>
          <a:p>
            <a:pPr algn="ctr">
              <a:buNone/>
            </a:pPr>
            <a:endParaRPr lang="en-US" b="1" dirty="0">
              <a:solidFill>
                <a:srgbClr val="0070C0"/>
              </a:solidFill>
            </a:endParaRPr>
          </a:p>
          <a:p>
            <a:pPr>
              <a:buNone/>
            </a:pPr>
            <a:endParaRPr lang="en-US"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B8A7B0-3251-4BFF-A6E2-204B71F1032E}"/>
              </a:ext>
            </a:extLst>
          </p:cNvPr>
          <p:cNvSpPr>
            <a:spLocks noGrp="1"/>
          </p:cNvSpPr>
          <p:nvPr>
            <p:ph type="title"/>
          </p:nvPr>
        </p:nvSpPr>
        <p:spPr/>
        <p:txBody>
          <a:bodyPr/>
          <a:lstStyle/>
          <a:p>
            <a:r>
              <a:rPr lang="en-US" dirty="0">
                <a:solidFill>
                  <a:srgbClr val="0070C0"/>
                </a:solidFill>
              </a:rPr>
              <a:t>Credit Card Rules 		</a:t>
            </a:r>
          </a:p>
        </p:txBody>
      </p:sp>
      <p:sp>
        <p:nvSpPr>
          <p:cNvPr id="3" name="Content Placeholder 2">
            <a:extLst>
              <a:ext uri="{FF2B5EF4-FFF2-40B4-BE49-F238E27FC236}">
                <a16:creationId xmlns="" xmlns:a16="http://schemas.microsoft.com/office/drawing/2014/main" id="{CDED7971-D0E0-4106-B64C-CE2AD1F9C4FC}"/>
              </a:ext>
            </a:extLst>
          </p:cNvPr>
          <p:cNvSpPr>
            <a:spLocks noGrp="1"/>
          </p:cNvSpPr>
          <p:nvPr>
            <p:ph idx="1"/>
          </p:nvPr>
        </p:nvSpPr>
        <p:spPr/>
        <p:txBody>
          <a:bodyPr/>
          <a:lstStyle/>
          <a:p>
            <a:r>
              <a:rPr lang="en-US" dirty="0">
                <a:solidFill>
                  <a:srgbClr val="0070C0"/>
                </a:solidFill>
              </a:rPr>
              <a:t>Credit Card issuers may no longer rely on the member’s representations as to covered status</a:t>
            </a:r>
          </a:p>
        </p:txBody>
      </p:sp>
    </p:spTree>
    <p:extLst>
      <p:ext uri="{BB962C8B-B14F-4D97-AF65-F5344CB8AC3E}">
        <p14:creationId xmlns:p14="http://schemas.microsoft.com/office/powerpoint/2010/main" val="3938174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Covered Borrowers</a:t>
            </a:r>
          </a:p>
        </p:txBody>
      </p:sp>
      <p:sp>
        <p:nvSpPr>
          <p:cNvPr id="3" name="Content Placeholder 2"/>
          <p:cNvSpPr>
            <a:spLocks noGrp="1"/>
          </p:cNvSpPr>
          <p:nvPr>
            <p:ph idx="1"/>
          </p:nvPr>
        </p:nvSpPr>
        <p:spPr>
          <a:xfrm>
            <a:off x="931653" y="1447800"/>
            <a:ext cx="8002035" cy="48006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596646" indent="-514350">
              <a:buAutoNum type="arabicPeriod"/>
            </a:pPr>
            <a:r>
              <a:rPr lang="en-US" b="1" spc="50" dirty="0" smtClean="0">
                <a:ln w="11430"/>
                <a:solidFill>
                  <a:srgbClr val="0070C0"/>
                </a:solidFill>
                <a:effectLst>
                  <a:outerShdw blurRad="76200" dist="50800" dir="5400000" algn="tl" rotWithShape="0">
                    <a:srgbClr val="000000">
                      <a:alpha val="65000"/>
                    </a:srgbClr>
                  </a:outerShdw>
                </a:effectLst>
              </a:rPr>
              <a:t>Full-time </a:t>
            </a:r>
            <a:r>
              <a:rPr lang="en-US" b="1" spc="50" dirty="0">
                <a:ln w="11430"/>
                <a:solidFill>
                  <a:srgbClr val="0070C0"/>
                </a:solidFill>
                <a:effectLst>
                  <a:outerShdw blurRad="76200" dist="50800" dir="5400000" algn="tl" rotWithShape="0">
                    <a:srgbClr val="000000">
                      <a:alpha val="65000"/>
                    </a:srgbClr>
                  </a:outerShdw>
                </a:effectLst>
              </a:rPr>
              <a:t>Active Duty </a:t>
            </a:r>
            <a:r>
              <a:rPr lang="en-US" b="1" spc="50" dirty="0" smtClean="0">
                <a:ln w="11430"/>
                <a:solidFill>
                  <a:srgbClr val="0070C0"/>
                </a:solidFill>
                <a:effectLst>
                  <a:outerShdw blurRad="76200" dist="50800" dir="5400000" algn="tl" rotWithShape="0">
                    <a:srgbClr val="000000">
                      <a:alpha val="65000"/>
                    </a:srgbClr>
                  </a:outerShdw>
                </a:effectLst>
              </a:rPr>
              <a:t>Service </a:t>
            </a:r>
            <a:r>
              <a:rPr lang="en-US" b="1" spc="50" dirty="0">
                <a:ln w="11430"/>
                <a:solidFill>
                  <a:srgbClr val="0070C0"/>
                </a:solidFill>
                <a:effectLst>
                  <a:outerShdw blurRad="76200" dist="50800" dir="5400000" algn="tl" rotWithShape="0">
                    <a:srgbClr val="000000">
                      <a:alpha val="65000"/>
                    </a:srgbClr>
                  </a:outerShdw>
                </a:effectLst>
              </a:rPr>
              <a:t>Members;</a:t>
            </a:r>
          </a:p>
          <a:p>
            <a:pPr marL="596646" indent="-514350">
              <a:buAutoNum type="arabicPeriod"/>
            </a:pPr>
            <a:r>
              <a:rPr lang="en-US" b="1" spc="50" dirty="0" err="1" smtClean="0">
                <a:ln w="11430"/>
                <a:solidFill>
                  <a:srgbClr val="0070C0"/>
                </a:solidFill>
                <a:effectLst>
                  <a:outerShdw blurRad="76200" dist="50800" dir="5400000" algn="tl" rotWithShape="0">
                    <a:srgbClr val="000000">
                      <a:alpha val="65000"/>
                    </a:srgbClr>
                  </a:outerShdw>
                </a:effectLst>
              </a:rPr>
              <a:t>Servicemembers</a:t>
            </a:r>
            <a:r>
              <a:rPr lang="en-US" b="1" spc="50" dirty="0" smtClean="0">
                <a:ln w="11430"/>
                <a:solidFill>
                  <a:srgbClr val="0070C0"/>
                </a:solidFill>
                <a:effectLst>
                  <a:outerShdw blurRad="76200" dist="50800" dir="5400000" algn="tl" rotWithShape="0">
                    <a:srgbClr val="000000">
                      <a:alpha val="65000"/>
                    </a:srgbClr>
                  </a:outerShdw>
                </a:effectLst>
              </a:rPr>
              <a:t> </a:t>
            </a:r>
            <a:r>
              <a:rPr lang="en-US" b="1" spc="50" dirty="0">
                <a:ln w="11430"/>
                <a:solidFill>
                  <a:srgbClr val="0070C0"/>
                </a:solidFill>
                <a:effectLst>
                  <a:outerShdw blurRad="76200" dist="50800" dir="5400000" algn="tl" rotWithShape="0">
                    <a:srgbClr val="000000">
                      <a:alpha val="65000"/>
                    </a:srgbClr>
                  </a:outerShdw>
                </a:effectLst>
              </a:rPr>
              <a:t>under call </a:t>
            </a:r>
            <a:r>
              <a:rPr lang="en-US" b="1" spc="50" dirty="0" smtClean="0">
                <a:ln w="11430"/>
                <a:solidFill>
                  <a:srgbClr val="0070C0"/>
                </a:solidFill>
                <a:effectLst>
                  <a:outerShdw blurRad="76200" dist="50800" dir="5400000" algn="tl" rotWithShape="0">
                    <a:srgbClr val="000000">
                      <a:alpha val="65000"/>
                    </a:srgbClr>
                  </a:outerShdw>
                </a:effectLst>
              </a:rPr>
              <a:t>or </a:t>
            </a:r>
            <a:r>
              <a:rPr lang="en-US" b="1" spc="50" dirty="0">
                <a:ln w="11430"/>
                <a:solidFill>
                  <a:srgbClr val="0070C0"/>
                </a:solidFill>
                <a:effectLst>
                  <a:outerShdw blurRad="76200" dist="50800" dir="5400000" algn="tl" rotWithShape="0">
                    <a:srgbClr val="000000">
                      <a:alpha val="65000"/>
                    </a:srgbClr>
                  </a:outerShdw>
                </a:effectLst>
              </a:rPr>
              <a:t>order of more than 30 </a:t>
            </a:r>
            <a:r>
              <a:rPr lang="en-US" b="1" spc="50" dirty="0" smtClean="0">
                <a:ln w="11430"/>
                <a:solidFill>
                  <a:srgbClr val="0070C0"/>
                </a:solidFill>
                <a:effectLst>
                  <a:outerShdw blurRad="76200" dist="50800" dir="5400000" algn="tl" rotWithShape="0">
                    <a:srgbClr val="000000">
                      <a:alpha val="65000"/>
                    </a:srgbClr>
                  </a:outerShdw>
                </a:effectLst>
              </a:rPr>
              <a:t>days;</a:t>
            </a:r>
          </a:p>
          <a:p>
            <a:pPr marL="596646" indent="-514350">
              <a:buAutoNum type="arabicPeriod"/>
            </a:pPr>
            <a:r>
              <a:rPr lang="en-US" b="1" spc="50" dirty="0" smtClean="0">
                <a:ln w="11430"/>
                <a:solidFill>
                  <a:srgbClr val="0070C0"/>
                </a:solidFill>
                <a:effectLst>
                  <a:outerShdw blurRad="76200" dist="50800" dir="5400000" algn="tl" rotWithShape="0">
                    <a:srgbClr val="000000">
                      <a:alpha val="65000"/>
                    </a:srgbClr>
                  </a:outerShdw>
                </a:effectLst>
              </a:rPr>
              <a:t>Full-time </a:t>
            </a:r>
            <a:r>
              <a:rPr lang="en-US" b="1" spc="50" dirty="0">
                <a:ln w="11430"/>
                <a:solidFill>
                  <a:srgbClr val="0070C0"/>
                </a:solidFill>
                <a:effectLst>
                  <a:outerShdw blurRad="76200" dist="50800" dir="5400000" algn="tl" rotWithShape="0">
                    <a:srgbClr val="000000">
                      <a:alpha val="65000"/>
                    </a:srgbClr>
                  </a:outerShdw>
                </a:effectLst>
              </a:rPr>
              <a:t>National Guard </a:t>
            </a:r>
            <a:r>
              <a:rPr lang="en-US" b="1" spc="50" dirty="0" smtClean="0">
                <a:ln w="11430"/>
                <a:solidFill>
                  <a:srgbClr val="0070C0"/>
                </a:solidFill>
                <a:effectLst>
                  <a:outerShdw blurRad="76200" dist="50800" dir="5400000" algn="tl" rotWithShape="0">
                    <a:srgbClr val="000000">
                      <a:alpha val="65000"/>
                    </a:srgbClr>
                  </a:outerShdw>
                </a:effectLst>
              </a:rPr>
              <a:t>Members;</a:t>
            </a:r>
          </a:p>
          <a:p>
            <a:pPr marL="596646" indent="-514350">
              <a:buAutoNum type="arabicPeriod"/>
            </a:pPr>
            <a:r>
              <a:rPr lang="en-US" b="1" spc="50" dirty="0" smtClean="0">
                <a:ln w="11430"/>
                <a:solidFill>
                  <a:srgbClr val="0070C0"/>
                </a:solidFill>
                <a:effectLst>
                  <a:outerShdw blurRad="76200" dist="50800" dir="5400000" algn="tl" rotWithShape="0">
                    <a:srgbClr val="000000">
                      <a:alpha val="65000"/>
                    </a:srgbClr>
                  </a:outerShdw>
                </a:effectLst>
              </a:rPr>
              <a:t>Dependents</a:t>
            </a:r>
            <a:r>
              <a:rPr lang="en-US" b="1" spc="50" dirty="0">
                <a:ln w="11430"/>
                <a:solidFill>
                  <a:srgbClr val="0070C0"/>
                </a:solidFill>
                <a:effectLst>
                  <a:outerShdw blurRad="76200" dist="50800" dir="5400000" algn="tl" rotWithShape="0">
                    <a:srgbClr val="000000">
                      <a:alpha val="65000"/>
                    </a:srgbClr>
                  </a:outerShdw>
                </a:effectLst>
              </a:rPr>
              <a:t>.</a:t>
            </a:r>
          </a:p>
        </p:txBody>
      </p:sp>
    </p:spTree>
    <p:extLst>
      <p:ext uri="{BB962C8B-B14F-4D97-AF65-F5344CB8AC3E}">
        <p14:creationId xmlns:p14="http://schemas.microsoft.com/office/powerpoint/2010/main" val="359948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spc="50" dirty="0">
                <a:ln w="11430"/>
                <a:solidFill>
                  <a:srgbClr val="0070C0"/>
                </a:solidFill>
                <a:effectLst>
                  <a:outerShdw blurRad="76200" dist="50800" dir="5400000" algn="tl" rotWithShape="0">
                    <a:srgbClr val="000000">
                      <a:alpha val="65000"/>
                    </a:srgbClr>
                  </a:outerShdw>
                </a:effectLst>
              </a:rPr>
              <a:t>Who is a “Dependent”</a:t>
            </a:r>
          </a:p>
        </p:txBody>
      </p:sp>
      <p:sp>
        <p:nvSpPr>
          <p:cNvPr id="3" name="Content Placeholder 2"/>
          <p:cNvSpPr>
            <a:spLocks noGrp="1"/>
          </p:cNvSpPr>
          <p:nvPr>
            <p:ph idx="1"/>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n-US" b="1" spc="50" dirty="0">
                <a:ln w="11430"/>
                <a:solidFill>
                  <a:srgbClr val="0070C0"/>
                </a:solidFill>
                <a:effectLst>
                  <a:outerShdw blurRad="76200" dist="50800" dir="5400000" algn="tl" rotWithShape="0">
                    <a:srgbClr val="000000">
                      <a:alpha val="65000"/>
                    </a:srgbClr>
                  </a:outerShdw>
                </a:effectLst>
              </a:rPr>
              <a:t>Spouses;</a:t>
            </a:r>
          </a:p>
          <a:p>
            <a:pPr lvl="0"/>
            <a:r>
              <a:rPr lang="en-US" b="1" spc="50" dirty="0">
                <a:ln w="11430"/>
                <a:solidFill>
                  <a:srgbClr val="0070C0"/>
                </a:solidFill>
                <a:effectLst>
                  <a:outerShdw blurRad="76200" dist="50800" dir="5400000" algn="tl" rotWithShape="0">
                    <a:srgbClr val="000000">
                      <a:alpha val="65000"/>
                    </a:srgbClr>
                  </a:outerShdw>
                </a:effectLst>
              </a:rPr>
              <a:t>Children under the age of 21;</a:t>
            </a:r>
          </a:p>
          <a:p>
            <a:pPr lvl="0"/>
            <a:r>
              <a:rPr lang="en-US" b="1" spc="50" dirty="0">
                <a:ln w="11430"/>
                <a:solidFill>
                  <a:srgbClr val="0070C0"/>
                </a:solidFill>
                <a:effectLst>
                  <a:outerShdw blurRad="76200" dist="50800" dir="5400000" algn="tl" rotWithShape="0">
                    <a:srgbClr val="000000">
                      <a:alpha val="65000"/>
                    </a:srgbClr>
                  </a:outerShdw>
                </a:effectLst>
              </a:rPr>
              <a:t>Parent or Parent-in-Law residing in servicemember’s household who is dependent for </a:t>
            </a:r>
            <a:r>
              <a:rPr lang="en-US" b="1" u="sng" spc="50" dirty="0">
                <a:ln w="11430"/>
                <a:solidFill>
                  <a:srgbClr val="0070C0"/>
                </a:solidFill>
                <a:effectLst>
                  <a:outerShdw blurRad="76200" dist="50800" dir="5400000" algn="tl" rotWithShape="0">
                    <a:srgbClr val="000000">
                      <a:alpha val="65000"/>
                    </a:srgbClr>
                  </a:outerShdw>
                </a:effectLst>
              </a:rPr>
              <a:t>more than half </a:t>
            </a:r>
            <a:r>
              <a:rPr lang="en-US" b="1" spc="50" dirty="0">
                <a:ln w="11430"/>
                <a:solidFill>
                  <a:srgbClr val="0070C0"/>
                </a:solidFill>
                <a:effectLst>
                  <a:outerShdw blurRad="76200" dist="50800" dir="5400000" algn="tl" rotWithShape="0">
                    <a:srgbClr val="000000">
                      <a:alpha val="65000"/>
                    </a:srgbClr>
                  </a:outerShdw>
                </a:effectLst>
              </a:rPr>
              <a:t>of his or her support;</a:t>
            </a:r>
          </a:p>
          <a:p>
            <a:pPr lvl="0"/>
            <a:r>
              <a:rPr lang="en-US" b="1" spc="50" dirty="0">
                <a:ln w="11430"/>
                <a:solidFill>
                  <a:srgbClr val="0070C0"/>
                </a:solidFill>
                <a:effectLst>
                  <a:outerShdw blurRad="76200" dist="50800" dir="5400000" algn="tl" rotWithShape="0">
                    <a:srgbClr val="000000">
                      <a:alpha val="65000"/>
                    </a:srgbClr>
                  </a:outerShdw>
                </a:effectLst>
              </a:rPr>
              <a:t>Unmarried person who is not a dependent but whom member has custody of pursuant court order. </a:t>
            </a:r>
          </a:p>
          <a:p>
            <a:endParaRPr lang="en-US" b="1" spc="50" dirty="0">
              <a:ln w="11430"/>
              <a:solidFill>
                <a:srgbClr val="0070C0"/>
              </a:soli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750460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New Covered Transactions</a:t>
            </a:r>
          </a:p>
        </p:txBody>
      </p:sp>
      <p:sp>
        <p:nvSpPr>
          <p:cNvPr id="3" name="Content Placeholder 2"/>
          <p:cNvSpPr>
            <a:spLocks noGrp="1"/>
          </p:cNvSpPr>
          <p:nvPr>
            <p:ph idx="1"/>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solidFill>
                  <a:srgbClr val="0070C0"/>
                </a:solidFill>
                <a:effectLst>
                  <a:outerShdw blurRad="76200" dist="50800" dir="5400000" algn="tl" rotWithShape="0">
                    <a:srgbClr val="000000">
                      <a:alpha val="65000"/>
                    </a:srgbClr>
                  </a:outerShdw>
                </a:effectLst>
              </a:rPr>
              <a:t>Consumer Credit is now defined as “credit offered or extended to a covered borrower primarily for personal, family or household purposes, and that is </a:t>
            </a:r>
          </a:p>
          <a:p>
            <a:r>
              <a:rPr lang="en-US" b="1" spc="50" dirty="0">
                <a:ln w="11430"/>
                <a:solidFill>
                  <a:srgbClr val="0070C0"/>
                </a:solidFill>
                <a:effectLst>
                  <a:outerShdw blurRad="76200" dist="50800" dir="5400000" algn="tl" rotWithShape="0">
                    <a:srgbClr val="000000">
                      <a:alpha val="65000"/>
                    </a:srgbClr>
                  </a:outerShdw>
                </a:effectLst>
              </a:rPr>
              <a:t>(a) subject to a finance charge, or</a:t>
            </a:r>
          </a:p>
          <a:p>
            <a:r>
              <a:rPr lang="en-US" b="1" spc="50" dirty="0">
                <a:ln w="11430"/>
                <a:solidFill>
                  <a:srgbClr val="0070C0"/>
                </a:solidFill>
                <a:effectLst>
                  <a:outerShdw blurRad="76200" dist="50800" dir="5400000" algn="tl" rotWithShape="0">
                    <a:srgbClr val="000000">
                      <a:alpha val="65000"/>
                    </a:srgbClr>
                  </a:outerShdw>
                </a:effectLst>
              </a:rPr>
              <a:t>(b) payable by written agreement in more than 4 installments.</a:t>
            </a:r>
          </a:p>
        </p:txBody>
      </p:sp>
    </p:spTree>
    <p:extLst>
      <p:ext uri="{BB962C8B-B14F-4D97-AF65-F5344CB8AC3E}">
        <p14:creationId xmlns:p14="http://schemas.microsoft.com/office/powerpoint/2010/main" val="40804987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2015</TotalTime>
  <Words>2407</Words>
  <Application>Microsoft Office PowerPoint</Application>
  <PresentationFormat>On-screen Show (4:3)</PresentationFormat>
  <Paragraphs>203</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Solstice</vt:lpstr>
      <vt:lpstr>MLA</vt:lpstr>
      <vt:lpstr>Formation</vt:lpstr>
      <vt:lpstr>Original Protections</vt:lpstr>
      <vt:lpstr>Original Definition of  “Consumer Credit” </vt:lpstr>
      <vt:lpstr>MLA Relevant Dates</vt:lpstr>
      <vt:lpstr>Credit Card Rules   </vt:lpstr>
      <vt:lpstr>Covered Borrowers</vt:lpstr>
      <vt:lpstr>Who is a “Dependent”</vt:lpstr>
      <vt:lpstr>New Covered Transactions</vt:lpstr>
      <vt:lpstr>Consumer Credit</vt:lpstr>
      <vt:lpstr>Exempt Loans/Credit</vt:lpstr>
      <vt:lpstr>Exempt Loans/Credit</vt:lpstr>
      <vt:lpstr>MAPR Limits</vt:lpstr>
      <vt:lpstr>MAPR v. APR </vt:lpstr>
      <vt:lpstr>MAPR v. APR</vt:lpstr>
      <vt:lpstr>Required Disclosures  </vt:lpstr>
      <vt:lpstr>Model MAPR Statement</vt:lpstr>
      <vt:lpstr>Disclosure Format </vt:lpstr>
      <vt:lpstr>Identifying Covered Borrowers</vt:lpstr>
      <vt:lpstr>PowerPoint Presentation</vt:lpstr>
      <vt:lpstr>PowerPoint Presentation</vt:lpstr>
      <vt:lpstr>MLA Search</vt:lpstr>
      <vt:lpstr>Other Restrictions</vt:lpstr>
      <vt:lpstr>PowerPoint Presentation</vt:lpstr>
      <vt:lpstr>Cross-Collateral Restrictions</vt:lpstr>
      <vt:lpstr>MLA Violations</vt:lpstr>
      <vt:lpstr>MLA Violations </vt:lpstr>
      <vt:lpstr>Lawsuit Defenses</vt:lpstr>
      <vt:lpstr>SCRA Servicemembers Civil Relief Act</vt:lpstr>
      <vt:lpstr>PowerPoint Presentation</vt:lpstr>
      <vt:lpstr>Protected Members</vt:lpstr>
      <vt:lpstr>PowerPoint Presentation</vt:lpstr>
      <vt:lpstr>Protected Period</vt:lpstr>
      <vt:lpstr>PowerPoint Presentation</vt:lpstr>
      <vt:lpstr>Coverage for Dependents</vt:lpstr>
      <vt:lpstr>Interest Rate Reduction</vt:lpstr>
      <vt:lpstr>PowerPoint Presentation</vt:lpstr>
      <vt:lpstr>Contract Enforcement</vt:lpstr>
      <vt:lpstr>PowerPoint Presentation</vt:lpstr>
      <vt:lpstr>Mortgage Protections</vt:lpstr>
      <vt:lpstr>Mortgage Protections</vt:lpstr>
      <vt:lpstr>PowerPoint Presentation</vt:lpstr>
      <vt:lpstr>Protection Against Judgments</vt:lpstr>
      <vt:lpstr>PowerPoint Presentation</vt:lpstr>
      <vt:lpstr>Protection Against Judgments</vt:lpstr>
      <vt:lpstr>Default Judgment Prohibitions</vt:lpstr>
      <vt:lpstr>Default Judgment Prohibitions</vt:lpstr>
      <vt:lpstr>SCRA Violations - Remedies</vt:lpstr>
      <vt:lpstr>California Military Families  Financial Relief Act of 2005</vt:lpstr>
      <vt:lpstr>PowerPoint Presentation</vt:lpstr>
      <vt:lpstr>CMFFRA Protections</vt:lpstr>
      <vt:lpstr>PowerPoint Presentation</vt:lpstr>
      <vt:lpstr>PowerPoint Presentation</vt:lpstr>
      <vt:lpstr>PowerPoint Presentation</vt:lpstr>
      <vt:lpstr>PowerPoint Presentation</vt:lpstr>
      <vt:lpstr>CMFFRA Requirements</vt:lpstr>
      <vt:lpstr>PowerPoint Presentation</vt:lpstr>
      <vt:lpstr>CONTACT US</vt:lpstr>
    </vt:vector>
  </TitlesOfParts>
  <Company>Prenovost, Normandin, Bergh &amp; Dawe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TCPA</dc:title>
  <dc:creator>Karel Rocha</dc:creator>
  <cp:lastModifiedBy>Art Sookazian</cp:lastModifiedBy>
  <cp:revision>144</cp:revision>
  <dcterms:created xsi:type="dcterms:W3CDTF">2015-12-09T19:23:17Z</dcterms:created>
  <dcterms:modified xsi:type="dcterms:W3CDTF">2018-03-07T23:54:23Z</dcterms:modified>
</cp:coreProperties>
</file>