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81" r:id="rId5"/>
    <p:sldId id="279" r:id="rId6"/>
    <p:sldId id="257" r:id="rId7"/>
    <p:sldId id="280"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8"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9900"/>
    <a:srgbClr val="CCFF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8" d="100"/>
          <a:sy n="78" d="100"/>
        </p:scale>
        <p:origin x="-84" y="-9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03BED-8EA6-4144-BC1F-22394BDCF39A}" type="doc">
      <dgm:prSet loTypeId="urn:microsoft.com/office/officeart/2009/layout/CircleArrowProcess" loCatId="process" qsTypeId="urn:microsoft.com/office/officeart/2005/8/quickstyle/simple5" qsCatId="simple" csTypeId="urn:microsoft.com/office/officeart/2005/8/colors/accent1_2" csCatId="accent1" phldr="1"/>
      <dgm:spPr/>
      <dgm:t>
        <a:bodyPr/>
        <a:lstStyle/>
        <a:p>
          <a:endParaRPr lang="en-US"/>
        </a:p>
      </dgm:t>
    </dgm:pt>
    <dgm:pt modelId="{F17FE036-47A4-41B2-B522-4FC1892B4A35}">
      <dgm:prSet phldrT="[Text]"/>
      <dgm:spPr/>
      <dgm:t>
        <a:bodyPr/>
        <a:lstStyle/>
        <a:p>
          <a:r>
            <a:rPr lang="en-US" dirty="0" smtClean="0"/>
            <a:t>Challenges</a:t>
          </a:r>
          <a:endParaRPr lang="en-US" dirty="0"/>
        </a:p>
      </dgm:t>
    </dgm:pt>
    <dgm:pt modelId="{80EBEED5-A92D-4185-8DCB-DE80675DA0B9}" type="parTrans" cxnId="{26D803EB-9C16-4660-A842-51E19D3E2223}">
      <dgm:prSet/>
      <dgm:spPr/>
      <dgm:t>
        <a:bodyPr/>
        <a:lstStyle/>
        <a:p>
          <a:endParaRPr lang="en-US"/>
        </a:p>
      </dgm:t>
    </dgm:pt>
    <dgm:pt modelId="{33274D29-7B1E-45F5-A372-94E282ADCB9A}" type="sibTrans" cxnId="{26D803EB-9C16-4660-A842-51E19D3E2223}">
      <dgm:prSet/>
      <dgm:spPr/>
      <dgm:t>
        <a:bodyPr/>
        <a:lstStyle/>
        <a:p>
          <a:endParaRPr lang="en-US"/>
        </a:p>
      </dgm:t>
    </dgm:pt>
    <dgm:pt modelId="{580DC9D2-CB01-49C2-8DB8-74656BB3F8B8}">
      <dgm:prSet phldrT="[Text]"/>
      <dgm:spPr/>
      <dgm:t>
        <a:bodyPr/>
        <a:lstStyle/>
        <a:p>
          <a:r>
            <a:rPr lang="en-US" dirty="0" smtClean="0"/>
            <a:t>Opportunity vs Risk</a:t>
          </a:r>
          <a:endParaRPr lang="en-US" dirty="0"/>
        </a:p>
      </dgm:t>
    </dgm:pt>
    <dgm:pt modelId="{57E3E856-D784-4697-A8D5-4CE77A872E09}" type="parTrans" cxnId="{15F43FC5-1E4E-485B-8463-3519846AEE62}">
      <dgm:prSet/>
      <dgm:spPr/>
      <dgm:t>
        <a:bodyPr/>
        <a:lstStyle/>
        <a:p>
          <a:endParaRPr lang="en-US"/>
        </a:p>
      </dgm:t>
    </dgm:pt>
    <dgm:pt modelId="{BE9497CA-B378-480E-A03D-FEEEAEF04BAA}" type="sibTrans" cxnId="{15F43FC5-1E4E-485B-8463-3519846AEE62}">
      <dgm:prSet/>
      <dgm:spPr/>
      <dgm:t>
        <a:bodyPr/>
        <a:lstStyle/>
        <a:p>
          <a:endParaRPr lang="en-US"/>
        </a:p>
      </dgm:t>
    </dgm:pt>
    <dgm:pt modelId="{BEF4B965-B7F7-4644-981C-9F026C062B97}">
      <dgm:prSet phldrT="[Text]"/>
      <dgm:spPr/>
      <dgm:t>
        <a:bodyPr/>
        <a:lstStyle/>
        <a:p>
          <a:r>
            <a:rPr lang="en-US" dirty="0" smtClean="0"/>
            <a:t>Decision</a:t>
          </a:r>
          <a:endParaRPr lang="en-US" dirty="0"/>
        </a:p>
      </dgm:t>
    </dgm:pt>
    <dgm:pt modelId="{3539799E-91EA-4D8C-A1CF-53C8C7AE2DD2}" type="parTrans" cxnId="{3E80F727-A462-4300-B056-28FB1CC321D3}">
      <dgm:prSet/>
      <dgm:spPr/>
      <dgm:t>
        <a:bodyPr/>
        <a:lstStyle/>
        <a:p>
          <a:endParaRPr lang="en-US"/>
        </a:p>
      </dgm:t>
    </dgm:pt>
    <dgm:pt modelId="{9C2FF949-DA60-4062-AFB4-502CCD3410D8}" type="sibTrans" cxnId="{3E80F727-A462-4300-B056-28FB1CC321D3}">
      <dgm:prSet/>
      <dgm:spPr/>
      <dgm:t>
        <a:bodyPr/>
        <a:lstStyle/>
        <a:p>
          <a:endParaRPr lang="en-US"/>
        </a:p>
      </dgm:t>
    </dgm:pt>
    <dgm:pt modelId="{B8813645-B867-4A7C-B1CC-A9F2C296CC84}" type="pres">
      <dgm:prSet presAssocID="{7C303BED-8EA6-4144-BC1F-22394BDCF39A}" presName="Name0" presStyleCnt="0">
        <dgm:presLayoutVars>
          <dgm:chMax val="7"/>
          <dgm:chPref val="7"/>
          <dgm:dir/>
          <dgm:animLvl val="lvl"/>
        </dgm:presLayoutVars>
      </dgm:prSet>
      <dgm:spPr/>
      <dgm:t>
        <a:bodyPr/>
        <a:lstStyle/>
        <a:p>
          <a:endParaRPr lang="en-US"/>
        </a:p>
      </dgm:t>
    </dgm:pt>
    <dgm:pt modelId="{A1286E3A-5810-4DCC-9D81-CED0C5AA81E4}" type="pres">
      <dgm:prSet presAssocID="{F17FE036-47A4-41B2-B522-4FC1892B4A35}" presName="Accent1" presStyleCnt="0"/>
      <dgm:spPr/>
    </dgm:pt>
    <dgm:pt modelId="{D2D83B09-1B5E-46D7-8F13-CF71ED91CE48}" type="pres">
      <dgm:prSet presAssocID="{F17FE036-47A4-41B2-B522-4FC1892B4A35}" presName="Accent" presStyleLbl="node1" presStyleIdx="0" presStyleCnt="3"/>
      <dgm:spPr/>
    </dgm:pt>
    <dgm:pt modelId="{89230BF9-6AEC-4842-A320-DD6E76973F4D}" type="pres">
      <dgm:prSet presAssocID="{F17FE036-47A4-41B2-B522-4FC1892B4A35}" presName="Parent1" presStyleLbl="revTx" presStyleIdx="0" presStyleCnt="3">
        <dgm:presLayoutVars>
          <dgm:chMax val="1"/>
          <dgm:chPref val="1"/>
          <dgm:bulletEnabled val="1"/>
        </dgm:presLayoutVars>
      </dgm:prSet>
      <dgm:spPr/>
      <dgm:t>
        <a:bodyPr/>
        <a:lstStyle/>
        <a:p>
          <a:endParaRPr lang="en-US"/>
        </a:p>
      </dgm:t>
    </dgm:pt>
    <dgm:pt modelId="{F6283117-0510-4E41-BCC8-ED95C4AD8D65}" type="pres">
      <dgm:prSet presAssocID="{580DC9D2-CB01-49C2-8DB8-74656BB3F8B8}" presName="Accent2" presStyleCnt="0"/>
      <dgm:spPr/>
    </dgm:pt>
    <dgm:pt modelId="{F654770F-B2D8-4716-9370-A5446A57D9DD}" type="pres">
      <dgm:prSet presAssocID="{580DC9D2-CB01-49C2-8DB8-74656BB3F8B8}" presName="Accent" presStyleLbl="node1" presStyleIdx="1" presStyleCnt="3"/>
      <dgm:spPr/>
    </dgm:pt>
    <dgm:pt modelId="{39A5B2D0-E71F-44E0-8D43-B5B47768B385}" type="pres">
      <dgm:prSet presAssocID="{580DC9D2-CB01-49C2-8DB8-74656BB3F8B8}" presName="Parent2" presStyleLbl="revTx" presStyleIdx="1" presStyleCnt="3">
        <dgm:presLayoutVars>
          <dgm:chMax val="1"/>
          <dgm:chPref val="1"/>
          <dgm:bulletEnabled val="1"/>
        </dgm:presLayoutVars>
      </dgm:prSet>
      <dgm:spPr/>
      <dgm:t>
        <a:bodyPr/>
        <a:lstStyle/>
        <a:p>
          <a:endParaRPr lang="en-US"/>
        </a:p>
      </dgm:t>
    </dgm:pt>
    <dgm:pt modelId="{A121243D-3318-4747-8F6B-5539BC90BDF3}" type="pres">
      <dgm:prSet presAssocID="{BEF4B965-B7F7-4644-981C-9F026C062B97}" presName="Accent3" presStyleCnt="0"/>
      <dgm:spPr/>
    </dgm:pt>
    <dgm:pt modelId="{D623323D-E5DA-4665-9342-B3719CBB358F}" type="pres">
      <dgm:prSet presAssocID="{BEF4B965-B7F7-4644-981C-9F026C062B97}" presName="Accent" presStyleLbl="node1" presStyleIdx="2" presStyleCnt="3"/>
      <dgm:spPr/>
    </dgm:pt>
    <dgm:pt modelId="{C73C6055-CD03-4CCA-B8DC-00C949354E53}" type="pres">
      <dgm:prSet presAssocID="{BEF4B965-B7F7-4644-981C-9F026C062B97}" presName="Parent3" presStyleLbl="revTx" presStyleIdx="2" presStyleCnt="3">
        <dgm:presLayoutVars>
          <dgm:chMax val="1"/>
          <dgm:chPref val="1"/>
          <dgm:bulletEnabled val="1"/>
        </dgm:presLayoutVars>
      </dgm:prSet>
      <dgm:spPr/>
      <dgm:t>
        <a:bodyPr/>
        <a:lstStyle/>
        <a:p>
          <a:endParaRPr lang="en-US"/>
        </a:p>
      </dgm:t>
    </dgm:pt>
  </dgm:ptLst>
  <dgm:cxnLst>
    <dgm:cxn modelId="{26D803EB-9C16-4660-A842-51E19D3E2223}" srcId="{7C303BED-8EA6-4144-BC1F-22394BDCF39A}" destId="{F17FE036-47A4-41B2-B522-4FC1892B4A35}" srcOrd="0" destOrd="0" parTransId="{80EBEED5-A92D-4185-8DCB-DE80675DA0B9}" sibTransId="{33274D29-7B1E-45F5-A372-94E282ADCB9A}"/>
    <dgm:cxn modelId="{22C34F09-F166-42E5-9B71-863B54A7D5D4}" type="presOf" srcId="{580DC9D2-CB01-49C2-8DB8-74656BB3F8B8}" destId="{39A5B2D0-E71F-44E0-8D43-B5B47768B385}" srcOrd="0" destOrd="0" presId="urn:microsoft.com/office/officeart/2009/layout/CircleArrowProcess"/>
    <dgm:cxn modelId="{F48F1DC3-8376-4EA9-B558-9696B3DDF587}" type="presOf" srcId="{BEF4B965-B7F7-4644-981C-9F026C062B97}" destId="{C73C6055-CD03-4CCA-B8DC-00C949354E53}" srcOrd="0" destOrd="0" presId="urn:microsoft.com/office/officeart/2009/layout/CircleArrowProcess"/>
    <dgm:cxn modelId="{15F43FC5-1E4E-485B-8463-3519846AEE62}" srcId="{7C303BED-8EA6-4144-BC1F-22394BDCF39A}" destId="{580DC9D2-CB01-49C2-8DB8-74656BB3F8B8}" srcOrd="1" destOrd="0" parTransId="{57E3E856-D784-4697-A8D5-4CE77A872E09}" sibTransId="{BE9497CA-B378-480E-A03D-FEEEAEF04BAA}"/>
    <dgm:cxn modelId="{FEC37018-CF0B-4B4B-98A2-5380F135FF6C}" type="presOf" srcId="{F17FE036-47A4-41B2-B522-4FC1892B4A35}" destId="{89230BF9-6AEC-4842-A320-DD6E76973F4D}" srcOrd="0" destOrd="0" presId="urn:microsoft.com/office/officeart/2009/layout/CircleArrowProcess"/>
    <dgm:cxn modelId="{3E80F727-A462-4300-B056-28FB1CC321D3}" srcId="{7C303BED-8EA6-4144-BC1F-22394BDCF39A}" destId="{BEF4B965-B7F7-4644-981C-9F026C062B97}" srcOrd="2" destOrd="0" parTransId="{3539799E-91EA-4D8C-A1CF-53C8C7AE2DD2}" sibTransId="{9C2FF949-DA60-4062-AFB4-502CCD3410D8}"/>
    <dgm:cxn modelId="{2D88FB36-25DA-46F1-A972-801AF902E57D}" type="presOf" srcId="{7C303BED-8EA6-4144-BC1F-22394BDCF39A}" destId="{B8813645-B867-4A7C-B1CC-A9F2C296CC84}" srcOrd="0" destOrd="0" presId="urn:microsoft.com/office/officeart/2009/layout/CircleArrowProcess"/>
    <dgm:cxn modelId="{FB07D6E1-F6F8-4EAB-B63F-F858F9F21651}" type="presParOf" srcId="{B8813645-B867-4A7C-B1CC-A9F2C296CC84}" destId="{A1286E3A-5810-4DCC-9D81-CED0C5AA81E4}" srcOrd="0" destOrd="0" presId="urn:microsoft.com/office/officeart/2009/layout/CircleArrowProcess"/>
    <dgm:cxn modelId="{DE45BD18-BD42-4E54-9D71-EE76FC9CCABE}" type="presParOf" srcId="{A1286E3A-5810-4DCC-9D81-CED0C5AA81E4}" destId="{D2D83B09-1B5E-46D7-8F13-CF71ED91CE48}" srcOrd="0" destOrd="0" presId="urn:microsoft.com/office/officeart/2009/layout/CircleArrowProcess"/>
    <dgm:cxn modelId="{7A7BD56E-A8E7-4E61-BB34-E7FBCD12AF31}" type="presParOf" srcId="{B8813645-B867-4A7C-B1CC-A9F2C296CC84}" destId="{89230BF9-6AEC-4842-A320-DD6E76973F4D}" srcOrd="1" destOrd="0" presId="urn:microsoft.com/office/officeart/2009/layout/CircleArrowProcess"/>
    <dgm:cxn modelId="{ED40F72F-4BFB-4D65-8AF1-A6BF9D127CB3}" type="presParOf" srcId="{B8813645-B867-4A7C-B1CC-A9F2C296CC84}" destId="{F6283117-0510-4E41-BCC8-ED95C4AD8D65}" srcOrd="2" destOrd="0" presId="urn:microsoft.com/office/officeart/2009/layout/CircleArrowProcess"/>
    <dgm:cxn modelId="{F8E9DB06-36E5-4AC0-9349-E81F98AA7257}" type="presParOf" srcId="{F6283117-0510-4E41-BCC8-ED95C4AD8D65}" destId="{F654770F-B2D8-4716-9370-A5446A57D9DD}" srcOrd="0" destOrd="0" presId="urn:microsoft.com/office/officeart/2009/layout/CircleArrowProcess"/>
    <dgm:cxn modelId="{F56CAE00-FA6D-4A4D-AC38-0D6C3BFFC0DC}" type="presParOf" srcId="{B8813645-B867-4A7C-B1CC-A9F2C296CC84}" destId="{39A5B2D0-E71F-44E0-8D43-B5B47768B385}" srcOrd="3" destOrd="0" presId="urn:microsoft.com/office/officeart/2009/layout/CircleArrowProcess"/>
    <dgm:cxn modelId="{A4690B0E-85A5-4FEC-9B4A-CD485C2D267B}" type="presParOf" srcId="{B8813645-B867-4A7C-B1CC-A9F2C296CC84}" destId="{A121243D-3318-4747-8F6B-5539BC90BDF3}" srcOrd="4" destOrd="0" presId="urn:microsoft.com/office/officeart/2009/layout/CircleArrowProcess"/>
    <dgm:cxn modelId="{07658672-B2F9-48CA-A23B-5906F68D3E37}" type="presParOf" srcId="{A121243D-3318-4747-8F6B-5539BC90BDF3}" destId="{D623323D-E5DA-4665-9342-B3719CBB358F}" srcOrd="0" destOrd="0" presId="urn:microsoft.com/office/officeart/2009/layout/CircleArrowProcess"/>
    <dgm:cxn modelId="{1D29E746-C4C1-4E6F-BC16-293BD5AAFEF2}" type="presParOf" srcId="{B8813645-B867-4A7C-B1CC-A9F2C296CC84}" destId="{C73C6055-CD03-4CCA-B8DC-00C949354E5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D90C8-AEA0-4864-B942-A9620FFA9D61}"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BC7C34B7-2C8B-4394-8F06-5AB6912312F6}">
      <dgm:prSet phldrT="[Text]"/>
      <dgm:spPr>
        <a:solidFill>
          <a:srgbClr val="92D050"/>
        </a:solidFill>
      </dgm:spPr>
      <dgm:t>
        <a:bodyPr/>
        <a:lstStyle/>
        <a:p>
          <a:r>
            <a:rPr lang="en-US" dirty="0" smtClean="0"/>
            <a:t>Compliance Management System</a:t>
          </a:r>
          <a:endParaRPr lang="en-US" dirty="0"/>
        </a:p>
      </dgm:t>
    </dgm:pt>
    <dgm:pt modelId="{2BE4C982-E14B-43FC-8669-4FCCBF675104}" type="parTrans" cxnId="{EFD3C91B-A473-4805-92DE-6AE1C8382DF6}">
      <dgm:prSet/>
      <dgm:spPr/>
      <dgm:t>
        <a:bodyPr/>
        <a:lstStyle/>
        <a:p>
          <a:endParaRPr lang="en-US"/>
        </a:p>
      </dgm:t>
    </dgm:pt>
    <dgm:pt modelId="{A6FE4078-D802-4BEA-96DD-E49FCA584926}" type="sibTrans" cxnId="{EFD3C91B-A473-4805-92DE-6AE1C8382DF6}">
      <dgm:prSet/>
      <dgm:spPr/>
      <dgm:t>
        <a:bodyPr/>
        <a:lstStyle/>
        <a:p>
          <a:endParaRPr lang="en-US"/>
        </a:p>
      </dgm:t>
    </dgm:pt>
    <dgm:pt modelId="{DB5BDC22-62B4-4BEE-8FB1-33E158820154}">
      <dgm:prSet phldrT="[Text]"/>
      <dgm:spPr>
        <a:solidFill>
          <a:srgbClr val="92D050"/>
        </a:solidFill>
      </dgm:spPr>
      <dgm:t>
        <a:bodyPr/>
        <a:lstStyle/>
        <a:p>
          <a:r>
            <a:rPr lang="en-US" dirty="0" smtClean="0"/>
            <a:t>Roles &amp; responsibilities	</a:t>
          </a:r>
          <a:endParaRPr lang="en-US" dirty="0"/>
        </a:p>
      </dgm:t>
    </dgm:pt>
    <dgm:pt modelId="{6D2D273B-7F95-4227-A7A4-AD495DBCB703}" type="parTrans" cxnId="{42759DE3-EADE-41A2-B9D5-6872006F8D77}">
      <dgm:prSet/>
      <dgm:spPr/>
      <dgm:t>
        <a:bodyPr/>
        <a:lstStyle/>
        <a:p>
          <a:endParaRPr lang="en-US"/>
        </a:p>
      </dgm:t>
    </dgm:pt>
    <dgm:pt modelId="{EDFFC394-5025-4632-A0AE-47BD6B4E3B43}" type="sibTrans" cxnId="{42759DE3-EADE-41A2-B9D5-6872006F8D77}">
      <dgm:prSet/>
      <dgm:spPr/>
      <dgm:t>
        <a:bodyPr/>
        <a:lstStyle/>
        <a:p>
          <a:endParaRPr lang="en-US"/>
        </a:p>
      </dgm:t>
    </dgm:pt>
    <dgm:pt modelId="{315F0A11-0658-44D7-8A1D-2BAE9B013248}">
      <dgm:prSet phldrT="[Text]"/>
      <dgm:spPr>
        <a:solidFill>
          <a:srgbClr val="92D050"/>
        </a:solidFill>
      </dgm:spPr>
      <dgm:t>
        <a:bodyPr/>
        <a:lstStyle/>
        <a:p>
          <a:r>
            <a:rPr lang="en-US" dirty="0" smtClean="0"/>
            <a:t>Risk assessment</a:t>
          </a:r>
          <a:endParaRPr lang="en-US" dirty="0"/>
        </a:p>
      </dgm:t>
    </dgm:pt>
    <dgm:pt modelId="{BD2D44D3-5A81-40DC-930D-64714E8DC26E}" type="parTrans" cxnId="{F53741B7-1829-4EC6-9C7A-E1A35FD7F491}">
      <dgm:prSet/>
      <dgm:spPr/>
      <dgm:t>
        <a:bodyPr/>
        <a:lstStyle/>
        <a:p>
          <a:endParaRPr lang="en-US"/>
        </a:p>
      </dgm:t>
    </dgm:pt>
    <dgm:pt modelId="{DBB89CE1-5DBA-4EC1-B676-E737C9ED1C0F}" type="sibTrans" cxnId="{F53741B7-1829-4EC6-9C7A-E1A35FD7F491}">
      <dgm:prSet/>
      <dgm:spPr/>
      <dgm:t>
        <a:bodyPr/>
        <a:lstStyle/>
        <a:p>
          <a:endParaRPr lang="en-US"/>
        </a:p>
      </dgm:t>
    </dgm:pt>
    <dgm:pt modelId="{8850A5B4-4C59-4917-9906-ABDDD5CF5519}">
      <dgm:prSet phldrT="[Text]"/>
      <dgm:spPr>
        <a:solidFill>
          <a:srgbClr val="92D050"/>
        </a:solidFill>
      </dgm:spPr>
      <dgm:t>
        <a:bodyPr/>
        <a:lstStyle/>
        <a:p>
          <a:r>
            <a:rPr lang="en-US" dirty="0" smtClean="0"/>
            <a:t>Vendor Management</a:t>
          </a:r>
          <a:endParaRPr lang="en-US" dirty="0"/>
        </a:p>
      </dgm:t>
    </dgm:pt>
    <dgm:pt modelId="{01187D04-1394-4821-9006-D08DDC8A0954}" type="parTrans" cxnId="{EA6C5B8A-C68E-4B65-81B4-CD5CBDBD515E}">
      <dgm:prSet/>
      <dgm:spPr/>
      <dgm:t>
        <a:bodyPr/>
        <a:lstStyle/>
        <a:p>
          <a:endParaRPr lang="en-US"/>
        </a:p>
      </dgm:t>
    </dgm:pt>
    <dgm:pt modelId="{F3A7576F-0D80-4784-BDC3-1D561CF729D0}" type="sibTrans" cxnId="{EA6C5B8A-C68E-4B65-81B4-CD5CBDBD515E}">
      <dgm:prSet/>
      <dgm:spPr/>
      <dgm:t>
        <a:bodyPr/>
        <a:lstStyle/>
        <a:p>
          <a:endParaRPr lang="en-US"/>
        </a:p>
      </dgm:t>
    </dgm:pt>
    <dgm:pt modelId="{B0E768CC-7F84-4D60-9942-2131D6844F8D}">
      <dgm:prSet phldrT="[Text]"/>
      <dgm:spPr>
        <a:solidFill>
          <a:srgbClr val="92D050"/>
        </a:solidFill>
      </dgm:spPr>
      <dgm:t>
        <a:bodyPr/>
        <a:lstStyle/>
        <a:p>
          <a:r>
            <a:rPr lang="en-US" dirty="0" smtClean="0"/>
            <a:t>Due diligence</a:t>
          </a:r>
          <a:endParaRPr lang="en-US" dirty="0"/>
        </a:p>
      </dgm:t>
    </dgm:pt>
    <dgm:pt modelId="{A14E3E0E-AFC9-4FC2-B306-8665617D282F}" type="parTrans" cxnId="{AA11165A-731C-46C0-A639-F85D73C1CAAE}">
      <dgm:prSet/>
      <dgm:spPr/>
      <dgm:t>
        <a:bodyPr/>
        <a:lstStyle/>
        <a:p>
          <a:endParaRPr lang="en-US"/>
        </a:p>
      </dgm:t>
    </dgm:pt>
    <dgm:pt modelId="{B90B12D9-CC8D-4B26-8AC7-46652F1EE3CF}" type="sibTrans" cxnId="{AA11165A-731C-46C0-A639-F85D73C1CAAE}">
      <dgm:prSet/>
      <dgm:spPr/>
      <dgm:t>
        <a:bodyPr/>
        <a:lstStyle/>
        <a:p>
          <a:endParaRPr lang="en-US"/>
        </a:p>
      </dgm:t>
    </dgm:pt>
    <dgm:pt modelId="{FB7E787D-6694-4BCD-A449-E7ADBA44EEB9}">
      <dgm:prSet phldrT="[Text]"/>
      <dgm:spPr>
        <a:solidFill>
          <a:srgbClr val="92D050"/>
        </a:solidFill>
      </dgm:spPr>
      <dgm:t>
        <a:bodyPr/>
        <a:lstStyle/>
        <a:p>
          <a:r>
            <a:rPr lang="en-US" dirty="0" smtClean="0"/>
            <a:t>Contractual rights</a:t>
          </a:r>
          <a:endParaRPr lang="en-US" dirty="0"/>
        </a:p>
      </dgm:t>
    </dgm:pt>
    <dgm:pt modelId="{54423B02-19F6-449B-93C8-B386B66404C1}" type="parTrans" cxnId="{8EB4DC51-9431-44A6-B852-B3B96DABEC0E}">
      <dgm:prSet/>
      <dgm:spPr/>
      <dgm:t>
        <a:bodyPr/>
        <a:lstStyle/>
        <a:p>
          <a:endParaRPr lang="en-US"/>
        </a:p>
      </dgm:t>
    </dgm:pt>
    <dgm:pt modelId="{FBC31699-061A-4639-A305-27B59D40B082}" type="sibTrans" cxnId="{8EB4DC51-9431-44A6-B852-B3B96DABEC0E}">
      <dgm:prSet/>
      <dgm:spPr/>
      <dgm:t>
        <a:bodyPr/>
        <a:lstStyle/>
        <a:p>
          <a:endParaRPr lang="en-US"/>
        </a:p>
      </dgm:t>
    </dgm:pt>
    <dgm:pt modelId="{6BD72324-0ABC-49FB-9D22-407764959F03}">
      <dgm:prSet phldrT="[Text]"/>
      <dgm:spPr>
        <a:solidFill>
          <a:srgbClr val="92D050"/>
        </a:solidFill>
      </dgm:spPr>
      <dgm:t>
        <a:bodyPr/>
        <a:lstStyle/>
        <a:p>
          <a:r>
            <a:rPr lang="en-US" dirty="0" smtClean="0"/>
            <a:t>Complaint &amp; Resolution Management</a:t>
          </a:r>
          <a:endParaRPr lang="en-US" dirty="0"/>
        </a:p>
      </dgm:t>
    </dgm:pt>
    <dgm:pt modelId="{3491A80E-5CE9-4AE4-B19C-088B58A1443C}" type="parTrans" cxnId="{032480EE-A6F5-4A79-8436-4CC785310DF2}">
      <dgm:prSet/>
      <dgm:spPr/>
      <dgm:t>
        <a:bodyPr/>
        <a:lstStyle/>
        <a:p>
          <a:endParaRPr lang="en-US"/>
        </a:p>
      </dgm:t>
    </dgm:pt>
    <dgm:pt modelId="{758789C8-BD78-4533-8E0F-5410E5247C95}" type="sibTrans" cxnId="{032480EE-A6F5-4A79-8436-4CC785310DF2}">
      <dgm:prSet/>
      <dgm:spPr/>
      <dgm:t>
        <a:bodyPr/>
        <a:lstStyle/>
        <a:p>
          <a:endParaRPr lang="en-US"/>
        </a:p>
      </dgm:t>
    </dgm:pt>
    <dgm:pt modelId="{073FDB8A-D7CC-40FA-A157-DD7D474C9CD1}">
      <dgm:prSet phldrT="[Text]"/>
      <dgm:spPr>
        <a:solidFill>
          <a:srgbClr val="92D050"/>
        </a:solidFill>
      </dgm:spPr>
      <dgm:t>
        <a:bodyPr/>
        <a:lstStyle/>
        <a:p>
          <a:r>
            <a:rPr lang="en-US" dirty="0" smtClean="0"/>
            <a:t>Logging, reporting</a:t>
          </a:r>
          <a:endParaRPr lang="en-US" dirty="0"/>
        </a:p>
      </dgm:t>
    </dgm:pt>
    <dgm:pt modelId="{4747425D-1949-4D94-8635-B8AB5BCBB863}" type="parTrans" cxnId="{BC788285-8BE6-47FA-9578-494CBED593AB}">
      <dgm:prSet/>
      <dgm:spPr/>
      <dgm:t>
        <a:bodyPr/>
        <a:lstStyle/>
        <a:p>
          <a:endParaRPr lang="en-US"/>
        </a:p>
      </dgm:t>
    </dgm:pt>
    <dgm:pt modelId="{ACF2FBE1-7F9D-4876-8769-A1D3FC81D7CC}" type="sibTrans" cxnId="{BC788285-8BE6-47FA-9578-494CBED593AB}">
      <dgm:prSet/>
      <dgm:spPr/>
      <dgm:t>
        <a:bodyPr/>
        <a:lstStyle/>
        <a:p>
          <a:endParaRPr lang="en-US"/>
        </a:p>
      </dgm:t>
    </dgm:pt>
    <dgm:pt modelId="{75F901F9-2C5F-4F02-9DA5-A74364DE927A}">
      <dgm:prSet phldrT="[Text]"/>
      <dgm:spPr>
        <a:solidFill>
          <a:srgbClr val="92D050"/>
        </a:solidFill>
      </dgm:spPr>
      <dgm:t>
        <a:bodyPr/>
        <a:lstStyle/>
        <a:p>
          <a:r>
            <a:rPr lang="en-US" dirty="0" smtClean="0"/>
            <a:t>Trend tracking</a:t>
          </a:r>
          <a:endParaRPr lang="en-US" dirty="0"/>
        </a:p>
      </dgm:t>
    </dgm:pt>
    <dgm:pt modelId="{F75D9486-366B-482E-B1B9-3685F653AAE2}" type="parTrans" cxnId="{B38CD8D6-7A6D-4A3E-9B5B-E12C0B16B888}">
      <dgm:prSet/>
      <dgm:spPr/>
      <dgm:t>
        <a:bodyPr/>
        <a:lstStyle/>
        <a:p>
          <a:endParaRPr lang="en-US"/>
        </a:p>
      </dgm:t>
    </dgm:pt>
    <dgm:pt modelId="{6F4AB4FF-DC47-4A30-AF9A-6C16170B83B0}" type="sibTrans" cxnId="{B38CD8D6-7A6D-4A3E-9B5B-E12C0B16B888}">
      <dgm:prSet/>
      <dgm:spPr/>
      <dgm:t>
        <a:bodyPr/>
        <a:lstStyle/>
        <a:p>
          <a:endParaRPr lang="en-US"/>
        </a:p>
      </dgm:t>
    </dgm:pt>
    <dgm:pt modelId="{4800B5F8-51BD-4C53-A7C3-7F45E8C0ABA3}">
      <dgm:prSet phldrT="[Text]"/>
      <dgm:spPr>
        <a:solidFill>
          <a:srgbClr val="92D050"/>
        </a:solidFill>
      </dgm:spPr>
      <dgm:t>
        <a:bodyPr/>
        <a:lstStyle/>
        <a:p>
          <a:r>
            <a:rPr lang="en-US" dirty="0" smtClean="0"/>
            <a:t>Communication With Consumers</a:t>
          </a:r>
          <a:endParaRPr lang="en-US" dirty="0"/>
        </a:p>
      </dgm:t>
    </dgm:pt>
    <dgm:pt modelId="{800A745E-19F1-48BC-AB5F-76059B647740}" type="parTrans" cxnId="{C4BAA937-9A67-4C57-BDA4-5EAB255416FC}">
      <dgm:prSet/>
      <dgm:spPr/>
      <dgm:t>
        <a:bodyPr/>
        <a:lstStyle/>
        <a:p>
          <a:endParaRPr lang="en-US"/>
        </a:p>
      </dgm:t>
    </dgm:pt>
    <dgm:pt modelId="{A88186B6-BF4F-4F9F-9F8E-FB251B33A7C7}" type="sibTrans" cxnId="{C4BAA937-9A67-4C57-BDA4-5EAB255416FC}">
      <dgm:prSet/>
      <dgm:spPr/>
      <dgm:t>
        <a:bodyPr/>
        <a:lstStyle/>
        <a:p>
          <a:endParaRPr lang="en-US"/>
        </a:p>
      </dgm:t>
    </dgm:pt>
    <dgm:pt modelId="{1E6A1741-4604-45B4-A39F-BF94110128A3}">
      <dgm:prSet phldrT="[Text]"/>
      <dgm:spPr>
        <a:solidFill>
          <a:srgbClr val="92D050"/>
        </a:solidFill>
      </dgm:spPr>
      <dgm:t>
        <a:bodyPr/>
        <a:lstStyle/>
        <a:p>
          <a:r>
            <a:rPr lang="en-US" dirty="0" smtClean="0"/>
            <a:t>Authentication</a:t>
          </a:r>
          <a:endParaRPr lang="en-US" dirty="0"/>
        </a:p>
      </dgm:t>
    </dgm:pt>
    <dgm:pt modelId="{CDAEA140-32B8-4D38-9AA1-2A4D79B78634}" type="parTrans" cxnId="{46A98E2B-20C8-4576-9667-CE4012F4FE83}">
      <dgm:prSet/>
      <dgm:spPr/>
      <dgm:t>
        <a:bodyPr/>
        <a:lstStyle/>
        <a:p>
          <a:endParaRPr lang="en-US"/>
        </a:p>
      </dgm:t>
    </dgm:pt>
    <dgm:pt modelId="{AD9CF897-71BF-4351-8C09-045108479579}" type="sibTrans" cxnId="{46A98E2B-20C8-4576-9667-CE4012F4FE83}">
      <dgm:prSet/>
      <dgm:spPr/>
      <dgm:t>
        <a:bodyPr/>
        <a:lstStyle/>
        <a:p>
          <a:endParaRPr lang="en-US"/>
        </a:p>
      </dgm:t>
    </dgm:pt>
    <dgm:pt modelId="{A963FC0F-C0FB-414B-BBED-C8078169CFC1}">
      <dgm:prSet phldrT="[Text]"/>
      <dgm:spPr>
        <a:solidFill>
          <a:srgbClr val="92D050"/>
        </a:solidFill>
      </dgm:spPr>
      <dgm:t>
        <a:bodyPr/>
        <a:lstStyle/>
        <a:p>
          <a:r>
            <a:rPr lang="en-US" dirty="0" smtClean="0"/>
            <a:t>Training</a:t>
          </a:r>
          <a:endParaRPr lang="en-US" dirty="0"/>
        </a:p>
      </dgm:t>
    </dgm:pt>
    <dgm:pt modelId="{4813D803-AA1F-4EFE-B20D-5BC3F8661B19}" type="parTrans" cxnId="{C6F8E37B-6087-4388-B79F-2195C4446A60}">
      <dgm:prSet/>
      <dgm:spPr/>
      <dgm:t>
        <a:bodyPr/>
        <a:lstStyle/>
        <a:p>
          <a:endParaRPr lang="en-US"/>
        </a:p>
      </dgm:t>
    </dgm:pt>
    <dgm:pt modelId="{2CF7E750-4B16-4791-AC2A-F2F7731223AD}" type="sibTrans" cxnId="{C6F8E37B-6087-4388-B79F-2195C4446A60}">
      <dgm:prSet/>
      <dgm:spPr/>
      <dgm:t>
        <a:bodyPr/>
        <a:lstStyle/>
        <a:p>
          <a:endParaRPr lang="en-US"/>
        </a:p>
      </dgm:t>
    </dgm:pt>
    <dgm:pt modelId="{74D88A69-188C-4191-A203-2A05F664E3D0}">
      <dgm:prSet phldrT="[Text]"/>
      <dgm:spPr>
        <a:solidFill>
          <a:schemeClr val="accent1"/>
        </a:solidFill>
      </dgm:spPr>
      <dgm:t>
        <a:bodyPr/>
        <a:lstStyle/>
        <a:p>
          <a:r>
            <a:rPr lang="en-US" dirty="0" smtClean="0"/>
            <a:t>Document Management</a:t>
          </a:r>
          <a:endParaRPr lang="en-US" dirty="0"/>
        </a:p>
      </dgm:t>
    </dgm:pt>
    <dgm:pt modelId="{B90D6EC1-41A8-4BD3-B6E8-AEFD3D5AB3B7}" type="parTrans" cxnId="{51BD2B55-DEBB-4FE5-94D1-83FB1F1102FA}">
      <dgm:prSet/>
      <dgm:spPr/>
      <dgm:t>
        <a:bodyPr/>
        <a:lstStyle/>
        <a:p>
          <a:endParaRPr lang="en-US"/>
        </a:p>
      </dgm:t>
    </dgm:pt>
    <dgm:pt modelId="{57D774E6-BF1D-4347-A77F-567DD69FF1BC}" type="sibTrans" cxnId="{51BD2B55-DEBB-4FE5-94D1-83FB1F1102FA}">
      <dgm:prSet/>
      <dgm:spPr/>
      <dgm:t>
        <a:bodyPr/>
        <a:lstStyle/>
        <a:p>
          <a:endParaRPr lang="en-US"/>
        </a:p>
      </dgm:t>
    </dgm:pt>
    <dgm:pt modelId="{214BB1C1-26AA-47FE-A4D8-CDD29C12128E}">
      <dgm:prSet phldrT="[Text]"/>
      <dgm:spPr>
        <a:solidFill>
          <a:schemeClr val="accent1"/>
        </a:solidFill>
      </dgm:spPr>
      <dgm:t>
        <a:bodyPr/>
        <a:lstStyle/>
        <a:p>
          <a:r>
            <a:rPr lang="en-US" dirty="0" smtClean="0"/>
            <a:t>Retention</a:t>
          </a:r>
          <a:endParaRPr lang="en-US" dirty="0"/>
        </a:p>
      </dgm:t>
    </dgm:pt>
    <dgm:pt modelId="{D2A5C9EF-4F6D-4D79-84AB-9F977FC3CEF4}" type="parTrans" cxnId="{96DFC21E-906B-4BF8-9766-38F173BABF3C}">
      <dgm:prSet/>
      <dgm:spPr/>
      <dgm:t>
        <a:bodyPr/>
        <a:lstStyle/>
        <a:p>
          <a:endParaRPr lang="en-US"/>
        </a:p>
      </dgm:t>
    </dgm:pt>
    <dgm:pt modelId="{EE5F1DD6-34E5-4AF4-9CB8-FA0BBFAC3A40}" type="sibTrans" cxnId="{96DFC21E-906B-4BF8-9766-38F173BABF3C}">
      <dgm:prSet/>
      <dgm:spPr/>
      <dgm:t>
        <a:bodyPr/>
        <a:lstStyle/>
        <a:p>
          <a:endParaRPr lang="en-US"/>
        </a:p>
      </dgm:t>
    </dgm:pt>
    <dgm:pt modelId="{2F4ECE16-1D63-4C42-B685-595E41C449E5}">
      <dgm:prSet phldrT="[Text]"/>
      <dgm:spPr>
        <a:solidFill>
          <a:schemeClr val="accent1"/>
        </a:solidFill>
      </dgm:spPr>
      <dgm:t>
        <a:bodyPr/>
        <a:lstStyle/>
        <a:p>
          <a:r>
            <a:rPr lang="en-US" dirty="0" smtClean="0"/>
            <a:t>Controls</a:t>
          </a:r>
          <a:endParaRPr lang="en-US" dirty="0"/>
        </a:p>
      </dgm:t>
    </dgm:pt>
    <dgm:pt modelId="{90D5CC1C-A96F-4340-B945-BE8BD48E1F84}" type="parTrans" cxnId="{3068A6D4-7114-4C52-9B96-47442C47A3B3}">
      <dgm:prSet/>
      <dgm:spPr/>
      <dgm:t>
        <a:bodyPr/>
        <a:lstStyle/>
        <a:p>
          <a:endParaRPr lang="en-US"/>
        </a:p>
      </dgm:t>
    </dgm:pt>
    <dgm:pt modelId="{64B84EC2-06BE-47DF-9C73-8934E82D011F}" type="sibTrans" cxnId="{3068A6D4-7114-4C52-9B96-47442C47A3B3}">
      <dgm:prSet/>
      <dgm:spPr/>
      <dgm:t>
        <a:bodyPr/>
        <a:lstStyle/>
        <a:p>
          <a:endParaRPr lang="en-US"/>
        </a:p>
      </dgm:t>
    </dgm:pt>
    <dgm:pt modelId="{B91FA2C8-2935-4C0D-A1D1-16BA9FB97ACC}">
      <dgm:prSet phldrT="[Text]"/>
      <dgm:spPr>
        <a:solidFill>
          <a:schemeClr val="accent1"/>
        </a:solidFill>
      </dgm:spPr>
      <dgm:t>
        <a:bodyPr/>
        <a:lstStyle/>
        <a:p>
          <a:r>
            <a:rPr lang="en-US" dirty="0" smtClean="0"/>
            <a:t>Physical &amp; Data Security</a:t>
          </a:r>
          <a:endParaRPr lang="en-US" dirty="0"/>
        </a:p>
      </dgm:t>
    </dgm:pt>
    <dgm:pt modelId="{4E53484E-91AD-4143-AB67-8C2FA2A1AA4E}" type="parTrans" cxnId="{3DE66AAF-FF81-41FC-8ED2-9AE57C6CD731}">
      <dgm:prSet/>
      <dgm:spPr/>
      <dgm:t>
        <a:bodyPr/>
        <a:lstStyle/>
        <a:p>
          <a:endParaRPr lang="en-US"/>
        </a:p>
      </dgm:t>
    </dgm:pt>
    <dgm:pt modelId="{CEA3EF8A-3DC3-44AA-AFAE-FE5D3F450C94}" type="sibTrans" cxnId="{3DE66AAF-FF81-41FC-8ED2-9AE57C6CD731}">
      <dgm:prSet/>
      <dgm:spPr/>
      <dgm:t>
        <a:bodyPr/>
        <a:lstStyle/>
        <a:p>
          <a:endParaRPr lang="en-US"/>
        </a:p>
      </dgm:t>
    </dgm:pt>
    <dgm:pt modelId="{85F95C65-D4CA-4DA1-9B4A-46C305E064D7}">
      <dgm:prSet phldrT="[Text]"/>
      <dgm:spPr>
        <a:solidFill>
          <a:srgbClr val="92D050"/>
        </a:solidFill>
      </dgm:spPr>
      <dgm:t>
        <a:bodyPr/>
        <a:lstStyle/>
        <a:p>
          <a:r>
            <a:rPr lang="en-US" dirty="0" smtClean="0"/>
            <a:t>Licensing &amp; Insurance</a:t>
          </a:r>
          <a:endParaRPr lang="en-US" dirty="0"/>
        </a:p>
      </dgm:t>
    </dgm:pt>
    <dgm:pt modelId="{78C876B9-6FDD-43ED-8F11-B9E9B25BCB4E}" type="parTrans" cxnId="{157BE35D-93AC-46EC-BDEA-3A1653A9F611}">
      <dgm:prSet/>
      <dgm:spPr/>
      <dgm:t>
        <a:bodyPr/>
        <a:lstStyle/>
        <a:p>
          <a:endParaRPr lang="en-US"/>
        </a:p>
      </dgm:t>
    </dgm:pt>
    <dgm:pt modelId="{A1F3F93C-BF34-4D87-9F78-472FC27A664F}" type="sibTrans" cxnId="{157BE35D-93AC-46EC-BDEA-3A1653A9F611}">
      <dgm:prSet/>
      <dgm:spPr/>
      <dgm:t>
        <a:bodyPr/>
        <a:lstStyle/>
        <a:p>
          <a:endParaRPr lang="en-US"/>
        </a:p>
      </dgm:t>
    </dgm:pt>
    <dgm:pt modelId="{DEA4D631-0105-434E-8AA3-15C57FF5E67B}">
      <dgm:prSet phldrT="[Text]"/>
      <dgm:spPr>
        <a:solidFill>
          <a:schemeClr val="accent1"/>
        </a:solidFill>
      </dgm:spPr>
      <dgm:t>
        <a:bodyPr/>
        <a:lstStyle/>
        <a:p>
          <a:r>
            <a:rPr lang="en-US" dirty="0" smtClean="0"/>
            <a:t>Firewalls</a:t>
          </a:r>
          <a:endParaRPr lang="en-US" dirty="0"/>
        </a:p>
      </dgm:t>
    </dgm:pt>
    <dgm:pt modelId="{1A768B5B-3106-4BBE-AB0A-21BD790C17D6}" type="parTrans" cxnId="{276764F5-9803-41E6-9A1A-1C2B0FF3C2E6}">
      <dgm:prSet/>
      <dgm:spPr/>
      <dgm:t>
        <a:bodyPr/>
        <a:lstStyle/>
        <a:p>
          <a:endParaRPr lang="en-US"/>
        </a:p>
      </dgm:t>
    </dgm:pt>
    <dgm:pt modelId="{DA4CE6EC-A123-429F-A6D7-36CD4D806033}" type="sibTrans" cxnId="{276764F5-9803-41E6-9A1A-1C2B0FF3C2E6}">
      <dgm:prSet/>
      <dgm:spPr/>
      <dgm:t>
        <a:bodyPr/>
        <a:lstStyle/>
        <a:p>
          <a:endParaRPr lang="en-US"/>
        </a:p>
      </dgm:t>
    </dgm:pt>
    <dgm:pt modelId="{8604E863-E229-4653-88A0-4925A56AC890}">
      <dgm:prSet phldrT="[Text]"/>
      <dgm:spPr>
        <a:solidFill>
          <a:schemeClr val="accent1"/>
        </a:solidFill>
      </dgm:spPr>
      <dgm:t>
        <a:bodyPr/>
        <a:lstStyle/>
        <a:p>
          <a:r>
            <a:rPr lang="en-US" dirty="0" smtClean="0"/>
            <a:t>Surveillance</a:t>
          </a:r>
          <a:endParaRPr lang="en-US" dirty="0"/>
        </a:p>
      </dgm:t>
    </dgm:pt>
    <dgm:pt modelId="{67488D49-E13D-4DE0-A8A2-2E6BF8D515D5}" type="parTrans" cxnId="{266879D1-04A7-43FD-8BD1-EA891CBE4BE7}">
      <dgm:prSet/>
      <dgm:spPr/>
      <dgm:t>
        <a:bodyPr/>
        <a:lstStyle/>
        <a:p>
          <a:endParaRPr lang="en-US"/>
        </a:p>
      </dgm:t>
    </dgm:pt>
    <dgm:pt modelId="{9830C33D-AD74-4561-8328-DAF6E273060F}" type="sibTrans" cxnId="{266879D1-04A7-43FD-8BD1-EA891CBE4BE7}">
      <dgm:prSet/>
      <dgm:spPr/>
      <dgm:t>
        <a:bodyPr/>
        <a:lstStyle/>
        <a:p>
          <a:endParaRPr lang="en-US"/>
        </a:p>
      </dgm:t>
    </dgm:pt>
    <dgm:pt modelId="{4E4056D3-1031-4800-B8BB-73A92F1EB971}">
      <dgm:prSet phldrT="[Text]"/>
      <dgm:spPr>
        <a:solidFill>
          <a:schemeClr val="accent1"/>
        </a:solidFill>
      </dgm:spPr>
      <dgm:t>
        <a:bodyPr/>
        <a:lstStyle/>
        <a:p>
          <a:r>
            <a:rPr lang="en-US" dirty="0" smtClean="0"/>
            <a:t>Training</a:t>
          </a:r>
          <a:endParaRPr lang="en-US" dirty="0"/>
        </a:p>
      </dgm:t>
    </dgm:pt>
    <dgm:pt modelId="{A9103D16-45C3-48CC-80FD-E0378BFEA70F}" type="parTrans" cxnId="{08EFA0AF-6774-4BE6-9AD3-F17A6FD679D8}">
      <dgm:prSet/>
      <dgm:spPr/>
      <dgm:t>
        <a:bodyPr/>
        <a:lstStyle/>
        <a:p>
          <a:endParaRPr lang="en-US"/>
        </a:p>
      </dgm:t>
    </dgm:pt>
    <dgm:pt modelId="{E7737874-B353-47C8-B083-AA619D20F6CD}" type="sibTrans" cxnId="{08EFA0AF-6774-4BE6-9AD3-F17A6FD679D8}">
      <dgm:prSet/>
      <dgm:spPr/>
      <dgm:t>
        <a:bodyPr/>
        <a:lstStyle/>
        <a:p>
          <a:endParaRPr lang="en-US"/>
        </a:p>
      </dgm:t>
    </dgm:pt>
    <dgm:pt modelId="{EB3FB416-BB0D-455A-8C37-1D7A12935DEA}">
      <dgm:prSet phldrT="[Text]"/>
      <dgm:spPr>
        <a:solidFill>
          <a:schemeClr val="accent1"/>
        </a:solidFill>
      </dgm:spPr>
      <dgm:t>
        <a:bodyPr/>
        <a:lstStyle/>
        <a:p>
          <a:r>
            <a:rPr lang="en-US" dirty="0" smtClean="0"/>
            <a:t>Employee Screening &amp; Hiring</a:t>
          </a:r>
          <a:endParaRPr lang="en-US" dirty="0"/>
        </a:p>
      </dgm:t>
    </dgm:pt>
    <dgm:pt modelId="{D0E70BEF-D189-401F-88A3-D9AD2900E27B}" type="parTrans" cxnId="{9EBAC31F-8087-4936-AEDA-7226384FA8F3}">
      <dgm:prSet/>
      <dgm:spPr/>
      <dgm:t>
        <a:bodyPr/>
        <a:lstStyle/>
        <a:p>
          <a:endParaRPr lang="en-US"/>
        </a:p>
      </dgm:t>
    </dgm:pt>
    <dgm:pt modelId="{F236107A-8EF9-4305-B93F-170F96F60857}" type="sibTrans" cxnId="{9EBAC31F-8087-4936-AEDA-7226384FA8F3}">
      <dgm:prSet/>
      <dgm:spPr/>
      <dgm:t>
        <a:bodyPr/>
        <a:lstStyle/>
        <a:p>
          <a:endParaRPr lang="en-US"/>
        </a:p>
      </dgm:t>
    </dgm:pt>
    <dgm:pt modelId="{8902B863-F454-4149-80D8-402BC3A5A68B}">
      <dgm:prSet phldrT="[Text]"/>
      <dgm:spPr>
        <a:solidFill>
          <a:srgbClr val="92D050"/>
        </a:solidFill>
      </dgm:spPr>
      <dgm:t>
        <a:bodyPr/>
        <a:lstStyle/>
        <a:p>
          <a:r>
            <a:rPr lang="en-US" dirty="0" smtClean="0"/>
            <a:t>Fees &amp; Interest</a:t>
          </a:r>
          <a:endParaRPr lang="en-US" dirty="0"/>
        </a:p>
      </dgm:t>
    </dgm:pt>
    <dgm:pt modelId="{42C25469-4BE0-423A-9800-778BC686CEBE}" type="parTrans" cxnId="{BD47C08A-B946-4A32-B257-D7F12D4FDEDB}">
      <dgm:prSet/>
      <dgm:spPr/>
      <dgm:t>
        <a:bodyPr/>
        <a:lstStyle/>
        <a:p>
          <a:endParaRPr lang="en-US"/>
        </a:p>
      </dgm:t>
    </dgm:pt>
    <dgm:pt modelId="{125F1ACF-0A3B-4E24-A6E3-D4F73F0F890C}" type="sibTrans" cxnId="{BD47C08A-B946-4A32-B257-D7F12D4FDEDB}">
      <dgm:prSet/>
      <dgm:spPr/>
      <dgm:t>
        <a:bodyPr/>
        <a:lstStyle/>
        <a:p>
          <a:endParaRPr lang="en-US"/>
        </a:p>
      </dgm:t>
    </dgm:pt>
    <dgm:pt modelId="{0434FD3A-7297-4F30-ADCA-E7CF1BD9DECF}">
      <dgm:prSet phldrT="[Text]"/>
      <dgm:spPr>
        <a:solidFill>
          <a:srgbClr val="92D050"/>
        </a:solidFill>
      </dgm:spPr>
      <dgm:t>
        <a:bodyPr/>
        <a:lstStyle/>
        <a:p>
          <a:r>
            <a:rPr lang="en-US" dirty="0" smtClean="0"/>
            <a:t>Cost &amp; Payment Handling</a:t>
          </a:r>
          <a:endParaRPr lang="en-US" dirty="0"/>
        </a:p>
      </dgm:t>
    </dgm:pt>
    <dgm:pt modelId="{764F3ABE-CADF-43A0-A782-ED39D09CE01C}" type="parTrans" cxnId="{96BA906B-5D92-4D4D-884F-1610D56B6622}">
      <dgm:prSet/>
      <dgm:spPr/>
      <dgm:t>
        <a:bodyPr/>
        <a:lstStyle/>
        <a:p>
          <a:endParaRPr lang="en-US"/>
        </a:p>
      </dgm:t>
    </dgm:pt>
    <dgm:pt modelId="{3EB33194-2C2C-422F-94A4-AE146B299689}" type="sibTrans" cxnId="{96BA906B-5D92-4D4D-884F-1610D56B6622}">
      <dgm:prSet/>
      <dgm:spPr/>
      <dgm:t>
        <a:bodyPr/>
        <a:lstStyle/>
        <a:p>
          <a:endParaRPr lang="en-US"/>
        </a:p>
      </dgm:t>
    </dgm:pt>
    <dgm:pt modelId="{691E5B41-53FC-41FA-99DC-4A8A96228FB4}">
      <dgm:prSet phldrT="[Text]"/>
      <dgm:spPr>
        <a:solidFill>
          <a:srgbClr val="92D050"/>
        </a:solidFill>
      </dgm:spPr>
      <dgm:t>
        <a:bodyPr/>
        <a:lstStyle/>
        <a:p>
          <a:r>
            <a:rPr lang="en-US" dirty="0" smtClean="0"/>
            <a:t>Trust Account Review</a:t>
          </a:r>
          <a:endParaRPr lang="en-US" dirty="0"/>
        </a:p>
      </dgm:t>
    </dgm:pt>
    <dgm:pt modelId="{C295BCB3-B4B1-41E3-B7E2-80C5D7B590A5}" type="parTrans" cxnId="{938BF7F6-5D05-4564-8384-663AB60061A2}">
      <dgm:prSet/>
      <dgm:spPr/>
      <dgm:t>
        <a:bodyPr/>
        <a:lstStyle/>
        <a:p>
          <a:endParaRPr lang="en-US"/>
        </a:p>
      </dgm:t>
    </dgm:pt>
    <dgm:pt modelId="{8A3618DC-FD16-4396-B74E-90C70038FD3B}" type="sibTrans" cxnId="{938BF7F6-5D05-4564-8384-663AB60061A2}">
      <dgm:prSet/>
      <dgm:spPr/>
      <dgm:t>
        <a:bodyPr/>
        <a:lstStyle/>
        <a:p>
          <a:endParaRPr lang="en-US"/>
        </a:p>
      </dgm:t>
    </dgm:pt>
    <dgm:pt modelId="{ECAB6166-E82C-49D1-92BC-E1EEA278A74C}">
      <dgm:prSet phldrT="[Text]"/>
      <dgm:spPr/>
      <dgm:t>
        <a:bodyPr/>
        <a:lstStyle/>
        <a:p>
          <a:r>
            <a:rPr lang="en-US" dirty="0" smtClean="0"/>
            <a:t>Litigation Management</a:t>
          </a:r>
          <a:endParaRPr lang="en-US" dirty="0"/>
        </a:p>
      </dgm:t>
    </dgm:pt>
    <dgm:pt modelId="{9778B700-98CF-40F0-89C0-D939C451854C}" type="parTrans" cxnId="{5B2DB5E6-B602-429F-BA69-36EC3BE03833}">
      <dgm:prSet/>
      <dgm:spPr/>
      <dgm:t>
        <a:bodyPr/>
        <a:lstStyle/>
        <a:p>
          <a:endParaRPr lang="en-US"/>
        </a:p>
      </dgm:t>
    </dgm:pt>
    <dgm:pt modelId="{FC44D1EF-1C05-4C4D-96EF-4F0B41DDED8F}" type="sibTrans" cxnId="{5B2DB5E6-B602-429F-BA69-36EC3BE03833}">
      <dgm:prSet/>
      <dgm:spPr/>
      <dgm:t>
        <a:bodyPr/>
        <a:lstStyle/>
        <a:p>
          <a:endParaRPr lang="en-US"/>
        </a:p>
      </dgm:t>
    </dgm:pt>
    <dgm:pt modelId="{08743D28-ED57-47E3-BAD4-F883FA10D686}">
      <dgm:prSet phldrT="[Text]"/>
      <dgm:spPr/>
      <dgm:t>
        <a:bodyPr/>
        <a:lstStyle/>
        <a:p>
          <a:r>
            <a:rPr lang="en-US" dirty="0" smtClean="0"/>
            <a:t>Attorney practicing meaningful involvement</a:t>
          </a:r>
          <a:endParaRPr lang="en-US" dirty="0"/>
        </a:p>
      </dgm:t>
    </dgm:pt>
    <dgm:pt modelId="{A7B2FEDB-B41A-4743-B721-9F9B48F29608}" type="parTrans" cxnId="{B1E09EDB-7A5C-4CF2-89C2-FE4B5DAA936F}">
      <dgm:prSet/>
      <dgm:spPr/>
      <dgm:t>
        <a:bodyPr/>
        <a:lstStyle/>
        <a:p>
          <a:endParaRPr lang="en-US"/>
        </a:p>
      </dgm:t>
    </dgm:pt>
    <dgm:pt modelId="{D3477B19-84FA-4D9F-B47B-4E90ACA860C7}" type="sibTrans" cxnId="{B1E09EDB-7A5C-4CF2-89C2-FE4B5DAA936F}">
      <dgm:prSet/>
      <dgm:spPr/>
      <dgm:t>
        <a:bodyPr/>
        <a:lstStyle/>
        <a:p>
          <a:endParaRPr lang="en-US"/>
        </a:p>
      </dgm:t>
    </dgm:pt>
    <dgm:pt modelId="{7F6E9FE0-8C7F-465A-BB11-A5B533C8571E}">
      <dgm:prSet phldrT="[Text]"/>
      <dgm:spPr/>
      <dgm:t>
        <a:bodyPr/>
        <a:lstStyle/>
        <a:p>
          <a:r>
            <a:rPr lang="en-US" dirty="0" smtClean="0"/>
            <a:t>Suit decisioning</a:t>
          </a:r>
          <a:endParaRPr lang="en-US" dirty="0"/>
        </a:p>
      </dgm:t>
    </dgm:pt>
    <dgm:pt modelId="{1AFDF1C4-A878-49BD-BE09-46CF59D11D0B}" type="parTrans" cxnId="{CD6F03EE-FE8D-4576-9E04-831C5EE49548}">
      <dgm:prSet/>
      <dgm:spPr/>
      <dgm:t>
        <a:bodyPr/>
        <a:lstStyle/>
        <a:p>
          <a:endParaRPr lang="en-US"/>
        </a:p>
      </dgm:t>
    </dgm:pt>
    <dgm:pt modelId="{2ECBFB05-66B0-40EA-A2FB-9CF1D2AD5737}" type="sibTrans" cxnId="{CD6F03EE-FE8D-4576-9E04-831C5EE49548}">
      <dgm:prSet/>
      <dgm:spPr/>
      <dgm:t>
        <a:bodyPr/>
        <a:lstStyle/>
        <a:p>
          <a:endParaRPr lang="en-US"/>
        </a:p>
      </dgm:t>
    </dgm:pt>
    <dgm:pt modelId="{475CAD8A-A515-43C2-A355-6BB8A2BFA9B0}">
      <dgm:prSet phldrT="[Text]"/>
      <dgm:spPr>
        <a:solidFill>
          <a:srgbClr val="92D050"/>
        </a:solidFill>
      </dgm:spPr>
      <dgm:t>
        <a:bodyPr/>
        <a:lstStyle/>
        <a:p>
          <a:r>
            <a:rPr lang="en-US" dirty="0" smtClean="0"/>
            <a:t>Recons</a:t>
          </a:r>
          <a:endParaRPr lang="en-US" dirty="0"/>
        </a:p>
      </dgm:t>
    </dgm:pt>
    <dgm:pt modelId="{ECE9442A-9FF9-40D8-922C-BAD8FDAEEA06}" type="parTrans" cxnId="{193E013E-2F43-4051-A188-1A5325DDFAAA}">
      <dgm:prSet/>
      <dgm:spPr/>
      <dgm:t>
        <a:bodyPr/>
        <a:lstStyle/>
        <a:p>
          <a:endParaRPr lang="en-US"/>
        </a:p>
      </dgm:t>
    </dgm:pt>
    <dgm:pt modelId="{4ABCCD6A-0654-4A9E-BA90-17FCB349D582}" type="sibTrans" cxnId="{193E013E-2F43-4051-A188-1A5325DDFAAA}">
      <dgm:prSet/>
      <dgm:spPr/>
      <dgm:t>
        <a:bodyPr/>
        <a:lstStyle/>
        <a:p>
          <a:endParaRPr lang="en-US"/>
        </a:p>
      </dgm:t>
    </dgm:pt>
    <dgm:pt modelId="{B30A550F-41FD-46FC-9764-0767EAFF0237}">
      <dgm:prSet phldrT="[Text]"/>
      <dgm:spPr>
        <a:solidFill>
          <a:srgbClr val="92D050"/>
        </a:solidFill>
      </dgm:spPr>
      <dgm:t>
        <a:bodyPr/>
        <a:lstStyle/>
        <a:p>
          <a:r>
            <a:rPr lang="en-US" dirty="0" smtClean="0"/>
            <a:t>Remittances</a:t>
          </a:r>
          <a:endParaRPr lang="en-US" dirty="0"/>
        </a:p>
      </dgm:t>
    </dgm:pt>
    <dgm:pt modelId="{9C4EAE46-B375-4AED-8BA7-F403EB607655}" type="parTrans" cxnId="{47FFA280-9E17-4924-9621-3646B3BFB096}">
      <dgm:prSet/>
      <dgm:spPr/>
      <dgm:t>
        <a:bodyPr/>
        <a:lstStyle/>
        <a:p>
          <a:endParaRPr lang="en-US"/>
        </a:p>
      </dgm:t>
    </dgm:pt>
    <dgm:pt modelId="{0EBD0419-3A4E-4857-8B33-77D01B8FC05E}" type="sibTrans" cxnId="{47FFA280-9E17-4924-9621-3646B3BFB096}">
      <dgm:prSet/>
      <dgm:spPr/>
      <dgm:t>
        <a:bodyPr/>
        <a:lstStyle/>
        <a:p>
          <a:endParaRPr lang="en-US"/>
        </a:p>
      </dgm:t>
    </dgm:pt>
    <dgm:pt modelId="{BD1A5783-B5D5-4682-91EC-666634831493}">
      <dgm:prSet phldrT="[Text]"/>
      <dgm:spPr>
        <a:solidFill>
          <a:srgbClr val="92D050"/>
        </a:solidFill>
      </dgm:spPr>
      <dgm:t>
        <a:bodyPr/>
        <a:lstStyle/>
        <a:p>
          <a:r>
            <a:rPr lang="en-US" dirty="0" smtClean="0"/>
            <a:t>Consumer refunds</a:t>
          </a:r>
          <a:endParaRPr lang="en-US" dirty="0"/>
        </a:p>
      </dgm:t>
    </dgm:pt>
    <dgm:pt modelId="{A8F945E6-4786-4C8D-A137-FAE3A0877FAE}" type="parTrans" cxnId="{B4B26105-773D-4356-823E-E0F02436AAF4}">
      <dgm:prSet/>
      <dgm:spPr/>
      <dgm:t>
        <a:bodyPr/>
        <a:lstStyle/>
        <a:p>
          <a:endParaRPr lang="en-US"/>
        </a:p>
      </dgm:t>
    </dgm:pt>
    <dgm:pt modelId="{18C67105-314F-4421-B677-6900B4370A82}" type="sibTrans" cxnId="{B4B26105-773D-4356-823E-E0F02436AAF4}">
      <dgm:prSet/>
      <dgm:spPr/>
      <dgm:t>
        <a:bodyPr/>
        <a:lstStyle/>
        <a:p>
          <a:endParaRPr lang="en-US"/>
        </a:p>
      </dgm:t>
    </dgm:pt>
    <dgm:pt modelId="{C82D443D-7869-43AA-B462-045E9A7AE8EA}">
      <dgm:prSet phldrT="[Text]"/>
      <dgm:spPr>
        <a:solidFill>
          <a:srgbClr val="92D050"/>
        </a:solidFill>
      </dgm:spPr>
      <dgm:t>
        <a:bodyPr/>
        <a:lstStyle/>
        <a:p>
          <a:r>
            <a:rPr lang="en-US" dirty="0" smtClean="0"/>
            <a:t>Payment order</a:t>
          </a:r>
          <a:endParaRPr lang="en-US" dirty="0"/>
        </a:p>
      </dgm:t>
    </dgm:pt>
    <dgm:pt modelId="{6411E65B-4473-48E9-BB26-A692C9727922}" type="parTrans" cxnId="{7EB8F8CA-8947-4789-8687-7BA9A0D4ADB4}">
      <dgm:prSet/>
      <dgm:spPr/>
      <dgm:t>
        <a:bodyPr/>
        <a:lstStyle/>
        <a:p>
          <a:endParaRPr lang="en-US"/>
        </a:p>
      </dgm:t>
    </dgm:pt>
    <dgm:pt modelId="{DCA21BA5-20EB-4C64-99EE-6FF2C8D09173}" type="sibTrans" cxnId="{7EB8F8CA-8947-4789-8687-7BA9A0D4ADB4}">
      <dgm:prSet/>
      <dgm:spPr/>
      <dgm:t>
        <a:bodyPr/>
        <a:lstStyle/>
        <a:p>
          <a:endParaRPr lang="en-US"/>
        </a:p>
      </dgm:t>
    </dgm:pt>
    <dgm:pt modelId="{4EBBB8FF-D430-4C60-9CB7-0F0E92CEBDFD}">
      <dgm:prSet phldrT="[Text]"/>
      <dgm:spPr>
        <a:solidFill>
          <a:srgbClr val="92D050"/>
        </a:solidFill>
      </dgm:spPr>
      <dgm:t>
        <a:bodyPr/>
        <a:lstStyle/>
        <a:p>
          <a:r>
            <a:rPr lang="en-US" dirty="0" smtClean="0"/>
            <a:t>Certificates</a:t>
          </a:r>
          <a:endParaRPr lang="en-US" dirty="0"/>
        </a:p>
      </dgm:t>
    </dgm:pt>
    <dgm:pt modelId="{DCFBC025-A5CF-437F-B699-97FE57DB745A}" type="parTrans" cxnId="{CA9F11FB-2472-476F-BA75-6865DAF658D5}">
      <dgm:prSet/>
      <dgm:spPr/>
      <dgm:t>
        <a:bodyPr/>
        <a:lstStyle/>
        <a:p>
          <a:endParaRPr lang="en-US"/>
        </a:p>
      </dgm:t>
    </dgm:pt>
    <dgm:pt modelId="{9DD6244C-DB0B-470B-A15C-4D20AF788209}" type="sibTrans" cxnId="{CA9F11FB-2472-476F-BA75-6865DAF658D5}">
      <dgm:prSet/>
      <dgm:spPr/>
      <dgm:t>
        <a:bodyPr/>
        <a:lstStyle/>
        <a:p>
          <a:endParaRPr lang="en-US"/>
        </a:p>
      </dgm:t>
    </dgm:pt>
    <dgm:pt modelId="{E99E2FC7-D0FC-4305-9648-4D0B37FFDB25}">
      <dgm:prSet phldrT="[Text]"/>
      <dgm:spPr>
        <a:solidFill>
          <a:srgbClr val="92D050"/>
        </a:solidFill>
      </dgm:spPr>
      <dgm:t>
        <a:bodyPr/>
        <a:lstStyle/>
        <a:p>
          <a:r>
            <a:rPr lang="en-US" dirty="0" smtClean="0"/>
            <a:t>BAR cards</a:t>
          </a:r>
          <a:endParaRPr lang="en-US" dirty="0"/>
        </a:p>
      </dgm:t>
    </dgm:pt>
    <dgm:pt modelId="{6345FE28-AC33-467E-82CD-A660A0CA059F}" type="parTrans" cxnId="{BF005D42-0626-4FA3-AF12-0BBE7FA25E99}">
      <dgm:prSet/>
      <dgm:spPr/>
      <dgm:t>
        <a:bodyPr/>
        <a:lstStyle/>
        <a:p>
          <a:endParaRPr lang="en-US"/>
        </a:p>
      </dgm:t>
    </dgm:pt>
    <dgm:pt modelId="{B482C8C9-3982-4B27-8731-D3127F4C9C7C}" type="sibTrans" cxnId="{BF005D42-0626-4FA3-AF12-0BBE7FA25E99}">
      <dgm:prSet/>
      <dgm:spPr/>
      <dgm:t>
        <a:bodyPr/>
        <a:lstStyle/>
        <a:p>
          <a:endParaRPr lang="en-US"/>
        </a:p>
      </dgm:t>
    </dgm:pt>
    <dgm:pt modelId="{48E6B60F-89E0-4BC8-BECF-32D8E89D33E6}">
      <dgm:prSet phldrT="[Text]"/>
      <dgm:spPr>
        <a:solidFill>
          <a:srgbClr val="92D050"/>
        </a:solidFill>
      </dgm:spPr>
      <dgm:t>
        <a:bodyPr/>
        <a:lstStyle/>
        <a:p>
          <a:endParaRPr lang="en-US" dirty="0"/>
        </a:p>
      </dgm:t>
    </dgm:pt>
    <dgm:pt modelId="{FDCD9B2E-78F1-43E4-9887-286BA6800375}" type="parTrans" cxnId="{25A3236B-70F6-4AD9-BC84-F81D5C8227B1}">
      <dgm:prSet/>
      <dgm:spPr/>
      <dgm:t>
        <a:bodyPr/>
        <a:lstStyle/>
        <a:p>
          <a:endParaRPr lang="en-US"/>
        </a:p>
      </dgm:t>
    </dgm:pt>
    <dgm:pt modelId="{B205A930-097B-4F50-992C-2CB350CCDC0F}" type="sibTrans" cxnId="{25A3236B-70F6-4AD9-BC84-F81D5C8227B1}">
      <dgm:prSet/>
      <dgm:spPr/>
      <dgm:t>
        <a:bodyPr/>
        <a:lstStyle/>
        <a:p>
          <a:endParaRPr lang="en-US"/>
        </a:p>
      </dgm:t>
    </dgm:pt>
    <dgm:pt modelId="{62BACD70-FD22-4677-B74D-6FBE97EF8834}">
      <dgm:prSet phldrT="[Text]"/>
      <dgm:spPr>
        <a:solidFill>
          <a:schemeClr val="accent1"/>
        </a:solidFill>
      </dgm:spPr>
      <dgm:t>
        <a:bodyPr/>
        <a:lstStyle/>
        <a:p>
          <a:r>
            <a:rPr lang="en-US" dirty="0" smtClean="0"/>
            <a:t>Background checks</a:t>
          </a:r>
          <a:endParaRPr lang="en-US" dirty="0"/>
        </a:p>
      </dgm:t>
    </dgm:pt>
    <dgm:pt modelId="{E446943D-DAA6-4E22-B596-4C411878B44F}" type="parTrans" cxnId="{FF0DF642-A0CE-4144-B5A0-193E65FFDE38}">
      <dgm:prSet/>
      <dgm:spPr/>
      <dgm:t>
        <a:bodyPr/>
        <a:lstStyle/>
        <a:p>
          <a:endParaRPr lang="en-US"/>
        </a:p>
      </dgm:t>
    </dgm:pt>
    <dgm:pt modelId="{6628F5D3-B24C-48DB-BED3-9E51FEDDE817}" type="sibTrans" cxnId="{FF0DF642-A0CE-4144-B5A0-193E65FFDE38}">
      <dgm:prSet/>
      <dgm:spPr/>
      <dgm:t>
        <a:bodyPr/>
        <a:lstStyle/>
        <a:p>
          <a:endParaRPr lang="en-US"/>
        </a:p>
      </dgm:t>
    </dgm:pt>
    <dgm:pt modelId="{F804E9AB-89C3-4450-ADB5-AFA868D9BD2D}">
      <dgm:prSet phldrT="[Text]"/>
      <dgm:spPr>
        <a:solidFill>
          <a:schemeClr val="accent1"/>
        </a:solidFill>
      </dgm:spPr>
      <dgm:t>
        <a:bodyPr/>
        <a:lstStyle/>
        <a:p>
          <a:r>
            <a:rPr lang="en-US" dirty="0" smtClean="0"/>
            <a:t>Testing / compensation</a:t>
          </a:r>
          <a:endParaRPr lang="en-US" dirty="0"/>
        </a:p>
      </dgm:t>
    </dgm:pt>
    <dgm:pt modelId="{796D5A48-76AF-4E5D-94C3-F2B105C1FF86}" type="parTrans" cxnId="{17C61038-016A-45EE-A32F-C737CAD1DE5B}">
      <dgm:prSet/>
      <dgm:spPr/>
      <dgm:t>
        <a:bodyPr/>
        <a:lstStyle/>
        <a:p>
          <a:endParaRPr lang="en-US"/>
        </a:p>
      </dgm:t>
    </dgm:pt>
    <dgm:pt modelId="{29B7B91A-942E-4F39-8F1F-C356FAC3706A}" type="sibTrans" cxnId="{17C61038-016A-45EE-A32F-C737CAD1DE5B}">
      <dgm:prSet/>
      <dgm:spPr/>
      <dgm:t>
        <a:bodyPr/>
        <a:lstStyle/>
        <a:p>
          <a:endParaRPr lang="en-US"/>
        </a:p>
      </dgm:t>
    </dgm:pt>
    <dgm:pt modelId="{5D75BA8D-7E65-4D21-AD1B-B110D1A3C06B}">
      <dgm:prSet phldrT="[Text]"/>
      <dgm:spPr>
        <a:solidFill>
          <a:schemeClr val="accent1"/>
        </a:solidFill>
      </dgm:spPr>
      <dgm:t>
        <a:bodyPr/>
        <a:lstStyle/>
        <a:p>
          <a:r>
            <a:rPr lang="en-US" dirty="0" smtClean="0"/>
            <a:t>Required programs</a:t>
          </a:r>
          <a:endParaRPr lang="en-US" dirty="0"/>
        </a:p>
      </dgm:t>
    </dgm:pt>
    <dgm:pt modelId="{774ACDAE-0DD1-40EF-BD09-BC0B6E4B634B}" type="parTrans" cxnId="{ADAE4295-7890-4D60-A4A9-A278A96B53B5}">
      <dgm:prSet/>
      <dgm:spPr/>
      <dgm:t>
        <a:bodyPr/>
        <a:lstStyle/>
        <a:p>
          <a:endParaRPr lang="en-US"/>
        </a:p>
      </dgm:t>
    </dgm:pt>
    <dgm:pt modelId="{16987806-07F1-41F1-B2F0-02B5EC6F3915}" type="sibTrans" cxnId="{ADAE4295-7890-4D60-A4A9-A278A96B53B5}">
      <dgm:prSet/>
      <dgm:spPr/>
      <dgm:t>
        <a:bodyPr/>
        <a:lstStyle/>
        <a:p>
          <a:endParaRPr lang="en-US"/>
        </a:p>
      </dgm:t>
    </dgm:pt>
    <dgm:pt modelId="{6A94A1C5-626D-430A-9885-C5212A611819}">
      <dgm:prSet phldrT="[Text]"/>
      <dgm:spPr>
        <a:solidFill>
          <a:schemeClr val="accent1"/>
        </a:solidFill>
      </dgm:spPr>
      <dgm:t>
        <a:bodyPr/>
        <a:lstStyle/>
        <a:p>
          <a:r>
            <a:rPr lang="en-US" dirty="0" smtClean="0"/>
            <a:t>Verification of test results</a:t>
          </a:r>
          <a:endParaRPr lang="en-US" dirty="0"/>
        </a:p>
      </dgm:t>
    </dgm:pt>
    <dgm:pt modelId="{C097B0EF-5E0A-446D-AC4B-C92B233775CB}" type="parTrans" cxnId="{8EA0E4E0-0EAA-4E03-B76B-49EBD78506C1}">
      <dgm:prSet/>
      <dgm:spPr/>
      <dgm:t>
        <a:bodyPr/>
        <a:lstStyle/>
        <a:p>
          <a:endParaRPr lang="en-US"/>
        </a:p>
      </dgm:t>
    </dgm:pt>
    <dgm:pt modelId="{B6DE2318-5D07-49D0-9ED6-D62583504051}" type="sibTrans" cxnId="{8EA0E4E0-0EAA-4E03-B76B-49EBD78506C1}">
      <dgm:prSet/>
      <dgm:spPr/>
      <dgm:t>
        <a:bodyPr/>
        <a:lstStyle/>
        <a:p>
          <a:endParaRPr lang="en-US"/>
        </a:p>
      </dgm:t>
    </dgm:pt>
    <dgm:pt modelId="{D14143DD-96E6-49CF-B0CE-5FE554D83808}">
      <dgm:prSet phldrT="[Text]"/>
      <dgm:spPr>
        <a:solidFill>
          <a:schemeClr val="accent5"/>
        </a:solidFill>
      </dgm:spPr>
      <dgm:t>
        <a:bodyPr/>
        <a:lstStyle/>
        <a:p>
          <a:r>
            <a:rPr lang="en-US" dirty="0" smtClean="0"/>
            <a:t>Account Work Effort Audit</a:t>
          </a:r>
          <a:endParaRPr lang="en-US" dirty="0"/>
        </a:p>
      </dgm:t>
    </dgm:pt>
    <dgm:pt modelId="{1E21BAA8-80B5-4152-8B35-E1856BA500B2}" type="parTrans" cxnId="{19B04BFB-71B4-4CBE-9687-8D7E5CF9248B}">
      <dgm:prSet/>
      <dgm:spPr/>
      <dgm:t>
        <a:bodyPr/>
        <a:lstStyle/>
        <a:p>
          <a:endParaRPr lang="en-US"/>
        </a:p>
      </dgm:t>
    </dgm:pt>
    <dgm:pt modelId="{41A0872B-AB94-4B17-BBCA-D19B552C0834}" type="sibTrans" cxnId="{19B04BFB-71B4-4CBE-9687-8D7E5CF9248B}">
      <dgm:prSet/>
      <dgm:spPr/>
      <dgm:t>
        <a:bodyPr/>
        <a:lstStyle/>
        <a:p>
          <a:endParaRPr lang="en-US"/>
        </a:p>
      </dgm:t>
    </dgm:pt>
    <dgm:pt modelId="{9C8DD47B-68D8-46CE-8E48-F70EB2D67C57}">
      <dgm:prSet phldrT="[Text]"/>
      <dgm:spPr>
        <a:solidFill>
          <a:schemeClr val="accent5"/>
        </a:solidFill>
      </dgm:spPr>
      <dgm:t>
        <a:bodyPr/>
        <a:lstStyle/>
        <a:p>
          <a:r>
            <a:rPr lang="en-US" dirty="0" smtClean="0"/>
            <a:t>SLA adherence</a:t>
          </a:r>
          <a:endParaRPr lang="en-US" dirty="0"/>
        </a:p>
      </dgm:t>
    </dgm:pt>
    <dgm:pt modelId="{A8F9E7B4-BA29-43D0-BE15-CB3D7CD841EF}" type="parTrans" cxnId="{33BB05D3-AE6C-4912-A889-69B8753180B4}">
      <dgm:prSet/>
      <dgm:spPr/>
      <dgm:t>
        <a:bodyPr/>
        <a:lstStyle/>
        <a:p>
          <a:endParaRPr lang="en-US"/>
        </a:p>
      </dgm:t>
    </dgm:pt>
    <dgm:pt modelId="{C060C65B-DC29-4E20-83E1-E5CDF80F22D1}" type="sibTrans" cxnId="{33BB05D3-AE6C-4912-A889-69B8753180B4}">
      <dgm:prSet/>
      <dgm:spPr/>
      <dgm:t>
        <a:bodyPr/>
        <a:lstStyle/>
        <a:p>
          <a:endParaRPr lang="en-US"/>
        </a:p>
      </dgm:t>
    </dgm:pt>
    <dgm:pt modelId="{0C6C7B07-6E20-4B1E-82F8-594AAF32BC40}">
      <dgm:prSet phldrT="[Text]"/>
      <dgm:spPr>
        <a:solidFill>
          <a:schemeClr val="accent5"/>
        </a:solidFill>
      </dgm:spPr>
      <dgm:t>
        <a:bodyPr/>
        <a:lstStyle/>
        <a:p>
          <a:r>
            <a:rPr lang="en-US" dirty="0" smtClean="0"/>
            <a:t>Regulatory adherence</a:t>
          </a:r>
          <a:endParaRPr lang="en-US" dirty="0"/>
        </a:p>
      </dgm:t>
    </dgm:pt>
    <dgm:pt modelId="{6BA24C1A-8953-45AD-ABFA-DBF467F34AD0}" type="parTrans" cxnId="{BEFF965E-AC3C-40F1-8645-61A56648CD95}">
      <dgm:prSet/>
      <dgm:spPr/>
      <dgm:t>
        <a:bodyPr/>
        <a:lstStyle/>
        <a:p>
          <a:endParaRPr lang="en-US"/>
        </a:p>
      </dgm:t>
    </dgm:pt>
    <dgm:pt modelId="{9E3D490B-D978-4E11-8EDE-1CD2F929B9D4}" type="sibTrans" cxnId="{BEFF965E-AC3C-40F1-8645-61A56648CD95}">
      <dgm:prSet/>
      <dgm:spPr/>
      <dgm:t>
        <a:bodyPr/>
        <a:lstStyle/>
        <a:p>
          <a:endParaRPr lang="en-US"/>
        </a:p>
      </dgm:t>
    </dgm:pt>
    <dgm:pt modelId="{D82FC59A-7604-42A9-92E4-3111959C2973}">
      <dgm:prSet phldrT="[Text]"/>
      <dgm:spPr>
        <a:solidFill>
          <a:schemeClr val="accent5"/>
        </a:solidFill>
      </dgm:spPr>
      <dgm:t>
        <a:bodyPr/>
        <a:lstStyle/>
        <a:p>
          <a:r>
            <a:rPr lang="en-US" dirty="0" smtClean="0"/>
            <a:t>Collection Call Evaluations</a:t>
          </a:r>
          <a:endParaRPr lang="en-US" dirty="0"/>
        </a:p>
      </dgm:t>
    </dgm:pt>
    <dgm:pt modelId="{2E26D9B4-8BDE-4BD9-8F34-CBF0AC64AB7F}" type="parTrans" cxnId="{AD75CEC7-5F94-4787-8138-8E4B38C090A2}">
      <dgm:prSet/>
      <dgm:spPr/>
      <dgm:t>
        <a:bodyPr/>
        <a:lstStyle/>
        <a:p>
          <a:endParaRPr lang="en-US"/>
        </a:p>
      </dgm:t>
    </dgm:pt>
    <dgm:pt modelId="{FFA737DD-5FBD-4138-8528-A9792D49E849}" type="sibTrans" cxnId="{AD75CEC7-5F94-4787-8138-8E4B38C090A2}">
      <dgm:prSet/>
      <dgm:spPr/>
      <dgm:t>
        <a:bodyPr/>
        <a:lstStyle/>
        <a:p>
          <a:endParaRPr lang="en-US"/>
        </a:p>
      </dgm:t>
    </dgm:pt>
    <dgm:pt modelId="{758FE7E1-2171-4EC5-8E10-C6242E046EBF}">
      <dgm:prSet phldrT="[Text]"/>
      <dgm:spPr>
        <a:solidFill>
          <a:schemeClr val="accent5"/>
        </a:solidFill>
      </dgm:spPr>
      <dgm:t>
        <a:bodyPr/>
        <a:lstStyle/>
        <a:p>
          <a:r>
            <a:rPr lang="en-US" dirty="0" smtClean="0"/>
            <a:t>Required oversight</a:t>
          </a:r>
          <a:endParaRPr lang="en-US" dirty="0"/>
        </a:p>
      </dgm:t>
    </dgm:pt>
    <dgm:pt modelId="{ADE3AD78-5DE4-499D-8E2A-FD0B6CEB0882}" type="parTrans" cxnId="{9500365C-A6FC-440B-A99D-35599BA5B76F}">
      <dgm:prSet/>
      <dgm:spPr/>
      <dgm:t>
        <a:bodyPr/>
        <a:lstStyle/>
        <a:p>
          <a:endParaRPr lang="en-US"/>
        </a:p>
      </dgm:t>
    </dgm:pt>
    <dgm:pt modelId="{13C6888F-3C91-4A8C-A9AE-00712A1D38C1}" type="sibTrans" cxnId="{9500365C-A6FC-440B-A99D-35599BA5B76F}">
      <dgm:prSet/>
      <dgm:spPr/>
      <dgm:t>
        <a:bodyPr/>
        <a:lstStyle/>
        <a:p>
          <a:endParaRPr lang="en-US"/>
        </a:p>
      </dgm:t>
    </dgm:pt>
    <dgm:pt modelId="{AA58F6BD-5472-4C82-AF90-8C5D6247D955}">
      <dgm:prSet phldrT="[Text]"/>
      <dgm:spPr>
        <a:solidFill>
          <a:schemeClr val="accent5"/>
        </a:solidFill>
      </dgm:spPr>
      <dgm:t>
        <a:bodyPr/>
        <a:lstStyle/>
        <a:p>
          <a:r>
            <a:rPr lang="en-US" dirty="0" smtClean="0"/>
            <a:t>Remediation &amp; training</a:t>
          </a:r>
          <a:endParaRPr lang="en-US" dirty="0"/>
        </a:p>
      </dgm:t>
    </dgm:pt>
    <dgm:pt modelId="{D3CF2481-1D85-4548-A17C-8F5C975CB9D7}" type="parTrans" cxnId="{8128A7DA-CE93-4D4C-A9B5-CC6B478EC78E}">
      <dgm:prSet/>
      <dgm:spPr/>
      <dgm:t>
        <a:bodyPr/>
        <a:lstStyle/>
        <a:p>
          <a:endParaRPr lang="en-US"/>
        </a:p>
      </dgm:t>
    </dgm:pt>
    <dgm:pt modelId="{115B3C84-FF78-45BD-823E-1A38E24FE304}" type="sibTrans" cxnId="{8128A7DA-CE93-4D4C-A9B5-CC6B478EC78E}">
      <dgm:prSet/>
      <dgm:spPr/>
      <dgm:t>
        <a:bodyPr/>
        <a:lstStyle/>
        <a:p>
          <a:endParaRPr lang="en-US"/>
        </a:p>
      </dgm:t>
    </dgm:pt>
    <dgm:pt modelId="{59D1D9E0-1C2E-43DD-8AF2-2AE555F0FB01}">
      <dgm:prSet phldrT="[Text]"/>
      <dgm:spPr>
        <a:solidFill>
          <a:schemeClr val="accent1"/>
        </a:solidFill>
      </dgm:spPr>
      <dgm:t>
        <a:bodyPr/>
        <a:lstStyle/>
        <a:p>
          <a:r>
            <a:rPr lang="en-US" dirty="0" smtClean="0"/>
            <a:t>Complete and up to date</a:t>
          </a:r>
          <a:endParaRPr lang="en-US" dirty="0"/>
        </a:p>
      </dgm:t>
    </dgm:pt>
    <dgm:pt modelId="{FA8D2943-0859-4E2A-B7C2-350FFE664F3A}" type="parTrans" cxnId="{5112B3DC-6826-4177-B96F-6793B92F45B0}">
      <dgm:prSet/>
      <dgm:spPr/>
      <dgm:t>
        <a:bodyPr/>
        <a:lstStyle/>
        <a:p>
          <a:endParaRPr lang="en-US"/>
        </a:p>
      </dgm:t>
    </dgm:pt>
    <dgm:pt modelId="{CC84DEA1-C09D-4190-A3BC-A6CBB98A2B03}" type="sibTrans" cxnId="{5112B3DC-6826-4177-B96F-6793B92F45B0}">
      <dgm:prSet/>
      <dgm:spPr/>
      <dgm:t>
        <a:bodyPr/>
        <a:lstStyle/>
        <a:p>
          <a:endParaRPr lang="en-US"/>
        </a:p>
      </dgm:t>
    </dgm:pt>
    <dgm:pt modelId="{C0D2B09D-D840-42B9-8595-FF42391AD463}">
      <dgm:prSet phldrT="[Text]"/>
      <dgm:spPr/>
      <dgm:t>
        <a:bodyPr/>
        <a:lstStyle/>
        <a:p>
          <a:r>
            <a:rPr lang="en-US" dirty="0" smtClean="0"/>
            <a:t>Defined affiant process</a:t>
          </a:r>
          <a:endParaRPr lang="en-US" dirty="0"/>
        </a:p>
      </dgm:t>
    </dgm:pt>
    <dgm:pt modelId="{7DE07479-B339-4259-B1B6-B5443663C2AD}" type="parTrans" cxnId="{5B3FAF9F-BF4A-4205-8D9C-8B41E9CE7933}">
      <dgm:prSet/>
      <dgm:spPr/>
      <dgm:t>
        <a:bodyPr/>
        <a:lstStyle/>
        <a:p>
          <a:endParaRPr lang="en-US"/>
        </a:p>
      </dgm:t>
    </dgm:pt>
    <dgm:pt modelId="{9874559D-5D93-4580-A0A1-7D92920D1356}" type="sibTrans" cxnId="{5B3FAF9F-BF4A-4205-8D9C-8B41E9CE7933}">
      <dgm:prSet/>
      <dgm:spPr/>
      <dgm:t>
        <a:bodyPr/>
        <a:lstStyle/>
        <a:p>
          <a:endParaRPr lang="en-US"/>
        </a:p>
      </dgm:t>
    </dgm:pt>
    <dgm:pt modelId="{C9041DE6-10FF-4B07-9668-477786753C3C}" type="pres">
      <dgm:prSet presAssocID="{EBAD90C8-AEA0-4864-B942-A9620FFA9D61}" presName="diagram" presStyleCnt="0">
        <dgm:presLayoutVars>
          <dgm:dir/>
          <dgm:resizeHandles val="exact"/>
        </dgm:presLayoutVars>
      </dgm:prSet>
      <dgm:spPr/>
      <dgm:t>
        <a:bodyPr/>
        <a:lstStyle/>
        <a:p>
          <a:endParaRPr lang="en-US"/>
        </a:p>
      </dgm:t>
    </dgm:pt>
    <dgm:pt modelId="{BA56E74C-D228-44D5-9FCE-C428FEFA5C01}" type="pres">
      <dgm:prSet presAssocID="{BC7C34B7-2C8B-4394-8F06-5AB6912312F6}" presName="node" presStyleLbl="node1" presStyleIdx="0" presStyleCnt="15">
        <dgm:presLayoutVars>
          <dgm:bulletEnabled val="1"/>
        </dgm:presLayoutVars>
      </dgm:prSet>
      <dgm:spPr/>
      <dgm:t>
        <a:bodyPr/>
        <a:lstStyle/>
        <a:p>
          <a:endParaRPr lang="en-US"/>
        </a:p>
      </dgm:t>
    </dgm:pt>
    <dgm:pt modelId="{E3F5A954-9B0B-46AC-8D4E-931F1325A149}" type="pres">
      <dgm:prSet presAssocID="{A6FE4078-D802-4BEA-96DD-E49FCA584926}" presName="sibTrans" presStyleCnt="0"/>
      <dgm:spPr/>
    </dgm:pt>
    <dgm:pt modelId="{A138A0B9-7C92-4297-9F82-1849B5EAF68D}" type="pres">
      <dgm:prSet presAssocID="{8850A5B4-4C59-4917-9906-ABDDD5CF5519}" presName="node" presStyleLbl="node1" presStyleIdx="1" presStyleCnt="15">
        <dgm:presLayoutVars>
          <dgm:bulletEnabled val="1"/>
        </dgm:presLayoutVars>
      </dgm:prSet>
      <dgm:spPr/>
      <dgm:t>
        <a:bodyPr/>
        <a:lstStyle/>
        <a:p>
          <a:endParaRPr lang="en-US"/>
        </a:p>
      </dgm:t>
    </dgm:pt>
    <dgm:pt modelId="{1C48C741-A6FF-493D-B0E1-807E0B09F648}" type="pres">
      <dgm:prSet presAssocID="{F3A7576F-0D80-4784-BDC3-1D561CF729D0}" presName="sibTrans" presStyleCnt="0"/>
      <dgm:spPr/>
    </dgm:pt>
    <dgm:pt modelId="{055FCD59-C8AA-4143-870D-02244F8A5318}" type="pres">
      <dgm:prSet presAssocID="{6BD72324-0ABC-49FB-9D22-407764959F03}" presName="node" presStyleLbl="node1" presStyleIdx="2" presStyleCnt="15">
        <dgm:presLayoutVars>
          <dgm:bulletEnabled val="1"/>
        </dgm:presLayoutVars>
      </dgm:prSet>
      <dgm:spPr/>
      <dgm:t>
        <a:bodyPr/>
        <a:lstStyle/>
        <a:p>
          <a:endParaRPr lang="en-US"/>
        </a:p>
      </dgm:t>
    </dgm:pt>
    <dgm:pt modelId="{DAD94750-9FCD-4271-BD82-E9AD187F1CE4}" type="pres">
      <dgm:prSet presAssocID="{758789C8-BD78-4533-8E0F-5410E5247C95}" presName="sibTrans" presStyleCnt="0"/>
      <dgm:spPr/>
    </dgm:pt>
    <dgm:pt modelId="{0E8B0774-4DB3-4437-BF7E-B83F68EE530B}" type="pres">
      <dgm:prSet presAssocID="{4800B5F8-51BD-4C53-A7C3-7F45E8C0ABA3}" presName="node" presStyleLbl="node1" presStyleIdx="3" presStyleCnt="15">
        <dgm:presLayoutVars>
          <dgm:bulletEnabled val="1"/>
        </dgm:presLayoutVars>
      </dgm:prSet>
      <dgm:spPr/>
      <dgm:t>
        <a:bodyPr/>
        <a:lstStyle/>
        <a:p>
          <a:endParaRPr lang="en-US"/>
        </a:p>
      </dgm:t>
    </dgm:pt>
    <dgm:pt modelId="{44C1C2DF-1A09-4984-B377-73A9AEF28990}" type="pres">
      <dgm:prSet presAssocID="{A88186B6-BF4F-4F9F-9F8E-FB251B33A7C7}" presName="sibTrans" presStyleCnt="0"/>
      <dgm:spPr/>
    </dgm:pt>
    <dgm:pt modelId="{234A724F-7F0B-4455-A909-179FE8F41804}" type="pres">
      <dgm:prSet presAssocID="{74D88A69-188C-4191-A203-2A05F664E3D0}" presName="node" presStyleLbl="node1" presStyleIdx="4" presStyleCnt="15" custLinFactNeighborX="-517" custLinFactNeighborY="3445">
        <dgm:presLayoutVars>
          <dgm:bulletEnabled val="1"/>
        </dgm:presLayoutVars>
      </dgm:prSet>
      <dgm:spPr/>
      <dgm:t>
        <a:bodyPr/>
        <a:lstStyle/>
        <a:p>
          <a:endParaRPr lang="en-US"/>
        </a:p>
      </dgm:t>
    </dgm:pt>
    <dgm:pt modelId="{A501B57F-F3AD-448A-B084-B754B1BDD174}" type="pres">
      <dgm:prSet presAssocID="{57D774E6-BF1D-4347-A77F-567DD69FF1BC}" presName="sibTrans" presStyleCnt="0"/>
      <dgm:spPr/>
    </dgm:pt>
    <dgm:pt modelId="{4B128349-85BD-4AB1-8ABA-CDB160A5D221}" type="pres">
      <dgm:prSet presAssocID="{B91FA2C8-2935-4C0D-A1D1-16BA9FB97ACC}" presName="node" presStyleLbl="node1" presStyleIdx="5" presStyleCnt="15">
        <dgm:presLayoutVars>
          <dgm:bulletEnabled val="1"/>
        </dgm:presLayoutVars>
      </dgm:prSet>
      <dgm:spPr/>
      <dgm:t>
        <a:bodyPr/>
        <a:lstStyle/>
        <a:p>
          <a:endParaRPr lang="en-US"/>
        </a:p>
      </dgm:t>
    </dgm:pt>
    <dgm:pt modelId="{FF420629-A11B-47EC-9AC3-BC31C9250456}" type="pres">
      <dgm:prSet presAssocID="{CEA3EF8A-3DC3-44AA-AFAE-FE5D3F450C94}" presName="sibTrans" presStyleCnt="0"/>
      <dgm:spPr/>
    </dgm:pt>
    <dgm:pt modelId="{F15D74F2-DFFE-434E-987F-A2498ABC64D0}" type="pres">
      <dgm:prSet presAssocID="{4E4056D3-1031-4800-B8BB-73A92F1EB971}" presName="node" presStyleLbl="node1" presStyleIdx="6" presStyleCnt="15">
        <dgm:presLayoutVars>
          <dgm:bulletEnabled val="1"/>
        </dgm:presLayoutVars>
      </dgm:prSet>
      <dgm:spPr/>
      <dgm:t>
        <a:bodyPr/>
        <a:lstStyle/>
        <a:p>
          <a:endParaRPr lang="en-US"/>
        </a:p>
      </dgm:t>
    </dgm:pt>
    <dgm:pt modelId="{7140290C-496E-4B9D-BF60-360AF53DFBD3}" type="pres">
      <dgm:prSet presAssocID="{E7737874-B353-47C8-B083-AA619D20F6CD}" presName="sibTrans" presStyleCnt="0"/>
      <dgm:spPr/>
    </dgm:pt>
    <dgm:pt modelId="{8E20A2F2-8D97-43FA-8701-A4F9A4AAF3B1}" type="pres">
      <dgm:prSet presAssocID="{EB3FB416-BB0D-455A-8C37-1D7A12935DEA}" presName="node" presStyleLbl="node1" presStyleIdx="7" presStyleCnt="15">
        <dgm:presLayoutVars>
          <dgm:bulletEnabled val="1"/>
        </dgm:presLayoutVars>
      </dgm:prSet>
      <dgm:spPr/>
      <dgm:t>
        <a:bodyPr/>
        <a:lstStyle/>
        <a:p>
          <a:endParaRPr lang="en-US"/>
        </a:p>
      </dgm:t>
    </dgm:pt>
    <dgm:pt modelId="{6754C27B-80DA-4725-A07A-8FB5EDAF3319}" type="pres">
      <dgm:prSet presAssocID="{F236107A-8EF9-4305-B93F-170F96F60857}" presName="sibTrans" presStyleCnt="0"/>
      <dgm:spPr/>
    </dgm:pt>
    <dgm:pt modelId="{967D38E0-7BE4-4AD8-8BE7-8DFE4718D105}" type="pres">
      <dgm:prSet presAssocID="{8902B863-F454-4149-80D8-402BC3A5A68B}" presName="node" presStyleLbl="node1" presStyleIdx="8" presStyleCnt="15">
        <dgm:presLayoutVars>
          <dgm:bulletEnabled val="1"/>
        </dgm:presLayoutVars>
      </dgm:prSet>
      <dgm:spPr/>
      <dgm:t>
        <a:bodyPr/>
        <a:lstStyle/>
        <a:p>
          <a:endParaRPr lang="en-US"/>
        </a:p>
      </dgm:t>
    </dgm:pt>
    <dgm:pt modelId="{505237DB-8BA6-4CCC-90D5-B04AA2F2E361}" type="pres">
      <dgm:prSet presAssocID="{125F1ACF-0A3B-4E24-A6E3-D4F73F0F890C}" presName="sibTrans" presStyleCnt="0"/>
      <dgm:spPr/>
    </dgm:pt>
    <dgm:pt modelId="{72BA78ED-E062-4EC1-921E-230B97726503}" type="pres">
      <dgm:prSet presAssocID="{85F95C65-D4CA-4DA1-9B4A-46C305E064D7}" presName="node" presStyleLbl="node1" presStyleIdx="9" presStyleCnt="15">
        <dgm:presLayoutVars>
          <dgm:bulletEnabled val="1"/>
        </dgm:presLayoutVars>
      </dgm:prSet>
      <dgm:spPr/>
      <dgm:t>
        <a:bodyPr/>
        <a:lstStyle/>
        <a:p>
          <a:endParaRPr lang="en-US"/>
        </a:p>
      </dgm:t>
    </dgm:pt>
    <dgm:pt modelId="{02899B4D-68F3-4E9F-971D-88A61C5BA016}" type="pres">
      <dgm:prSet presAssocID="{A1F3F93C-BF34-4D87-9F78-472FC27A664F}" presName="sibTrans" presStyleCnt="0"/>
      <dgm:spPr/>
    </dgm:pt>
    <dgm:pt modelId="{87E98C3C-C018-4BCF-87F0-1B6752733434}" type="pres">
      <dgm:prSet presAssocID="{0434FD3A-7297-4F30-ADCA-E7CF1BD9DECF}" presName="node" presStyleLbl="node1" presStyleIdx="10" presStyleCnt="15">
        <dgm:presLayoutVars>
          <dgm:bulletEnabled val="1"/>
        </dgm:presLayoutVars>
      </dgm:prSet>
      <dgm:spPr/>
      <dgm:t>
        <a:bodyPr/>
        <a:lstStyle/>
        <a:p>
          <a:endParaRPr lang="en-US"/>
        </a:p>
      </dgm:t>
    </dgm:pt>
    <dgm:pt modelId="{301A3BAE-DEF6-4112-9E2A-F30CD8D9DC4F}" type="pres">
      <dgm:prSet presAssocID="{3EB33194-2C2C-422F-94A4-AE146B299689}" presName="sibTrans" presStyleCnt="0"/>
      <dgm:spPr/>
    </dgm:pt>
    <dgm:pt modelId="{2A7DAF52-B163-4241-A850-1D9434F37E55}" type="pres">
      <dgm:prSet presAssocID="{691E5B41-53FC-41FA-99DC-4A8A96228FB4}" presName="node" presStyleLbl="node1" presStyleIdx="11" presStyleCnt="15">
        <dgm:presLayoutVars>
          <dgm:bulletEnabled val="1"/>
        </dgm:presLayoutVars>
      </dgm:prSet>
      <dgm:spPr/>
      <dgm:t>
        <a:bodyPr/>
        <a:lstStyle/>
        <a:p>
          <a:endParaRPr lang="en-US"/>
        </a:p>
      </dgm:t>
    </dgm:pt>
    <dgm:pt modelId="{3386CED6-8EB1-41AA-A2E4-2D6373100219}" type="pres">
      <dgm:prSet presAssocID="{8A3618DC-FD16-4396-B74E-90C70038FD3B}" presName="sibTrans" presStyleCnt="0"/>
      <dgm:spPr/>
    </dgm:pt>
    <dgm:pt modelId="{FF574CE5-9CA5-4FE8-B9C5-2EE2F093C973}" type="pres">
      <dgm:prSet presAssocID="{ECAB6166-E82C-49D1-92BC-E1EEA278A74C}" presName="node" presStyleLbl="node1" presStyleIdx="12" presStyleCnt="15">
        <dgm:presLayoutVars>
          <dgm:bulletEnabled val="1"/>
        </dgm:presLayoutVars>
      </dgm:prSet>
      <dgm:spPr/>
      <dgm:t>
        <a:bodyPr/>
        <a:lstStyle/>
        <a:p>
          <a:endParaRPr lang="en-US"/>
        </a:p>
      </dgm:t>
    </dgm:pt>
    <dgm:pt modelId="{22F8906B-C9B4-463E-B0B4-66E37A906864}" type="pres">
      <dgm:prSet presAssocID="{FC44D1EF-1C05-4C4D-96EF-4F0B41DDED8F}" presName="sibTrans" presStyleCnt="0"/>
      <dgm:spPr/>
    </dgm:pt>
    <dgm:pt modelId="{5E85AE11-E302-40DD-921E-C6CC3CD8A1BB}" type="pres">
      <dgm:prSet presAssocID="{D14143DD-96E6-49CF-B0CE-5FE554D83808}" presName="node" presStyleLbl="node1" presStyleIdx="13" presStyleCnt="15">
        <dgm:presLayoutVars>
          <dgm:bulletEnabled val="1"/>
        </dgm:presLayoutVars>
      </dgm:prSet>
      <dgm:spPr/>
      <dgm:t>
        <a:bodyPr/>
        <a:lstStyle/>
        <a:p>
          <a:endParaRPr lang="en-US"/>
        </a:p>
      </dgm:t>
    </dgm:pt>
    <dgm:pt modelId="{E8E71C8D-ABD5-4A7A-8F88-B73679736332}" type="pres">
      <dgm:prSet presAssocID="{41A0872B-AB94-4B17-BBCA-D19B552C0834}" presName="sibTrans" presStyleCnt="0"/>
      <dgm:spPr/>
    </dgm:pt>
    <dgm:pt modelId="{E9F4DB44-60CB-4845-AE1F-D0B3AB711E3A}" type="pres">
      <dgm:prSet presAssocID="{D82FC59A-7604-42A9-92E4-3111959C2973}" presName="node" presStyleLbl="node1" presStyleIdx="14" presStyleCnt="15">
        <dgm:presLayoutVars>
          <dgm:bulletEnabled val="1"/>
        </dgm:presLayoutVars>
      </dgm:prSet>
      <dgm:spPr/>
      <dgm:t>
        <a:bodyPr/>
        <a:lstStyle/>
        <a:p>
          <a:endParaRPr lang="en-US"/>
        </a:p>
      </dgm:t>
    </dgm:pt>
  </dgm:ptLst>
  <dgm:cxnLst>
    <dgm:cxn modelId="{A63AE386-E2A2-451F-9C47-0651AC5398BE}" type="presOf" srcId="{2F4ECE16-1D63-4C42-B685-595E41C449E5}" destId="{234A724F-7F0B-4455-A909-179FE8F41804}" srcOrd="0" destOrd="3" presId="urn:microsoft.com/office/officeart/2005/8/layout/default"/>
    <dgm:cxn modelId="{356A6180-07F1-44D3-853E-B68BECDB95C7}" type="presOf" srcId="{C0D2B09D-D840-42B9-8595-FF42391AD463}" destId="{FF574CE5-9CA5-4FE8-B9C5-2EE2F093C973}" srcOrd="0" destOrd="2" presId="urn:microsoft.com/office/officeart/2005/8/layout/default"/>
    <dgm:cxn modelId="{1188F8C3-6E29-498A-AAA7-93DBE91AD19A}" type="presOf" srcId="{08743D28-ED57-47E3-BAD4-F883FA10D686}" destId="{FF574CE5-9CA5-4FE8-B9C5-2EE2F093C973}" srcOrd="0" destOrd="1" presId="urn:microsoft.com/office/officeart/2005/8/layout/default"/>
    <dgm:cxn modelId="{46A98E2B-20C8-4576-9667-CE4012F4FE83}" srcId="{4800B5F8-51BD-4C53-A7C3-7F45E8C0ABA3}" destId="{1E6A1741-4604-45B4-A39F-BF94110128A3}" srcOrd="0" destOrd="0" parTransId="{CDAEA140-32B8-4D38-9AA1-2A4D79B78634}" sibTransId="{AD9CF897-71BF-4351-8C09-045108479579}"/>
    <dgm:cxn modelId="{5FAED957-140B-4BAC-B437-C05A1346BBDD}" type="presOf" srcId="{AA58F6BD-5472-4C82-AF90-8C5D6247D955}" destId="{E9F4DB44-60CB-4845-AE1F-D0B3AB711E3A}" srcOrd="0" destOrd="2" presId="urn:microsoft.com/office/officeart/2005/8/layout/default"/>
    <dgm:cxn modelId="{96BA906B-5D92-4D4D-884F-1610D56B6622}" srcId="{EBAD90C8-AEA0-4864-B942-A9620FFA9D61}" destId="{0434FD3A-7297-4F30-ADCA-E7CF1BD9DECF}" srcOrd="10" destOrd="0" parTransId="{764F3ABE-CADF-43A0-A782-ED39D09CE01C}" sibTransId="{3EB33194-2C2C-422F-94A4-AE146B299689}"/>
    <dgm:cxn modelId="{BD4D5880-A7F5-43AB-9858-9686C7B7E2FA}" type="presOf" srcId="{5D75BA8D-7E65-4D21-AD1B-B110D1A3C06B}" destId="{F15D74F2-DFFE-434E-987F-A2498ABC64D0}" srcOrd="0" destOrd="1" presId="urn:microsoft.com/office/officeart/2005/8/layout/default"/>
    <dgm:cxn modelId="{BB15A38C-3D6A-4A8F-A96C-9BC1AF15B817}" type="presOf" srcId="{75F901F9-2C5F-4F02-9DA5-A74364DE927A}" destId="{055FCD59-C8AA-4143-870D-02244F8A5318}" srcOrd="0" destOrd="2" presId="urn:microsoft.com/office/officeart/2005/8/layout/default"/>
    <dgm:cxn modelId="{8CDDF4FA-6EBE-4690-8255-463768347417}" type="presOf" srcId="{8850A5B4-4C59-4917-9906-ABDDD5CF5519}" destId="{A138A0B9-7C92-4297-9F82-1849B5EAF68D}" srcOrd="0" destOrd="0" presId="urn:microsoft.com/office/officeart/2005/8/layout/default"/>
    <dgm:cxn modelId="{AA11165A-731C-46C0-A639-F85D73C1CAAE}" srcId="{8850A5B4-4C59-4917-9906-ABDDD5CF5519}" destId="{B0E768CC-7F84-4D60-9942-2131D6844F8D}" srcOrd="0" destOrd="0" parTransId="{A14E3E0E-AFC9-4FC2-B306-8665617D282F}" sibTransId="{B90B12D9-CC8D-4B26-8AC7-46652F1EE3CF}"/>
    <dgm:cxn modelId="{8128A7DA-CE93-4D4C-A9B5-CC6B478EC78E}" srcId="{D82FC59A-7604-42A9-92E4-3111959C2973}" destId="{AA58F6BD-5472-4C82-AF90-8C5D6247D955}" srcOrd="1" destOrd="0" parTransId="{D3CF2481-1D85-4548-A17C-8F5C975CB9D7}" sibTransId="{115B3C84-FF78-45BD-823E-1A38E24FE304}"/>
    <dgm:cxn modelId="{1F36C9C8-82CD-4D3B-9C8F-0F0783EA0CEC}" type="presOf" srcId="{0C6C7B07-6E20-4B1E-82F8-594AAF32BC40}" destId="{5E85AE11-E302-40DD-921E-C6CC3CD8A1BB}" srcOrd="0" destOrd="2" presId="urn:microsoft.com/office/officeart/2005/8/layout/default"/>
    <dgm:cxn modelId="{BD47C08A-B946-4A32-B257-D7F12D4FDEDB}" srcId="{EBAD90C8-AEA0-4864-B942-A9620FFA9D61}" destId="{8902B863-F454-4149-80D8-402BC3A5A68B}" srcOrd="8" destOrd="0" parTransId="{42C25469-4BE0-423A-9800-778BC686CEBE}" sibTransId="{125F1ACF-0A3B-4E24-A6E3-D4F73F0F890C}"/>
    <dgm:cxn modelId="{7DE45B01-DC0E-4F66-B0AF-9A9E4906A36A}" type="presOf" srcId="{758FE7E1-2171-4EC5-8E10-C6242E046EBF}" destId="{E9F4DB44-60CB-4845-AE1F-D0B3AB711E3A}" srcOrd="0" destOrd="1" presId="urn:microsoft.com/office/officeart/2005/8/layout/default"/>
    <dgm:cxn modelId="{B1E09EDB-7A5C-4CF2-89C2-FE4B5DAA936F}" srcId="{ECAB6166-E82C-49D1-92BC-E1EEA278A74C}" destId="{08743D28-ED57-47E3-BAD4-F883FA10D686}" srcOrd="0" destOrd="0" parTransId="{A7B2FEDB-B41A-4743-B721-9F9B48F29608}" sibTransId="{D3477B19-84FA-4D9F-B47B-4E90ACA860C7}"/>
    <dgm:cxn modelId="{EE013307-D2BF-4937-A0C9-7DE706A1F1EB}" type="presOf" srcId="{4E4056D3-1031-4800-B8BB-73A92F1EB971}" destId="{F15D74F2-DFFE-434E-987F-A2498ABC64D0}" srcOrd="0" destOrd="0" presId="urn:microsoft.com/office/officeart/2005/8/layout/default"/>
    <dgm:cxn modelId="{5079C62F-871D-4982-949C-CEC7B631E223}" type="presOf" srcId="{B0E768CC-7F84-4D60-9942-2131D6844F8D}" destId="{A138A0B9-7C92-4297-9F82-1849B5EAF68D}" srcOrd="0" destOrd="1" presId="urn:microsoft.com/office/officeart/2005/8/layout/default"/>
    <dgm:cxn modelId="{E01059DA-75B2-4EA2-B957-8AAF78DCA4CA}" type="presOf" srcId="{073FDB8A-D7CC-40FA-A157-DD7D474C9CD1}" destId="{055FCD59-C8AA-4143-870D-02244F8A5318}" srcOrd="0" destOrd="1" presId="urn:microsoft.com/office/officeart/2005/8/layout/default"/>
    <dgm:cxn modelId="{C6F8E37B-6087-4388-B79F-2195C4446A60}" srcId="{4800B5F8-51BD-4C53-A7C3-7F45E8C0ABA3}" destId="{A963FC0F-C0FB-414B-BBED-C8078169CFC1}" srcOrd="1" destOrd="0" parTransId="{4813D803-AA1F-4EFE-B20D-5BC3F8661B19}" sibTransId="{2CF7E750-4B16-4791-AC2A-F2F7731223AD}"/>
    <dgm:cxn modelId="{6748D374-3931-452C-A0AB-2D4164B5BE4C}" type="presOf" srcId="{48E6B60F-89E0-4BC8-BECF-32D8E89D33E6}" destId="{967D38E0-7BE4-4AD8-8BE7-8DFE4718D105}" srcOrd="0" destOrd="1" presId="urn:microsoft.com/office/officeart/2005/8/layout/default"/>
    <dgm:cxn modelId="{2C9E0562-8FBF-45D6-9854-E45CD1FD1158}" type="presOf" srcId="{D14143DD-96E6-49CF-B0CE-5FE554D83808}" destId="{5E85AE11-E302-40DD-921E-C6CC3CD8A1BB}" srcOrd="0" destOrd="0" presId="urn:microsoft.com/office/officeart/2005/8/layout/default"/>
    <dgm:cxn modelId="{D7747053-BCBF-4EA9-BAB0-955475B5D6DB}" type="presOf" srcId="{BC7C34B7-2C8B-4394-8F06-5AB6912312F6}" destId="{BA56E74C-D228-44D5-9FCE-C428FEFA5C01}" srcOrd="0" destOrd="0" presId="urn:microsoft.com/office/officeart/2005/8/layout/default"/>
    <dgm:cxn modelId="{6A083EFF-2F16-421F-BC54-247450306A48}" type="presOf" srcId="{EBAD90C8-AEA0-4864-B942-A9620FFA9D61}" destId="{C9041DE6-10FF-4B07-9668-477786753C3C}" srcOrd="0" destOrd="0" presId="urn:microsoft.com/office/officeart/2005/8/layout/default"/>
    <dgm:cxn modelId="{BF005D42-0626-4FA3-AF12-0BBE7FA25E99}" srcId="{85F95C65-D4CA-4DA1-9B4A-46C305E064D7}" destId="{E99E2FC7-D0FC-4305-9648-4D0B37FFDB25}" srcOrd="1" destOrd="0" parTransId="{6345FE28-AC33-467E-82CD-A660A0CA059F}" sibTransId="{B482C8C9-3982-4B27-8731-D3127F4C9C7C}"/>
    <dgm:cxn modelId="{8EB4DC51-9431-44A6-B852-B3B96DABEC0E}" srcId="{8850A5B4-4C59-4917-9906-ABDDD5CF5519}" destId="{FB7E787D-6694-4BCD-A449-E7ADBA44EEB9}" srcOrd="1" destOrd="0" parTransId="{54423B02-19F6-449B-93C8-B386B66404C1}" sibTransId="{FBC31699-061A-4639-A305-27B59D40B082}"/>
    <dgm:cxn modelId="{3068A6D4-7114-4C52-9B96-47442C47A3B3}" srcId="{74D88A69-188C-4191-A203-2A05F664E3D0}" destId="{2F4ECE16-1D63-4C42-B685-595E41C449E5}" srcOrd="2" destOrd="0" parTransId="{90D5CC1C-A96F-4340-B945-BE8BD48E1F84}" sibTransId="{64B84EC2-06BE-47DF-9C73-8934E82D011F}"/>
    <dgm:cxn modelId="{238C6021-C706-4B44-A1E7-5EEB8C650A27}" type="presOf" srcId="{6A94A1C5-626D-430A-9885-C5212A611819}" destId="{F15D74F2-DFFE-434E-987F-A2498ABC64D0}" srcOrd="0" destOrd="2" presId="urn:microsoft.com/office/officeart/2005/8/layout/default"/>
    <dgm:cxn modelId="{58277F35-0D1A-4EDB-BB2E-2EAAD93A9633}" type="presOf" srcId="{9C8DD47B-68D8-46CE-8E48-F70EB2D67C57}" destId="{5E85AE11-E302-40DD-921E-C6CC3CD8A1BB}" srcOrd="0" destOrd="1" presId="urn:microsoft.com/office/officeart/2005/8/layout/default"/>
    <dgm:cxn modelId="{1F7FC998-2EE8-4547-B7DE-9B3F9D20B98B}" type="presOf" srcId="{315F0A11-0658-44D7-8A1D-2BAE9B013248}" destId="{BA56E74C-D228-44D5-9FCE-C428FEFA5C01}" srcOrd="0" destOrd="2" presId="urn:microsoft.com/office/officeart/2005/8/layout/default"/>
    <dgm:cxn modelId="{125F0BF0-EAC6-4749-B4F0-B7212F9A355A}" type="presOf" srcId="{0434FD3A-7297-4F30-ADCA-E7CF1BD9DECF}" destId="{87E98C3C-C018-4BCF-87F0-1B6752733434}" srcOrd="0" destOrd="0" presId="urn:microsoft.com/office/officeart/2005/8/layout/default"/>
    <dgm:cxn modelId="{B4B26105-773D-4356-823E-E0F02436AAF4}" srcId="{0434FD3A-7297-4F30-ADCA-E7CF1BD9DECF}" destId="{BD1A5783-B5D5-4682-91EC-666634831493}" srcOrd="0" destOrd="0" parTransId="{A8F945E6-4786-4C8D-A137-FAE3A0877FAE}" sibTransId="{18C67105-314F-4421-B677-6900B4370A82}"/>
    <dgm:cxn modelId="{ADAE4295-7890-4D60-A4A9-A278A96B53B5}" srcId="{4E4056D3-1031-4800-B8BB-73A92F1EB971}" destId="{5D75BA8D-7E65-4D21-AD1B-B110D1A3C06B}" srcOrd="0" destOrd="0" parTransId="{774ACDAE-0DD1-40EF-BD09-BC0B6E4B634B}" sibTransId="{16987806-07F1-41F1-B2F0-02B5EC6F3915}"/>
    <dgm:cxn modelId="{9EBAC31F-8087-4936-AEDA-7226384FA8F3}" srcId="{EBAD90C8-AEA0-4864-B942-A9620FFA9D61}" destId="{EB3FB416-BB0D-455A-8C37-1D7A12935DEA}" srcOrd="7" destOrd="0" parTransId="{D0E70BEF-D189-401F-88A3-D9AD2900E27B}" sibTransId="{F236107A-8EF9-4305-B93F-170F96F60857}"/>
    <dgm:cxn modelId="{03FC8638-5C8A-4BF3-BDA3-ABD19B8854D8}" type="presOf" srcId="{C82D443D-7869-43AA-B462-045E9A7AE8EA}" destId="{87E98C3C-C018-4BCF-87F0-1B6752733434}" srcOrd="0" destOrd="2" presId="urn:microsoft.com/office/officeart/2005/8/layout/default"/>
    <dgm:cxn modelId="{96DFC21E-906B-4BF8-9766-38F173BABF3C}" srcId="{74D88A69-188C-4191-A203-2A05F664E3D0}" destId="{214BB1C1-26AA-47FE-A4D8-CDD29C12128E}" srcOrd="0" destOrd="0" parTransId="{D2A5C9EF-4F6D-4D79-84AB-9F977FC3CEF4}" sibTransId="{EE5F1DD6-34E5-4AF4-9CB8-FA0BBFAC3A40}"/>
    <dgm:cxn modelId="{193E013E-2F43-4051-A188-1A5325DDFAAA}" srcId="{691E5B41-53FC-41FA-99DC-4A8A96228FB4}" destId="{475CAD8A-A515-43C2-A355-6BB8A2BFA9B0}" srcOrd="0" destOrd="0" parTransId="{ECE9442A-9FF9-40D8-922C-BAD8FDAEEA06}" sibTransId="{4ABCCD6A-0654-4A9E-BA90-17FCB349D582}"/>
    <dgm:cxn modelId="{276764F5-9803-41E6-9A1A-1C2B0FF3C2E6}" srcId="{B91FA2C8-2935-4C0D-A1D1-16BA9FB97ACC}" destId="{DEA4D631-0105-434E-8AA3-15C57FF5E67B}" srcOrd="0" destOrd="0" parTransId="{1A768B5B-3106-4BBE-AB0A-21BD790C17D6}" sibTransId="{DA4CE6EC-A123-429F-A6D7-36CD4D806033}"/>
    <dgm:cxn modelId="{EFD3C91B-A473-4805-92DE-6AE1C8382DF6}" srcId="{EBAD90C8-AEA0-4864-B942-A9620FFA9D61}" destId="{BC7C34B7-2C8B-4394-8F06-5AB6912312F6}" srcOrd="0" destOrd="0" parTransId="{2BE4C982-E14B-43FC-8669-4FCCBF675104}" sibTransId="{A6FE4078-D802-4BEA-96DD-E49FCA584926}"/>
    <dgm:cxn modelId="{361DE779-3263-4426-95C6-15254C2E1461}" type="presOf" srcId="{59D1D9E0-1C2E-43DD-8AF2-2AE555F0FB01}" destId="{234A724F-7F0B-4455-A909-179FE8F41804}" srcOrd="0" destOrd="2" presId="urn:microsoft.com/office/officeart/2005/8/layout/default"/>
    <dgm:cxn modelId="{B38CD8D6-7A6D-4A3E-9B5B-E12C0B16B888}" srcId="{6BD72324-0ABC-49FB-9D22-407764959F03}" destId="{75F901F9-2C5F-4F02-9DA5-A74364DE927A}" srcOrd="1" destOrd="0" parTransId="{F75D9486-366B-482E-B1B9-3685F653AAE2}" sibTransId="{6F4AB4FF-DC47-4A30-AF9A-6C16170B83B0}"/>
    <dgm:cxn modelId="{F53741B7-1829-4EC6-9C7A-E1A35FD7F491}" srcId="{BC7C34B7-2C8B-4394-8F06-5AB6912312F6}" destId="{315F0A11-0658-44D7-8A1D-2BAE9B013248}" srcOrd="1" destOrd="0" parTransId="{BD2D44D3-5A81-40DC-930D-64714E8DC26E}" sibTransId="{DBB89CE1-5DBA-4EC1-B676-E737C9ED1C0F}"/>
    <dgm:cxn modelId="{157BE35D-93AC-46EC-BDEA-3A1653A9F611}" srcId="{EBAD90C8-AEA0-4864-B942-A9620FFA9D61}" destId="{85F95C65-D4CA-4DA1-9B4A-46C305E064D7}" srcOrd="9" destOrd="0" parTransId="{78C876B9-6FDD-43ED-8F11-B9E9B25BCB4E}" sibTransId="{A1F3F93C-BF34-4D87-9F78-472FC27A664F}"/>
    <dgm:cxn modelId="{F9F123A6-95F6-4D1C-AC44-70F80FF314BF}" type="presOf" srcId="{EB3FB416-BB0D-455A-8C37-1D7A12935DEA}" destId="{8E20A2F2-8D97-43FA-8701-A4F9A4AAF3B1}" srcOrd="0" destOrd="0" presId="urn:microsoft.com/office/officeart/2005/8/layout/default"/>
    <dgm:cxn modelId="{C4BAA937-9A67-4C57-BDA4-5EAB255416FC}" srcId="{EBAD90C8-AEA0-4864-B942-A9620FFA9D61}" destId="{4800B5F8-51BD-4C53-A7C3-7F45E8C0ABA3}" srcOrd="3" destOrd="0" parTransId="{800A745E-19F1-48BC-AB5F-76059B647740}" sibTransId="{A88186B6-BF4F-4F9F-9F8E-FB251B33A7C7}"/>
    <dgm:cxn modelId="{8EA0E4E0-0EAA-4E03-B76B-49EBD78506C1}" srcId="{4E4056D3-1031-4800-B8BB-73A92F1EB971}" destId="{6A94A1C5-626D-430A-9885-C5212A611819}" srcOrd="1" destOrd="0" parTransId="{C097B0EF-5E0A-446D-AC4B-C92B233775CB}" sibTransId="{B6DE2318-5D07-49D0-9ED6-D62583504051}"/>
    <dgm:cxn modelId="{F88C6345-CFE2-4D1A-8A32-854BC1D03C32}" type="presOf" srcId="{ECAB6166-E82C-49D1-92BC-E1EEA278A74C}" destId="{FF574CE5-9CA5-4FE8-B9C5-2EE2F093C973}" srcOrd="0" destOrd="0" presId="urn:microsoft.com/office/officeart/2005/8/layout/default"/>
    <dgm:cxn modelId="{FF0DF642-A0CE-4144-B5A0-193E65FFDE38}" srcId="{EB3FB416-BB0D-455A-8C37-1D7A12935DEA}" destId="{62BACD70-FD22-4677-B74D-6FBE97EF8834}" srcOrd="0" destOrd="0" parTransId="{E446943D-DAA6-4E22-B596-4C411878B44F}" sibTransId="{6628F5D3-B24C-48DB-BED3-9E51FEDDE817}"/>
    <dgm:cxn modelId="{BC7E11E6-CAAD-4DF8-B1EF-FAECA8364607}" type="presOf" srcId="{691E5B41-53FC-41FA-99DC-4A8A96228FB4}" destId="{2A7DAF52-B163-4241-A850-1D9434F37E55}" srcOrd="0" destOrd="0" presId="urn:microsoft.com/office/officeart/2005/8/layout/default"/>
    <dgm:cxn modelId="{EA6C5B8A-C68E-4B65-81B4-CD5CBDBD515E}" srcId="{EBAD90C8-AEA0-4864-B942-A9620FFA9D61}" destId="{8850A5B4-4C59-4917-9906-ABDDD5CF5519}" srcOrd="1" destOrd="0" parTransId="{01187D04-1394-4821-9006-D08DDC8A0954}" sibTransId="{F3A7576F-0D80-4784-BDC3-1D561CF729D0}"/>
    <dgm:cxn modelId="{9500365C-A6FC-440B-A99D-35599BA5B76F}" srcId="{D82FC59A-7604-42A9-92E4-3111959C2973}" destId="{758FE7E1-2171-4EC5-8E10-C6242E046EBF}" srcOrd="0" destOrd="0" parTransId="{ADE3AD78-5DE4-499D-8E2A-FD0B6CEB0882}" sibTransId="{13C6888F-3C91-4A8C-A9AE-00712A1D38C1}"/>
    <dgm:cxn modelId="{E79B9DEB-870E-486F-BB74-D08DE42C9CE4}" type="presOf" srcId="{E99E2FC7-D0FC-4305-9648-4D0B37FFDB25}" destId="{72BA78ED-E062-4EC1-921E-230B97726503}" srcOrd="0" destOrd="2" presId="urn:microsoft.com/office/officeart/2005/8/layout/default"/>
    <dgm:cxn modelId="{CA9F11FB-2472-476F-BA75-6865DAF658D5}" srcId="{85F95C65-D4CA-4DA1-9B4A-46C305E064D7}" destId="{4EBBB8FF-D430-4C60-9CB7-0F0E92CEBDFD}" srcOrd="0" destOrd="0" parTransId="{DCFBC025-A5CF-437F-B699-97FE57DB745A}" sibTransId="{9DD6244C-DB0B-470B-A15C-4D20AF788209}"/>
    <dgm:cxn modelId="{266879D1-04A7-43FD-8BD1-EA891CBE4BE7}" srcId="{B91FA2C8-2935-4C0D-A1D1-16BA9FB97ACC}" destId="{8604E863-E229-4653-88A0-4925A56AC890}" srcOrd="1" destOrd="0" parTransId="{67488D49-E13D-4DE0-A8A2-2E6BF8D515D5}" sibTransId="{9830C33D-AD74-4561-8328-DAF6E273060F}"/>
    <dgm:cxn modelId="{CB3930EB-B3E8-40D3-9A12-B3411812B42B}" type="presOf" srcId="{8604E863-E229-4653-88A0-4925A56AC890}" destId="{4B128349-85BD-4AB1-8ABA-CDB160A5D221}" srcOrd="0" destOrd="2" presId="urn:microsoft.com/office/officeart/2005/8/layout/default"/>
    <dgm:cxn modelId="{E203280F-BA0E-4A56-8144-109806C33839}" type="presOf" srcId="{FB7E787D-6694-4BCD-A449-E7ADBA44EEB9}" destId="{A138A0B9-7C92-4297-9F82-1849B5EAF68D}" srcOrd="0" destOrd="2" presId="urn:microsoft.com/office/officeart/2005/8/layout/default"/>
    <dgm:cxn modelId="{966576C5-6DE5-4AA4-AD99-120FC6A39CCA}" type="presOf" srcId="{4EBBB8FF-D430-4C60-9CB7-0F0E92CEBDFD}" destId="{72BA78ED-E062-4EC1-921E-230B97726503}" srcOrd="0" destOrd="1" presId="urn:microsoft.com/office/officeart/2005/8/layout/default"/>
    <dgm:cxn modelId="{89BB121E-B2F8-4F60-B0D3-CEF1D1E2332C}" type="presOf" srcId="{D82FC59A-7604-42A9-92E4-3111959C2973}" destId="{E9F4DB44-60CB-4845-AE1F-D0B3AB711E3A}" srcOrd="0" destOrd="0" presId="urn:microsoft.com/office/officeart/2005/8/layout/default"/>
    <dgm:cxn modelId="{C1216439-3B46-40FE-A8C9-D7347FDF4FE0}" type="presOf" srcId="{475CAD8A-A515-43C2-A355-6BB8A2BFA9B0}" destId="{2A7DAF52-B163-4241-A850-1D9434F37E55}" srcOrd="0" destOrd="1" presId="urn:microsoft.com/office/officeart/2005/8/layout/default"/>
    <dgm:cxn modelId="{33BB05D3-AE6C-4912-A889-69B8753180B4}" srcId="{D14143DD-96E6-49CF-B0CE-5FE554D83808}" destId="{9C8DD47B-68D8-46CE-8E48-F70EB2D67C57}" srcOrd="0" destOrd="0" parTransId="{A8F9E7B4-BA29-43D0-BE15-CB3D7CD841EF}" sibTransId="{C060C65B-DC29-4E20-83E1-E5CDF80F22D1}"/>
    <dgm:cxn modelId="{CD6F03EE-FE8D-4576-9E04-831C5EE49548}" srcId="{ECAB6166-E82C-49D1-92BC-E1EEA278A74C}" destId="{7F6E9FE0-8C7F-465A-BB11-A5B533C8571E}" srcOrd="2" destOrd="0" parTransId="{1AFDF1C4-A878-49BD-BE09-46CF59D11D0B}" sibTransId="{2ECBFB05-66B0-40EA-A2FB-9CF1D2AD5737}"/>
    <dgm:cxn modelId="{5B2DB5E6-B602-429F-BA69-36EC3BE03833}" srcId="{EBAD90C8-AEA0-4864-B942-A9620FFA9D61}" destId="{ECAB6166-E82C-49D1-92BC-E1EEA278A74C}" srcOrd="12" destOrd="0" parTransId="{9778B700-98CF-40F0-89C0-D939C451854C}" sibTransId="{FC44D1EF-1C05-4C4D-96EF-4F0B41DDED8F}"/>
    <dgm:cxn modelId="{08EFA0AF-6774-4BE6-9AD3-F17A6FD679D8}" srcId="{EBAD90C8-AEA0-4864-B942-A9620FFA9D61}" destId="{4E4056D3-1031-4800-B8BB-73A92F1EB971}" srcOrd="6" destOrd="0" parTransId="{A9103D16-45C3-48CC-80FD-E0378BFEA70F}" sibTransId="{E7737874-B353-47C8-B083-AA619D20F6CD}"/>
    <dgm:cxn modelId="{73426C8D-B3ED-4F37-BAEE-44E6379E4563}" type="presOf" srcId="{8902B863-F454-4149-80D8-402BC3A5A68B}" destId="{967D38E0-7BE4-4AD8-8BE7-8DFE4718D105}" srcOrd="0" destOrd="0" presId="urn:microsoft.com/office/officeart/2005/8/layout/default"/>
    <dgm:cxn modelId="{938BF7F6-5D05-4564-8384-663AB60061A2}" srcId="{EBAD90C8-AEA0-4864-B942-A9620FFA9D61}" destId="{691E5B41-53FC-41FA-99DC-4A8A96228FB4}" srcOrd="11" destOrd="0" parTransId="{C295BCB3-B4B1-41E3-B7E2-80C5D7B590A5}" sibTransId="{8A3618DC-FD16-4396-B74E-90C70038FD3B}"/>
    <dgm:cxn modelId="{AC446E43-C262-4667-8268-F6AB490CBF1B}" type="presOf" srcId="{1E6A1741-4604-45B4-A39F-BF94110128A3}" destId="{0E8B0774-4DB3-4437-BF7E-B83F68EE530B}" srcOrd="0" destOrd="1" presId="urn:microsoft.com/office/officeart/2005/8/layout/default"/>
    <dgm:cxn modelId="{3DE66AAF-FF81-41FC-8ED2-9AE57C6CD731}" srcId="{EBAD90C8-AEA0-4864-B942-A9620FFA9D61}" destId="{B91FA2C8-2935-4C0D-A1D1-16BA9FB97ACC}" srcOrd="5" destOrd="0" parTransId="{4E53484E-91AD-4143-AB67-8C2FA2A1AA4E}" sibTransId="{CEA3EF8A-3DC3-44AA-AFAE-FE5D3F450C94}"/>
    <dgm:cxn modelId="{E679B94B-5FE4-43E9-B13F-55C47ED6A5E4}" type="presOf" srcId="{4800B5F8-51BD-4C53-A7C3-7F45E8C0ABA3}" destId="{0E8B0774-4DB3-4437-BF7E-B83F68EE530B}" srcOrd="0" destOrd="0" presId="urn:microsoft.com/office/officeart/2005/8/layout/default"/>
    <dgm:cxn modelId="{BB0A25AB-408F-4407-9295-B4A83380DACA}" type="presOf" srcId="{A963FC0F-C0FB-414B-BBED-C8078169CFC1}" destId="{0E8B0774-4DB3-4437-BF7E-B83F68EE530B}" srcOrd="0" destOrd="2" presId="urn:microsoft.com/office/officeart/2005/8/layout/default"/>
    <dgm:cxn modelId="{6A3735D6-516C-497D-A9FE-E9415C821F4C}" type="presOf" srcId="{B91FA2C8-2935-4C0D-A1D1-16BA9FB97ACC}" destId="{4B128349-85BD-4AB1-8ABA-CDB160A5D221}" srcOrd="0" destOrd="0" presId="urn:microsoft.com/office/officeart/2005/8/layout/default"/>
    <dgm:cxn modelId="{42759DE3-EADE-41A2-B9D5-6872006F8D77}" srcId="{BC7C34B7-2C8B-4394-8F06-5AB6912312F6}" destId="{DB5BDC22-62B4-4BEE-8FB1-33E158820154}" srcOrd="0" destOrd="0" parTransId="{6D2D273B-7F95-4227-A7A4-AD495DBCB703}" sibTransId="{EDFFC394-5025-4632-A0AE-47BD6B4E3B43}"/>
    <dgm:cxn modelId="{25A3236B-70F6-4AD9-BC84-F81D5C8227B1}" srcId="{8902B863-F454-4149-80D8-402BC3A5A68B}" destId="{48E6B60F-89E0-4BC8-BECF-32D8E89D33E6}" srcOrd="0" destOrd="0" parTransId="{FDCD9B2E-78F1-43E4-9887-286BA6800375}" sibTransId="{B205A930-097B-4F50-992C-2CB350CCDC0F}"/>
    <dgm:cxn modelId="{5112B3DC-6826-4177-B96F-6793B92F45B0}" srcId="{74D88A69-188C-4191-A203-2A05F664E3D0}" destId="{59D1D9E0-1C2E-43DD-8AF2-2AE555F0FB01}" srcOrd="1" destOrd="0" parTransId="{FA8D2943-0859-4E2A-B7C2-350FFE664F3A}" sibTransId="{CC84DEA1-C09D-4190-A3BC-A6CBB98A2B03}"/>
    <dgm:cxn modelId="{33F18FE1-9D90-4F30-88D6-354AC16488BD}" type="presOf" srcId="{F804E9AB-89C3-4450-ADB5-AFA868D9BD2D}" destId="{8E20A2F2-8D97-43FA-8701-A4F9A4AAF3B1}" srcOrd="0" destOrd="2" presId="urn:microsoft.com/office/officeart/2005/8/layout/default"/>
    <dgm:cxn modelId="{579E2DA2-56DE-4084-A9C8-E729E8D3D31C}" type="presOf" srcId="{7F6E9FE0-8C7F-465A-BB11-A5B533C8571E}" destId="{FF574CE5-9CA5-4FE8-B9C5-2EE2F093C973}" srcOrd="0" destOrd="3" presId="urn:microsoft.com/office/officeart/2005/8/layout/default"/>
    <dgm:cxn modelId="{40E8AEB1-514F-47FC-99B9-80622A084D37}" type="presOf" srcId="{BD1A5783-B5D5-4682-91EC-666634831493}" destId="{87E98C3C-C018-4BCF-87F0-1B6752733434}" srcOrd="0" destOrd="1" presId="urn:microsoft.com/office/officeart/2005/8/layout/default"/>
    <dgm:cxn modelId="{19B04BFB-71B4-4CBE-9687-8D7E5CF9248B}" srcId="{EBAD90C8-AEA0-4864-B942-A9620FFA9D61}" destId="{D14143DD-96E6-49CF-B0CE-5FE554D83808}" srcOrd="13" destOrd="0" parTransId="{1E21BAA8-80B5-4152-8B35-E1856BA500B2}" sibTransId="{41A0872B-AB94-4B17-BBCA-D19B552C0834}"/>
    <dgm:cxn modelId="{51BD2B55-DEBB-4FE5-94D1-83FB1F1102FA}" srcId="{EBAD90C8-AEA0-4864-B942-A9620FFA9D61}" destId="{74D88A69-188C-4191-A203-2A05F664E3D0}" srcOrd="4" destOrd="0" parTransId="{B90D6EC1-41A8-4BD3-B6E8-AEFD3D5AB3B7}" sibTransId="{57D774E6-BF1D-4347-A77F-567DD69FF1BC}"/>
    <dgm:cxn modelId="{8D011C30-7FB8-4A7D-941A-9ABFF6ADC81B}" type="presOf" srcId="{DB5BDC22-62B4-4BEE-8FB1-33E158820154}" destId="{BA56E74C-D228-44D5-9FCE-C428FEFA5C01}" srcOrd="0" destOrd="1" presId="urn:microsoft.com/office/officeart/2005/8/layout/default"/>
    <dgm:cxn modelId="{032480EE-A6F5-4A79-8436-4CC785310DF2}" srcId="{EBAD90C8-AEA0-4864-B942-A9620FFA9D61}" destId="{6BD72324-0ABC-49FB-9D22-407764959F03}" srcOrd="2" destOrd="0" parTransId="{3491A80E-5CE9-4AE4-B19C-088B58A1443C}" sibTransId="{758789C8-BD78-4533-8E0F-5410E5247C95}"/>
    <dgm:cxn modelId="{7C517E4F-A4EF-422D-84A7-44F68D3C5D0F}" type="presOf" srcId="{B30A550F-41FD-46FC-9764-0767EAFF0237}" destId="{2A7DAF52-B163-4241-A850-1D9434F37E55}" srcOrd="0" destOrd="2" presId="urn:microsoft.com/office/officeart/2005/8/layout/default"/>
    <dgm:cxn modelId="{17C61038-016A-45EE-A32F-C737CAD1DE5B}" srcId="{EB3FB416-BB0D-455A-8C37-1D7A12935DEA}" destId="{F804E9AB-89C3-4450-ADB5-AFA868D9BD2D}" srcOrd="1" destOrd="0" parTransId="{796D5A48-76AF-4E5D-94C3-F2B105C1FF86}" sibTransId="{29B7B91A-942E-4F39-8F1F-C356FAC3706A}"/>
    <dgm:cxn modelId="{ECDF6A1E-EE1E-408E-9D8E-5EE608FCE72B}" type="presOf" srcId="{74D88A69-188C-4191-A203-2A05F664E3D0}" destId="{234A724F-7F0B-4455-A909-179FE8F41804}" srcOrd="0" destOrd="0" presId="urn:microsoft.com/office/officeart/2005/8/layout/default"/>
    <dgm:cxn modelId="{BEFF965E-AC3C-40F1-8645-61A56648CD95}" srcId="{D14143DD-96E6-49CF-B0CE-5FE554D83808}" destId="{0C6C7B07-6E20-4B1E-82F8-594AAF32BC40}" srcOrd="1" destOrd="0" parTransId="{6BA24C1A-8953-45AD-ABFA-DBF467F34AD0}" sibTransId="{9E3D490B-D978-4E11-8EDE-1CD2F929B9D4}"/>
    <dgm:cxn modelId="{D753325E-67FE-47B2-B74B-751AC53F16F9}" type="presOf" srcId="{62BACD70-FD22-4677-B74D-6FBE97EF8834}" destId="{8E20A2F2-8D97-43FA-8701-A4F9A4AAF3B1}" srcOrd="0" destOrd="1" presId="urn:microsoft.com/office/officeart/2005/8/layout/default"/>
    <dgm:cxn modelId="{5B3FAF9F-BF4A-4205-8D9C-8B41E9CE7933}" srcId="{ECAB6166-E82C-49D1-92BC-E1EEA278A74C}" destId="{C0D2B09D-D840-42B9-8595-FF42391AD463}" srcOrd="1" destOrd="0" parTransId="{7DE07479-B339-4259-B1B6-B5443663C2AD}" sibTransId="{9874559D-5D93-4580-A0A1-7D92920D1356}"/>
    <dgm:cxn modelId="{73C09640-C40B-4D67-915C-C1C2EE28F170}" type="presOf" srcId="{214BB1C1-26AA-47FE-A4D8-CDD29C12128E}" destId="{234A724F-7F0B-4455-A909-179FE8F41804}" srcOrd="0" destOrd="1" presId="urn:microsoft.com/office/officeart/2005/8/layout/default"/>
    <dgm:cxn modelId="{12A5E4A4-0C01-4D34-ABBB-38CFDD82D787}" type="presOf" srcId="{DEA4D631-0105-434E-8AA3-15C57FF5E67B}" destId="{4B128349-85BD-4AB1-8ABA-CDB160A5D221}" srcOrd="0" destOrd="1" presId="urn:microsoft.com/office/officeart/2005/8/layout/default"/>
    <dgm:cxn modelId="{7EB8F8CA-8947-4789-8687-7BA9A0D4ADB4}" srcId="{0434FD3A-7297-4F30-ADCA-E7CF1BD9DECF}" destId="{C82D443D-7869-43AA-B462-045E9A7AE8EA}" srcOrd="1" destOrd="0" parTransId="{6411E65B-4473-48E9-BB26-A692C9727922}" sibTransId="{DCA21BA5-20EB-4C64-99EE-6FF2C8D09173}"/>
    <dgm:cxn modelId="{C0286D85-40BE-4B85-AAF2-2D449C9749E6}" type="presOf" srcId="{6BD72324-0ABC-49FB-9D22-407764959F03}" destId="{055FCD59-C8AA-4143-870D-02244F8A5318}" srcOrd="0" destOrd="0" presId="urn:microsoft.com/office/officeart/2005/8/layout/default"/>
    <dgm:cxn modelId="{47FFA280-9E17-4924-9621-3646B3BFB096}" srcId="{691E5B41-53FC-41FA-99DC-4A8A96228FB4}" destId="{B30A550F-41FD-46FC-9764-0767EAFF0237}" srcOrd="1" destOrd="0" parTransId="{9C4EAE46-B375-4AED-8BA7-F403EB607655}" sibTransId="{0EBD0419-3A4E-4857-8B33-77D01B8FC05E}"/>
    <dgm:cxn modelId="{15B632F0-6FC0-4374-8897-B905396AB62B}" type="presOf" srcId="{85F95C65-D4CA-4DA1-9B4A-46C305E064D7}" destId="{72BA78ED-E062-4EC1-921E-230B97726503}" srcOrd="0" destOrd="0" presId="urn:microsoft.com/office/officeart/2005/8/layout/default"/>
    <dgm:cxn modelId="{AD75CEC7-5F94-4787-8138-8E4B38C090A2}" srcId="{EBAD90C8-AEA0-4864-B942-A9620FFA9D61}" destId="{D82FC59A-7604-42A9-92E4-3111959C2973}" srcOrd="14" destOrd="0" parTransId="{2E26D9B4-8BDE-4BD9-8F34-CBF0AC64AB7F}" sibTransId="{FFA737DD-5FBD-4138-8528-A9792D49E849}"/>
    <dgm:cxn modelId="{BC788285-8BE6-47FA-9578-494CBED593AB}" srcId="{6BD72324-0ABC-49FB-9D22-407764959F03}" destId="{073FDB8A-D7CC-40FA-A157-DD7D474C9CD1}" srcOrd="0" destOrd="0" parTransId="{4747425D-1949-4D94-8635-B8AB5BCBB863}" sibTransId="{ACF2FBE1-7F9D-4876-8769-A1D3FC81D7CC}"/>
    <dgm:cxn modelId="{7AEC2709-67D8-4923-8EFD-0A137FCE8ECE}" type="presParOf" srcId="{C9041DE6-10FF-4B07-9668-477786753C3C}" destId="{BA56E74C-D228-44D5-9FCE-C428FEFA5C01}" srcOrd="0" destOrd="0" presId="urn:microsoft.com/office/officeart/2005/8/layout/default"/>
    <dgm:cxn modelId="{4C8A7009-0291-4943-921A-18AA6F9113F6}" type="presParOf" srcId="{C9041DE6-10FF-4B07-9668-477786753C3C}" destId="{E3F5A954-9B0B-46AC-8D4E-931F1325A149}" srcOrd="1" destOrd="0" presId="urn:microsoft.com/office/officeart/2005/8/layout/default"/>
    <dgm:cxn modelId="{747B881C-4DCA-4EE7-936B-A9266D97AAF8}" type="presParOf" srcId="{C9041DE6-10FF-4B07-9668-477786753C3C}" destId="{A138A0B9-7C92-4297-9F82-1849B5EAF68D}" srcOrd="2" destOrd="0" presId="urn:microsoft.com/office/officeart/2005/8/layout/default"/>
    <dgm:cxn modelId="{2F2E26FB-66A9-4E9F-9488-FF487F49FBE6}" type="presParOf" srcId="{C9041DE6-10FF-4B07-9668-477786753C3C}" destId="{1C48C741-A6FF-493D-B0E1-807E0B09F648}" srcOrd="3" destOrd="0" presId="urn:microsoft.com/office/officeart/2005/8/layout/default"/>
    <dgm:cxn modelId="{B79305F1-DC76-4012-8CC0-27789020DC8A}" type="presParOf" srcId="{C9041DE6-10FF-4B07-9668-477786753C3C}" destId="{055FCD59-C8AA-4143-870D-02244F8A5318}" srcOrd="4" destOrd="0" presId="urn:microsoft.com/office/officeart/2005/8/layout/default"/>
    <dgm:cxn modelId="{A21F3296-A584-4312-9FAE-0533B4319AC7}" type="presParOf" srcId="{C9041DE6-10FF-4B07-9668-477786753C3C}" destId="{DAD94750-9FCD-4271-BD82-E9AD187F1CE4}" srcOrd="5" destOrd="0" presId="urn:microsoft.com/office/officeart/2005/8/layout/default"/>
    <dgm:cxn modelId="{0A768AA0-0259-4BF5-B24F-B757466725A1}" type="presParOf" srcId="{C9041DE6-10FF-4B07-9668-477786753C3C}" destId="{0E8B0774-4DB3-4437-BF7E-B83F68EE530B}" srcOrd="6" destOrd="0" presId="urn:microsoft.com/office/officeart/2005/8/layout/default"/>
    <dgm:cxn modelId="{A1EB3087-7215-4D67-94DD-415AB02E237D}" type="presParOf" srcId="{C9041DE6-10FF-4B07-9668-477786753C3C}" destId="{44C1C2DF-1A09-4984-B377-73A9AEF28990}" srcOrd="7" destOrd="0" presId="urn:microsoft.com/office/officeart/2005/8/layout/default"/>
    <dgm:cxn modelId="{0869E81C-C8C0-4422-BCFF-2570EA14C1AD}" type="presParOf" srcId="{C9041DE6-10FF-4B07-9668-477786753C3C}" destId="{234A724F-7F0B-4455-A909-179FE8F41804}" srcOrd="8" destOrd="0" presId="urn:microsoft.com/office/officeart/2005/8/layout/default"/>
    <dgm:cxn modelId="{97157400-4CEB-469E-97D4-0932B1216E35}" type="presParOf" srcId="{C9041DE6-10FF-4B07-9668-477786753C3C}" destId="{A501B57F-F3AD-448A-B084-B754B1BDD174}" srcOrd="9" destOrd="0" presId="urn:microsoft.com/office/officeart/2005/8/layout/default"/>
    <dgm:cxn modelId="{B8AD6988-7320-48CF-A4CA-19BCD6399CF8}" type="presParOf" srcId="{C9041DE6-10FF-4B07-9668-477786753C3C}" destId="{4B128349-85BD-4AB1-8ABA-CDB160A5D221}" srcOrd="10" destOrd="0" presId="urn:microsoft.com/office/officeart/2005/8/layout/default"/>
    <dgm:cxn modelId="{B350A0A2-F856-4FC6-8914-64DEB00E026D}" type="presParOf" srcId="{C9041DE6-10FF-4B07-9668-477786753C3C}" destId="{FF420629-A11B-47EC-9AC3-BC31C9250456}" srcOrd="11" destOrd="0" presId="urn:microsoft.com/office/officeart/2005/8/layout/default"/>
    <dgm:cxn modelId="{D2954B8D-EDA4-4872-9A97-D8B347C503D9}" type="presParOf" srcId="{C9041DE6-10FF-4B07-9668-477786753C3C}" destId="{F15D74F2-DFFE-434E-987F-A2498ABC64D0}" srcOrd="12" destOrd="0" presId="urn:microsoft.com/office/officeart/2005/8/layout/default"/>
    <dgm:cxn modelId="{39834E4A-A3EC-4D77-BFE5-B38408727CA4}" type="presParOf" srcId="{C9041DE6-10FF-4B07-9668-477786753C3C}" destId="{7140290C-496E-4B9D-BF60-360AF53DFBD3}" srcOrd="13" destOrd="0" presId="urn:microsoft.com/office/officeart/2005/8/layout/default"/>
    <dgm:cxn modelId="{9E80131A-98AC-4E59-A448-A4E150AB90FA}" type="presParOf" srcId="{C9041DE6-10FF-4B07-9668-477786753C3C}" destId="{8E20A2F2-8D97-43FA-8701-A4F9A4AAF3B1}" srcOrd="14" destOrd="0" presId="urn:microsoft.com/office/officeart/2005/8/layout/default"/>
    <dgm:cxn modelId="{B34C6217-8FF0-41FD-A545-764010B0A06D}" type="presParOf" srcId="{C9041DE6-10FF-4B07-9668-477786753C3C}" destId="{6754C27B-80DA-4725-A07A-8FB5EDAF3319}" srcOrd="15" destOrd="0" presId="urn:microsoft.com/office/officeart/2005/8/layout/default"/>
    <dgm:cxn modelId="{2626C792-5114-4E62-87AB-342DB8091279}" type="presParOf" srcId="{C9041DE6-10FF-4B07-9668-477786753C3C}" destId="{967D38E0-7BE4-4AD8-8BE7-8DFE4718D105}" srcOrd="16" destOrd="0" presId="urn:microsoft.com/office/officeart/2005/8/layout/default"/>
    <dgm:cxn modelId="{9AF93D95-5B18-4829-8A94-5D9612A56567}" type="presParOf" srcId="{C9041DE6-10FF-4B07-9668-477786753C3C}" destId="{505237DB-8BA6-4CCC-90D5-B04AA2F2E361}" srcOrd="17" destOrd="0" presId="urn:microsoft.com/office/officeart/2005/8/layout/default"/>
    <dgm:cxn modelId="{601168AF-83AD-412D-8B6F-3A1EA9CEB62A}" type="presParOf" srcId="{C9041DE6-10FF-4B07-9668-477786753C3C}" destId="{72BA78ED-E062-4EC1-921E-230B97726503}" srcOrd="18" destOrd="0" presId="urn:microsoft.com/office/officeart/2005/8/layout/default"/>
    <dgm:cxn modelId="{C079ABEF-7A68-4B74-8848-34452882D132}" type="presParOf" srcId="{C9041DE6-10FF-4B07-9668-477786753C3C}" destId="{02899B4D-68F3-4E9F-971D-88A61C5BA016}" srcOrd="19" destOrd="0" presId="urn:microsoft.com/office/officeart/2005/8/layout/default"/>
    <dgm:cxn modelId="{4567499B-7C63-4D8D-B75D-69D010299030}" type="presParOf" srcId="{C9041DE6-10FF-4B07-9668-477786753C3C}" destId="{87E98C3C-C018-4BCF-87F0-1B6752733434}" srcOrd="20" destOrd="0" presId="urn:microsoft.com/office/officeart/2005/8/layout/default"/>
    <dgm:cxn modelId="{2684FEA7-058E-4109-B95C-BD567D600893}" type="presParOf" srcId="{C9041DE6-10FF-4B07-9668-477786753C3C}" destId="{301A3BAE-DEF6-4112-9E2A-F30CD8D9DC4F}" srcOrd="21" destOrd="0" presId="urn:microsoft.com/office/officeart/2005/8/layout/default"/>
    <dgm:cxn modelId="{15E76C38-9A3F-410E-BE5E-A1B3CAD309CB}" type="presParOf" srcId="{C9041DE6-10FF-4B07-9668-477786753C3C}" destId="{2A7DAF52-B163-4241-A850-1D9434F37E55}" srcOrd="22" destOrd="0" presId="urn:microsoft.com/office/officeart/2005/8/layout/default"/>
    <dgm:cxn modelId="{9370E936-44B0-4A6A-9981-230465F2BF56}" type="presParOf" srcId="{C9041DE6-10FF-4B07-9668-477786753C3C}" destId="{3386CED6-8EB1-41AA-A2E4-2D6373100219}" srcOrd="23" destOrd="0" presId="urn:microsoft.com/office/officeart/2005/8/layout/default"/>
    <dgm:cxn modelId="{DD407740-FCF4-4C7E-8580-D46A3773F4DD}" type="presParOf" srcId="{C9041DE6-10FF-4B07-9668-477786753C3C}" destId="{FF574CE5-9CA5-4FE8-B9C5-2EE2F093C973}" srcOrd="24" destOrd="0" presId="urn:microsoft.com/office/officeart/2005/8/layout/default"/>
    <dgm:cxn modelId="{74A7D8E5-A399-41C5-B013-6E004D519427}" type="presParOf" srcId="{C9041DE6-10FF-4B07-9668-477786753C3C}" destId="{22F8906B-C9B4-463E-B0B4-66E37A906864}" srcOrd="25" destOrd="0" presId="urn:microsoft.com/office/officeart/2005/8/layout/default"/>
    <dgm:cxn modelId="{AF2B79B9-048F-4263-ACED-D928667A418D}" type="presParOf" srcId="{C9041DE6-10FF-4B07-9668-477786753C3C}" destId="{5E85AE11-E302-40DD-921E-C6CC3CD8A1BB}" srcOrd="26" destOrd="0" presId="urn:microsoft.com/office/officeart/2005/8/layout/default"/>
    <dgm:cxn modelId="{6CAC5F5A-FA38-44BB-91CA-25E23338F25C}" type="presParOf" srcId="{C9041DE6-10FF-4B07-9668-477786753C3C}" destId="{E8E71C8D-ABD5-4A7A-8F88-B73679736332}" srcOrd="27" destOrd="0" presId="urn:microsoft.com/office/officeart/2005/8/layout/default"/>
    <dgm:cxn modelId="{F3EBE5C5-F3D3-4F42-A89D-8DB2867EA8D7}" type="presParOf" srcId="{C9041DE6-10FF-4B07-9668-477786753C3C}" destId="{E9F4DB44-60CB-4845-AE1F-D0B3AB711E3A}"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83B09-1B5E-46D7-8F13-CF71ED91CE48}">
      <dsp:nvSpPr>
        <dsp:cNvPr id="0" name=""/>
        <dsp:cNvSpPr/>
      </dsp:nvSpPr>
      <dsp:spPr>
        <a:xfrm>
          <a:off x="2240919" y="0"/>
          <a:ext cx="2089829" cy="209014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230BF9-6AEC-4842-A320-DD6E76973F4D}">
      <dsp:nvSpPr>
        <dsp:cNvPr id="0" name=""/>
        <dsp:cNvSpPr/>
      </dsp:nvSpPr>
      <dsp:spPr>
        <a:xfrm>
          <a:off x="2702840" y="754606"/>
          <a:ext cx="1161278" cy="5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Challenges</a:t>
          </a:r>
          <a:endParaRPr lang="en-US" sz="1700" kern="1200" dirty="0"/>
        </a:p>
      </dsp:txBody>
      <dsp:txXfrm>
        <a:off x="2702840" y="754606"/>
        <a:ext cx="1161278" cy="580500"/>
      </dsp:txXfrm>
    </dsp:sp>
    <dsp:sp modelId="{F654770F-B2D8-4716-9370-A5446A57D9DD}">
      <dsp:nvSpPr>
        <dsp:cNvPr id="0" name=""/>
        <dsp:cNvSpPr/>
      </dsp:nvSpPr>
      <dsp:spPr>
        <a:xfrm>
          <a:off x="1660476" y="1200944"/>
          <a:ext cx="2089829" cy="2090147"/>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A5B2D0-E71F-44E0-8D43-B5B47768B385}">
      <dsp:nvSpPr>
        <dsp:cNvPr id="0" name=""/>
        <dsp:cNvSpPr/>
      </dsp:nvSpPr>
      <dsp:spPr>
        <a:xfrm>
          <a:off x="2124751" y="1962498"/>
          <a:ext cx="1161278" cy="5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Opportunity vs Risk</a:t>
          </a:r>
          <a:endParaRPr lang="en-US" sz="1700" kern="1200" dirty="0"/>
        </a:p>
      </dsp:txBody>
      <dsp:txXfrm>
        <a:off x="2124751" y="1962498"/>
        <a:ext cx="1161278" cy="580500"/>
      </dsp:txXfrm>
    </dsp:sp>
    <dsp:sp modelId="{D623323D-E5DA-4665-9342-B3719CBB358F}">
      <dsp:nvSpPr>
        <dsp:cNvPr id="0" name=""/>
        <dsp:cNvSpPr/>
      </dsp:nvSpPr>
      <dsp:spPr>
        <a:xfrm>
          <a:off x="2389659" y="2545603"/>
          <a:ext cx="1795487" cy="1796207"/>
        </a:xfrm>
        <a:prstGeom prst="blockArc">
          <a:avLst>
            <a:gd name="adj1" fmla="val 13500000"/>
            <a:gd name="adj2" fmla="val 108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73C6055-CD03-4CCA-B8DC-00C949354E53}">
      <dsp:nvSpPr>
        <dsp:cNvPr id="0" name=""/>
        <dsp:cNvSpPr/>
      </dsp:nvSpPr>
      <dsp:spPr>
        <a:xfrm>
          <a:off x="2705587" y="3172127"/>
          <a:ext cx="1161278" cy="5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Decision</a:t>
          </a:r>
          <a:endParaRPr lang="en-US" sz="1700" kern="1200" dirty="0"/>
        </a:p>
      </dsp:txBody>
      <dsp:txXfrm>
        <a:off x="2705587" y="3172127"/>
        <a:ext cx="1161278" cy="580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955F422-B114-43AD-B715-15892036E806}" type="datetimeFigureOut">
              <a:rPr lang="en-US" smtClean="0"/>
              <a:t>3/8/2017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488DBF-81EA-48B7-9114-21BC061F493C}" type="slidenum">
              <a:rPr lang="en-US" smtClean="0"/>
              <a:t>‹#›</a:t>
            </a:fld>
            <a:endParaRPr lang="en-US"/>
          </a:p>
        </p:txBody>
      </p:sp>
    </p:spTree>
    <p:extLst>
      <p:ext uri="{BB962C8B-B14F-4D97-AF65-F5344CB8AC3E}">
        <p14:creationId xmlns:p14="http://schemas.microsoft.com/office/powerpoint/2010/main" val="138617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55F422-B114-43AD-B715-15892036E806}" type="datetimeFigureOut">
              <a:rPr lang="en-US" smtClean="0"/>
              <a:t>3/8/2017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488DBF-81EA-48B7-9114-21BC061F493C}" type="slidenum">
              <a:rPr lang="en-US" smtClean="0"/>
              <a:t>‹#›</a:t>
            </a:fld>
            <a:endParaRPr lang="en-US"/>
          </a:p>
        </p:txBody>
      </p:sp>
    </p:spTree>
    <p:extLst>
      <p:ext uri="{BB962C8B-B14F-4D97-AF65-F5344CB8AC3E}">
        <p14:creationId xmlns:p14="http://schemas.microsoft.com/office/powerpoint/2010/main" val="221481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55F422-B114-43AD-B715-15892036E806}" type="datetimeFigureOut">
              <a:rPr lang="en-US" smtClean="0"/>
              <a:t>3/8/2017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488DBF-81EA-48B7-9114-21BC061F493C}" type="slidenum">
              <a:rPr lang="en-US" smtClean="0"/>
              <a:t>‹#›</a:t>
            </a:fld>
            <a:endParaRPr lang="en-US"/>
          </a:p>
        </p:txBody>
      </p:sp>
    </p:spTree>
    <p:extLst>
      <p:ext uri="{BB962C8B-B14F-4D97-AF65-F5344CB8AC3E}">
        <p14:creationId xmlns:p14="http://schemas.microsoft.com/office/powerpoint/2010/main" val="110721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3DC214-A650-42A8-A2EE-5CB47A61E2E7}" type="datetimeFigureOut">
              <a:rPr lang="en-US" smtClean="0">
                <a:solidFill>
                  <a:srgbClr val="000000"/>
                </a:solidFill>
              </a:rPr>
              <a:pPr>
                <a:defRPr/>
              </a:pPr>
              <a:t>3/8/2017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A10B14C-8CBE-4746-ACC0-EB0650E44D29}" type="slidenum">
              <a:rPr lang="en-US" altLang="en-US" smtClean="0">
                <a:solidFill>
                  <a:srgbClr val="000000"/>
                </a:solidFill>
              </a:rPr>
              <a:pPr>
                <a:defRPr/>
              </a:pPr>
              <a:t>‹#›</a:t>
            </a:fld>
            <a:endParaRPr lang="en-US" altLang="en-US">
              <a:solidFill>
                <a:srgbClr val="000000"/>
              </a:solidFill>
            </a:endParaRPr>
          </a:p>
        </p:txBody>
      </p:sp>
      <p:pic>
        <p:nvPicPr>
          <p:cNvPr id="7" name="Picture 7" descr="DCS16_speaker_template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68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9BC5DC-CFA3-440A-B44D-FC533C8C33E2}" type="datetimeFigureOut">
              <a:rPr lang="en-US" smtClean="0">
                <a:solidFill>
                  <a:srgbClr val="000000"/>
                </a:solidFill>
              </a:rPr>
              <a:pPr>
                <a:defRPr/>
              </a:pPr>
              <a:t>3/8/2017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9DEAE82-9DD4-4EBE-AD92-4F6FC8855693}"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047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4275E0-7154-49C4-8782-E19C2C5A7800}" type="datetimeFigureOut">
              <a:rPr lang="en-US" smtClean="0">
                <a:solidFill>
                  <a:srgbClr val="000000"/>
                </a:solidFill>
              </a:rPr>
              <a:pPr>
                <a:defRPr/>
              </a:pPr>
              <a:t>3/8/2017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DA41DDE-8C23-4DE1-A072-96A65EB257C0}"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67500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1FB466E-079E-4E61-95C5-151F2EAF86F7}" type="datetimeFigureOut">
              <a:rPr lang="en-US" smtClean="0">
                <a:solidFill>
                  <a:srgbClr val="000000"/>
                </a:solidFill>
              </a:rPr>
              <a:pPr>
                <a:defRPr/>
              </a:pPr>
              <a:t>3/8/2017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CB842BDA-01D3-47DA-B8C3-6E99D32F901C}"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5052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CCB546C-4F50-4214-A026-BAB429CBC114}" type="datetimeFigureOut">
              <a:rPr lang="en-US" smtClean="0">
                <a:solidFill>
                  <a:srgbClr val="000000"/>
                </a:solidFill>
              </a:rPr>
              <a:pPr>
                <a:defRPr/>
              </a:pPr>
              <a:t>3/8/2017</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C5FF5225-5702-4BE6-ACEC-041C8EF9547C}"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6015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28A1D3A-335C-4488-B589-6B7347139A80}" type="datetimeFigureOut">
              <a:rPr lang="en-US" smtClean="0">
                <a:solidFill>
                  <a:srgbClr val="000000"/>
                </a:solidFill>
              </a:rPr>
              <a:pPr>
                <a:defRPr/>
              </a:pPr>
              <a:t>3/8/2017</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8C34365C-D93F-4188-8961-5FA3560F38AB}"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6303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A3E8651-F2FF-42AC-AF70-D31C38FA6667}" type="datetimeFigureOut">
              <a:rPr lang="en-US" smtClean="0">
                <a:solidFill>
                  <a:srgbClr val="000000"/>
                </a:solidFill>
              </a:rPr>
              <a:pPr>
                <a:defRPr/>
              </a:pPr>
              <a:t>3/8/2017</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0FF18D7-1304-4E5B-A393-2EDC865A1311}"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4406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9"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96CFB40-2951-444D-ADB4-094E68753D21}" type="datetimeFigureOut">
              <a:rPr lang="en-US" smtClean="0">
                <a:solidFill>
                  <a:srgbClr val="000000"/>
                </a:solidFill>
              </a:rPr>
              <a:pPr>
                <a:defRPr/>
              </a:pPr>
              <a:t>3/8/2017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AD14FAD-2F2E-4624-B736-F64A4CE7AFF2}"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711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55F422-B114-43AD-B715-15892036E806}" type="datetimeFigureOut">
              <a:rPr lang="en-US" smtClean="0"/>
              <a:t>3/8/2017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488DBF-81EA-48B7-9114-21BC061F493C}" type="slidenum">
              <a:rPr lang="en-US" smtClean="0"/>
              <a:t>‹#›</a:t>
            </a:fld>
            <a:endParaRPr lang="en-US"/>
          </a:p>
        </p:txBody>
      </p:sp>
    </p:spTree>
    <p:extLst>
      <p:ext uri="{BB962C8B-B14F-4D97-AF65-F5344CB8AC3E}">
        <p14:creationId xmlns:p14="http://schemas.microsoft.com/office/powerpoint/2010/main" val="3687680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9"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BE65E4A-AF02-40BE-B410-18500C654270}" type="datetimeFigureOut">
              <a:rPr lang="en-US" smtClean="0">
                <a:solidFill>
                  <a:srgbClr val="000000"/>
                </a:solidFill>
              </a:rPr>
              <a:pPr>
                <a:defRPr/>
              </a:pPr>
              <a:t>3/8/2017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6607760-441A-4E4C-BB66-7BFE735050AF}"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1062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B8FE99-5522-4668-9711-BE3D30243CB2}" type="datetimeFigureOut">
              <a:rPr lang="en-US" smtClean="0">
                <a:solidFill>
                  <a:srgbClr val="000000"/>
                </a:solidFill>
              </a:rPr>
              <a:pPr>
                <a:defRPr/>
              </a:pPr>
              <a:t>3/8/2017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16407A1-7839-4A23-9FC6-15761E77FC87}"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7825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3C3002-439F-4CB2-9AD7-8CB46D3A16A0}" type="datetimeFigureOut">
              <a:rPr lang="en-US" smtClean="0">
                <a:solidFill>
                  <a:srgbClr val="000000"/>
                </a:solidFill>
              </a:rPr>
              <a:pPr>
                <a:defRPr/>
              </a:pPr>
              <a:t>3/8/2017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3FF9DF0-EBD6-422F-8685-8F13DD3AFE19}"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3239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3DC214-A650-42A8-A2EE-5CB47A61E2E7}" type="datetimeFigureOut">
              <a:rPr lang="en-US" smtClean="0">
                <a:solidFill>
                  <a:srgbClr val="000000"/>
                </a:solidFill>
              </a:rPr>
              <a:pPr>
                <a:defRPr/>
              </a:pPr>
              <a:t>3/8/2017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A10B14C-8CBE-4746-ACC0-EB0650E44D29}" type="slidenum">
              <a:rPr lang="en-US" altLang="en-US" smtClean="0">
                <a:solidFill>
                  <a:srgbClr val="000000"/>
                </a:solidFill>
              </a:rPr>
              <a:pPr>
                <a:defRPr/>
              </a:pPr>
              <a:t>‹#›</a:t>
            </a:fld>
            <a:endParaRPr lang="en-US" altLang="en-US">
              <a:solidFill>
                <a:srgbClr val="000000"/>
              </a:solidFill>
            </a:endParaRPr>
          </a:p>
        </p:txBody>
      </p:sp>
      <p:pic>
        <p:nvPicPr>
          <p:cNvPr id="7" name="Picture 7" descr="DCS16_speaker_template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176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9BC5DC-CFA3-440A-B44D-FC533C8C33E2}" type="datetimeFigureOut">
              <a:rPr lang="en-US" smtClean="0">
                <a:solidFill>
                  <a:srgbClr val="000000"/>
                </a:solidFill>
              </a:rPr>
              <a:pPr>
                <a:defRPr/>
              </a:pPr>
              <a:t>3/8/2017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9DEAE82-9DD4-4EBE-AD92-4F6FC8855693}"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0080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4275E0-7154-49C4-8782-E19C2C5A7800}" type="datetimeFigureOut">
              <a:rPr lang="en-US" smtClean="0">
                <a:solidFill>
                  <a:srgbClr val="000000"/>
                </a:solidFill>
              </a:rPr>
              <a:pPr>
                <a:defRPr/>
              </a:pPr>
              <a:t>3/8/2017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8DA41DDE-8C23-4DE1-A072-96A65EB257C0}"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9668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1FB466E-079E-4E61-95C5-151F2EAF86F7}" type="datetimeFigureOut">
              <a:rPr lang="en-US" smtClean="0">
                <a:solidFill>
                  <a:srgbClr val="000000"/>
                </a:solidFill>
              </a:rPr>
              <a:pPr>
                <a:defRPr/>
              </a:pPr>
              <a:t>3/8/2017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CB842BDA-01D3-47DA-B8C3-6E99D32F901C}"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9533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CCB546C-4F50-4214-A026-BAB429CBC114}" type="datetimeFigureOut">
              <a:rPr lang="en-US" smtClean="0">
                <a:solidFill>
                  <a:srgbClr val="000000"/>
                </a:solidFill>
              </a:rPr>
              <a:pPr>
                <a:defRPr/>
              </a:pPr>
              <a:t>3/8/2017</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C5FF5225-5702-4BE6-ACEC-041C8EF9547C}"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94354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28A1D3A-335C-4488-B589-6B7347139A80}" type="datetimeFigureOut">
              <a:rPr lang="en-US" smtClean="0">
                <a:solidFill>
                  <a:srgbClr val="000000"/>
                </a:solidFill>
              </a:rPr>
              <a:pPr>
                <a:defRPr/>
              </a:pPr>
              <a:t>3/8/2017</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8C34365C-D93F-4188-8961-5FA3560F38AB}"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9876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A3E8651-F2FF-42AC-AF70-D31C38FA6667}" type="datetimeFigureOut">
              <a:rPr lang="en-US" smtClean="0">
                <a:solidFill>
                  <a:srgbClr val="000000"/>
                </a:solidFill>
              </a:rPr>
              <a:pPr>
                <a:defRPr/>
              </a:pPr>
              <a:t>3/8/2017</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0FF18D7-1304-4E5B-A393-2EDC865A1311}"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9203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955F422-B114-43AD-B715-15892036E806}" type="datetimeFigureOut">
              <a:rPr lang="en-US" smtClean="0"/>
              <a:t>3/8/2017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488DBF-81EA-48B7-9114-21BC061F493C}" type="slidenum">
              <a:rPr lang="en-US" smtClean="0"/>
              <a:t>‹#›</a:t>
            </a:fld>
            <a:endParaRPr lang="en-US"/>
          </a:p>
        </p:txBody>
      </p:sp>
    </p:spTree>
    <p:extLst>
      <p:ext uri="{BB962C8B-B14F-4D97-AF65-F5344CB8AC3E}">
        <p14:creationId xmlns:p14="http://schemas.microsoft.com/office/powerpoint/2010/main" val="3730506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9"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96CFB40-2951-444D-ADB4-094E68753D21}" type="datetimeFigureOut">
              <a:rPr lang="en-US" smtClean="0">
                <a:solidFill>
                  <a:srgbClr val="000000"/>
                </a:solidFill>
              </a:rPr>
              <a:pPr>
                <a:defRPr/>
              </a:pPr>
              <a:t>3/8/2017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AD14FAD-2F2E-4624-B736-F64A4CE7AFF2}"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92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9"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BE65E4A-AF02-40BE-B410-18500C654270}" type="datetimeFigureOut">
              <a:rPr lang="en-US" smtClean="0">
                <a:solidFill>
                  <a:srgbClr val="000000"/>
                </a:solidFill>
              </a:rPr>
              <a:pPr>
                <a:defRPr/>
              </a:pPr>
              <a:t>3/8/2017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6607760-441A-4E4C-BB66-7BFE735050AF}"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1336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B8FE99-5522-4668-9711-BE3D30243CB2}" type="datetimeFigureOut">
              <a:rPr lang="en-US" smtClean="0">
                <a:solidFill>
                  <a:srgbClr val="000000"/>
                </a:solidFill>
              </a:rPr>
              <a:pPr>
                <a:defRPr/>
              </a:pPr>
              <a:t>3/8/2017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16407A1-7839-4A23-9FC6-15761E77FC87}"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6794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3C3002-439F-4CB2-9AD7-8CB46D3A16A0}" type="datetimeFigureOut">
              <a:rPr lang="en-US" smtClean="0">
                <a:solidFill>
                  <a:srgbClr val="000000"/>
                </a:solidFill>
              </a:rPr>
              <a:pPr>
                <a:defRPr/>
              </a:pPr>
              <a:t>3/8/2017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3FF9DF0-EBD6-422F-8685-8F13DD3AFE19}"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383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955F422-B114-43AD-B715-15892036E806}" type="datetimeFigureOut">
              <a:rPr lang="en-US" smtClean="0"/>
              <a:t>3/8/2017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488DBF-81EA-48B7-9114-21BC061F493C}" type="slidenum">
              <a:rPr lang="en-US" smtClean="0"/>
              <a:t>‹#›</a:t>
            </a:fld>
            <a:endParaRPr lang="en-US"/>
          </a:p>
        </p:txBody>
      </p:sp>
    </p:spTree>
    <p:extLst>
      <p:ext uri="{BB962C8B-B14F-4D97-AF65-F5344CB8AC3E}">
        <p14:creationId xmlns:p14="http://schemas.microsoft.com/office/powerpoint/2010/main" val="375757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955F422-B114-43AD-B715-15892036E806}" type="datetimeFigureOut">
              <a:rPr lang="en-US" smtClean="0"/>
              <a:t>3/8/2017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9488DBF-81EA-48B7-9114-21BC061F493C}" type="slidenum">
              <a:rPr lang="en-US" smtClean="0"/>
              <a:t>‹#›</a:t>
            </a:fld>
            <a:endParaRPr lang="en-US"/>
          </a:p>
        </p:txBody>
      </p:sp>
    </p:spTree>
    <p:extLst>
      <p:ext uri="{BB962C8B-B14F-4D97-AF65-F5344CB8AC3E}">
        <p14:creationId xmlns:p14="http://schemas.microsoft.com/office/powerpoint/2010/main" val="357243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955F422-B114-43AD-B715-15892036E806}" type="datetimeFigureOut">
              <a:rPr lang="en-US" smtClean="0"/>
              <a:t>3/8/2017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9488DBF-81EA-48B7-9114-21BC061F493C}" type="slidenum">
              <a:rPr lang="en-US" smtClean="0"/>
              <a:t>‹#›</a:t>
            </a:fld>
            <a:endParaRPr lang="en-US"/>
          </a:p>
        </p:txBody>
      </p:sp>
    </p:spTree>
    <p:extLst>
      <p:ext uri="{BB962C8B-B14F-4D97-AF65-F5344CB8AC3E}">
        <p14:creationId xmlns:p14="http://schemas.microsoft.com/office/powerpoint/2010/main" val="425277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955F422-B114-43AD-B715-15892036E806}" type="datetimeFigureOut">
              <a:rPr lang="en-US" smtClean="0"/>
              <a:t>3/8/2017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9488DBF-81EA-48B7-9114-21BC061F493C}" type="slidenum">
              <a:rPr lang="en-US" smtClean="0"/>
              <a:t>‹#›</a:t>
            </a:fld>
            <a:endParaRPr lang="en-US"/>
          </a:p>
        </p:txBody>
      </p:sp>
    </p:spTree>
    <p:extLst>
      <p:ext uri="{BB962C8B-B14F-4D97-AF65-F5344CB8AC3E}">
        <p14:creationId xmlns:p14="http://schemas.microsoft.com/office/powerpoint/2010/main" val="251016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955F422-B114-43AD-B715-15892036E806}" type="datetimeFigureOut">
              <a:rPr lang="en-US" smtClean="0"/>
              <a:t>3/8/2017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488DBF-81EA-48B7-9114-21BC061F493C}" type="slidenum">
              <a:rPr lang="en-US" smtClean="0"/>
              <a:t>‹#›</a:t>
            </a:fld>
            <a:endParaRPr lang="en-US"/>
          </a:p>
        </p:txBody>
      </p:sp>
    </p:spTree>
    <p:extLst>
      <p:ext uri="{BB962C8B-B14F-4D97-AF65-F5344CB8AC3E}">
        <p14:creationId xmlns:p14="http://schemas.microsoft.com/office/powerpoint/2010/main" val="383062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955F422-B114-43AD-B715-15892036E806}" type="datetimeFigureOut">
              <a:rPr lang="en-US" smtClean="0"/>
              <a:t>3/8/2017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488DBF-81EA-48B7-9114-21BC061F493C}" type="slidenum">
              <a:rPr lang="en-US" smtClean="0"/>
              <a:t>‹#›</a:t>
            </a:fld>
            <a:endParaRPr lang="en-US"/>
          </a:p>
        </p:txBody>
      </p:sp>
    </p:spTree>
    <p:extLst>
      <p:ext uri="{BB962C8B-B14F-4D97-AF65-F5344CB8AC3E}">
        <p14:creationId xmlns:p14="http://schemas.microsoft.com/office/powerpoint/2010/main" val="312639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E955F422-B114-43AD-B715-15892036E806}" type="datetimeFigureOut">
              <a:rPr lang="en-US" smtClean="0"/>
              <a:t>3/8/2017</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9488DBF-81EA-48B7-9114-21BC061F493C}" type="slidenum">
              <a:rPr lang="en-US" smtClean="0"/>
              <a:t>‹#›</a:t>
            </a:fld>
            <a:endParaRPr lang="en-US"/>
          </a:p>
        </p:txBody>
      </p:sp>
    </p:spTree>
    <p:extLst>
      <p:ext uri="{BB962C8B-B14F-4D97-AF65-F5344CB8AC3E}">
        <p14:creationId xmlns:p14="http://schemas.microsoft.com/office/powerpoint/2010/main" val="658761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fld id="{C085D9D0-F0BB-4935-9553-CCD207A523A5}" type="datetimeFigureOut">
              <a:rPr lang="en-US">
                <a:solidFill>
                  <a:srgbClr val="000000"/>
                </a:solidFill>
              </a:rPr>
              <a:pPr eaLnBrk="0" fontAlgn="base" hangingPunct="0">
                <a:spcBef>
                  <a:spcPct val="0"/>
                </a:spcBef>
                <a:spcAft>
                  <a:spcPct val="0"/>
                </a:spcAft>
                <a:defRPr/>
              </a:pPr>
              <a:t>3/8/2017</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9E88B108-1167-4495-AE7C-244389762D93}"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pic>
        <p:nvPicPr>
          <p:cNvPr id="7" name="Picture 7" descr="DCS16_speaker_template_master.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997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189"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377"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566"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754"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891" indent="-342891" algn="l" rtl="0" eaLnBrk="1" fontAlgn="base" hangingPunct="1">
        <a:spcBef>
          <a:spcPct val="20000"/>
        </a:spcBef>
        <a:spcAft>
          <a:spcPct val="0"/>
        </a:spcAft>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fld id="{C085D9D0-F0BB-4935-9553-CCD207A523A5}" type="datetimeFigureOut">
              <a:rPr lang="en-US">
                <a:solidFill>
                  <a:srgbClr val="000000"/>
                </a:solidFill>
              </a:rPr>
              <a:pPr eaLnBrk="0" fontAlgn="base" hangingPunct="0">
                <a:spcBef>
                  <a:spcPct val="0"/>
                </a:spcBef>
                <a:spcAft>
                  <a:spcPct val="0"/>
                </a:spcAft>
                <a:defRPr/>
              </a:pPr>
              <a:t>3/8/2017</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9E88B108-1167-4495-AE7C-244389762D93}"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pic>
        <p:nvPicPr>
          <p:cNvPr id="7" name="Picture 7" descr="DCS16_speaker_template_master.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826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189"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377"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566"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754"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891" indent="-342891" algn="l" rtl="0" eaLnBrk="1" fontAlgn="base" hangingPunct="1">
        <a:spcBef>
          <a:spcPct val="20000"/>
        </a:spcBef>
        <a:spcAft>
          <a:spcPct val="0"/>
        </a:spcAft>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png"/><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sp>
        <p:nvSpPr>
          <p:cNvPr id="12" name="Title 1"/>
          <p:cNvSpPr txBox="1">
            <a:spLocks/>
          </p:cNvSpPr>
          <p:nvPr/>
        </p:nvSpPr>
        <p:spPr bwMode="auto">
          <a:xfrm>
            <a:off x="2527621" y="819613"/>
            <a:ext cx="77724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Arial" charset="0"/>
              </a:defRPr>
            </a:lvl2pPr>
            <a:lvl3pPr algn="ctr" rtl="0" eaLnBrk="0" fontAlgn="base" hangingPunct="0">
              <a:spcBef>
                <a:spcPct val="0"/>
              </a:spcBef>
              <a:spcAft>
                <a:spcPct val="0"/>
              </a:spcAft>
              <a:defRPr sz="4000">
                <a:solidFill>
                  <a:schemeClr val="tx1"/>
                </a:solidFill>
                <a:latin typeface="Arial" charset="0"/>
              </a:defRPr>
            </a:lvl3pPr>
            <a:lvl4pPr algn="ctr" rtl="0" eaLnBrk="0" fontAlgn="base" hangingPunct="0">
              <a:spcBef>
                <a:spcPct val="0"/>
              </a:spcBef>
              <a:spcAft>
                <a:spcPct val="0"/>
              </a:spcAft>
              <a:defRPr sz="4000">
                <a:solidFill>
                  <a:schemeClr val="tx1"/>
                </a:solidFill>
                <a:latin typeface="Arial" charset="0"/>
              </a:defRPr>
            </a:lvl4pPr>
            <a:lvl5pPr algn="ctr" rtl="0" eaLnBrk="0" fontAlgn="base" hangingPunct="0">
              <a:spcBef>
                <a:spcPct val="0"/>
              </a:spcBef>
              <a:spcAft>
                <a:spcPct val="0"/>
              </a:spcAft>
              <a:defRPr sz="40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smtClean="0">
                <a:ln>
                  <a:noFill/>
                </a:ln>
                <a:solidFill>
                  <a:sysClr val="windowText" lastClr="000000"/>
                </a:solidFill>
                <a:effectLst/>
                <a:uLnTx/>
                <a:uFillTx/>
                <a:latin typeface="Arial"/>
                <a:ea typeface="+mj-ea"/>
                <a:cs typeface="+mj-cs"/>
              </a:rPr>
              <a:t>A Litigation Recovery</a:t>
            </a:r>
            <a:r>
              <a:rPr kumimoji="0" lang="en-US" altLang="en-US" sz="5400" b="0" i="0" u="none" strike="noStrike" kern="1200" cap="none" spc="0" normalizeH="0" noProof="0" dirty="0" smtClean="0">
                <a:ln>
                  <a:noFill/>
                </a:ln>
                <a:solidFill>
                  <a:sysClr val="windowText" lastClr="000000"/>
                </a:solidFill>
                <a:effectLst/>
                <a:uLnTx/>
                <a:uFillTx/>
                <a:latin typeface="Arial"/>
                <a:ea typeface="+mj-ea"/>
                <a:cs typeface="+mj-cs"/>
              </a:rPr>
              <a:t> </a:t>
            </a:r>
            <a:r>
              <a:rPr kumimoji="0" lang="en-US" altLang="en-US" sz="5400" b="0" i="0" u="none" strike="noStrike" kern="1200" cap="none" spc="0" normalizeH="0" baseline="0" noProof="0" dirty="0" smtClean="0">
                <a:ln>
                  <a:noFill/>
                </a:ln>
                <a:solidFill>
                  <a:sysClr val="windowText" lastClr="000000"/>
                </a:solidFill>
                <a:effectLst/>
                <a:uLnTx/>
                <a:uFillTx/>
                <a:latin typeface="Arial"/>
                <a:ea typeface="+mj-ea"/>
                <a:cs typeface="+mj-cs"/>
              </a:rPr>
              <a:t>Strategy for the Current Regulatory Environment</a:t>
            </a:r>
          </a:p>
        </p:txBody>
      </p:sp>
      <p:sp>
        <p:nvSpPr>
          <p:cNvPr id="13" name="Subtitle 2"/>
          <p:cNvSpPr txBox="1">
            <a:spLocks/>
          </p:cNvSpPr>
          <p:nvPr/>
        </p:nvSpPr>
        <p:spPr bwMode="auto">
          <a:xfrm>
            <a:off x="7998830" y="5122863"/>
            <a:ext cx="33956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 typeface="Arial" charset="0"/>
              <a:buNone/>
              <a:tabLst/>
              <a:defRPr/>
            </a:pPr>
            <a:r>
              <a:rPr kumimoji="0" lang="en-US" altLang="en-US" sz="1600" b="0" i="0" u="none" strike="noStrike" kern="1200" cap="none" spc="0" normalizeH="0" baseline="0" noProof="0" dirty="0" smtClean="0">
                <a:ln>
                  <a:noFill/>
                </a:ln>
                <a:solidFill>
                  <a:sysClr val="windowText" lastClr="000000"/>
                </a:solidFill>
                <a:effectLst/>
                <a:uLnTx/>
                <a:uFillTx/>
                <a:latin typeface="Arial"/>
                <a:ea typeface="+mn-ea"/>
                <a:cs typeface="+mn-cs"/>
              </a:rPr>
              <a:t>Presented By:</a:t>
            </a:r>
          </a:p>
          <a:p>
            <a:pPr marL="0" marR="0" lvl="0" indent="0" algn="r" defTabSz="914400" rtl="0" eaLnBrk="1" fontAlgn="base" latinLnBrk="0" hangingPunct="1">
              <a:lnSpc>
                <a:spcPct val="100000"/>
              </a:lnSpc>
              <a:spcBef>
                <a:spcPct val="20000"/>
              </a:spcBef>
              <a:spcAft>
                <a:spcPct val="0"/>
              </a:spcAft>
              <a:buClrTx/>
              <a:buSzTx/>
              <a:buFont typeface="Arial" charset="0"/>
              <a:buNone/>
              <a:tabLst/>
              <a:defRPr/>
            </a:pPr>
            <a:r>
              <a:rPr kumimoji="0" lang="en-US" altLang="en-US" sz="1800" b="0" i="0" u="none" strike="noStrike" kern="1200" cap="none" spc="0" normalizeH="0" baseline="0" noProof="0" dirty="0" smtClean="0">
                <a:ln>
                  <a:noFill/>
                </a:ln>
                <a:solidFill>
                  <a:sysClr val="windowText" lastClr="000000"/>
                </a:solidFill>
                <a:effectLst/>
                <a:uLnTx/>
                <a:uFillTx/>
                <a:latin typeface="Arial"/>
                <a:ea typeface="+mn-ea"/>
                <a:cs typeface="+mn-cs"/>
              </a:rPr>
              <a:t>Rob</a:t>
            </a:r>
            <a:r>
              <a:rPr kumimoji="0" lang="en-US" altLang="en-US" sz="1800" b="0" i="0" u="none" strike="noStrike" kern="1200" cap="none" spc="0" normalizeH="0" noProof="0" dirty="0" smtClean="0">
                <a:ln>
                  <a:noFill/>
                </a:ln>
                <a:solidFill>
                  <a:sysClr val="windowText" lastClr="000000"/>
                </a:solidFill>
                <a:effectLst/>
                <a:uLnTx/>
                <a:uFillTx/>
                <a:latin typeface="Arial"/>
                <a:ea typeface="+mn-ea"/>
                <a:cs typeface="+mn-cs"/>
              </a:rPr>
              <a:t> Yarmo </a:t>
            </a:r>
            <a:r>
              <a:rPr kumimoji="0" lang="en-US" altLang="en-US" sz="1800" b="0" i="0" u="none" strike="noStrike" kern="1200" cap="none" spc="0" normalizeH="0" baseline="0" noProof="0" dirty="0" smtClean="0">
                <a:ln>
                  <a:noFill/>
                </a:ln>
                <a:solidFill>
                  <a:sysClr val="windowText" lastClr="000000"/>
                </a:solidFill>
                <a:effectLst/>
                <a:uLnTx/>
                <a:uFillTx/>
                <a:latin typeface="Arial"/>
                <a:ea typeface="+mn-ea"/>
                <a:cs typeface="+mn-cs"/>
              </a:rPr>
              <a:t>and Jason Nesbit</a:t>
            </a:r>
          </a:p>
        </p:txBody>
      </p:sp>
      <p:pic>
        <p:nvPicPr>
          <p:cNvPr id="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6741" y="4398341"/>
            <a:ext cx="2707752" cy="67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90" y="4398341"/>
            <a:ext cx="2857500" cy="990600"/>
          </a:xfrm>
          <a:prstGeom prst="rect">
            <a:avLst/>
          </a:prstGeom>
        </p:spPr>
      </p:pic>
    </p:spTree>
    <p:extLst>
      <p:ext uri="{BB962C8B-B14F-4D97-AF65-F5344CB8AC3E}">
        <p14:creationId xmlns:p14="http://schemas.microsoft.com/office/powerpoint/2010/main" val="4105703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11517"/>
            <a:ext cx="12395200" cy="842433"/>
          </a:xfrm>
        </p:spPr>
        <p:txBody>
          <a:bodyPr>
            <a:normAutofit/>
          </a:bodyPr>
          <a:lstStyle/>
          <a:p>
            <a:pPr>
              <a:defRPr/>
            </a:pPr>
            <a:r>
              <a:rPr lang="en-US" sz="3600" dirty="0" smtClean="0"/>
              <a:t>Legal Recovery vs. Agency Recovery Rates</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1026" name="Picture 2"/>
          <p:cNvPicPr>
            <a:picLocks noChangeAspect="1" noChangeArrowheads="1"/>
          </p:cNvPicPr>
          <p:nvPr/>
        </p:nvPicPr>
        <p:blipFill rotWithShape="1">
          <a:blip r:embed="rId3"/>
          <a:srcRect l="651"/>
          <a:stretch/>
        </p:blipFill>
        <p:spPr bwMode="auto">
          <a:xfrm>
            <a:off x="1514475" y="1533150"/>
            <a:ext cx="7470919" cy="4173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0-Point Star 8"/>
          <p:cNvSpPr/>
          <p:nvPr/>
        </p:nvSpPr>
        <p:spPr>
          <a:xfrm>
            <a:off x="8096145" y="2315121"/>
            <a:ext cx="2880512" cy="1927742"/>
          </a:xfrm>
          <a:prstGeom prst="star1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100000" b="100000"/>
            </a:path>
            <a:tileRect t="-100000" r="-100000"/>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300" b="1" dirty="0">
                <a:solidFill>
                  <a:srgbClr val="000000"/>
                </a:solidFill>
              </a:rPr>
              <a:t>Accounts Qualifying for Legal Recover Up to Five Times Agency at 48 Months!</a:t>
            </a:r>
          </a:p>
        </p:txBody>
      </p:sp>
      <p:pic>
        <p:nvPicPr>
          <p:cNvPr id="1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1895612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675586"/>
            <a:ext cx="11582400" cy="842433"/>
          </a:xfrm>
        </p:spPr>
        <p:txBody>
          <a:bodyPr/>
          <a:lstStyle/>
          <a:p>
            <a:r>
              <a:rPr lang="en-US" altLang="en-US" sz="3733" dirty="0"/>
              <a:t>Why the Legal Process is the most effective method:</a:t>
            </a:r>
          </a:p>
        </p:txBody>
      </p:sp>
      <p:sp>
        <p:nvSpPr>
          <p:cNvPr id="3" name="Content Placeholder 2"/>
          <p:cNvSpPr>
            <a:spLocks noGrp="1"/>
          </p:cNvSpPr>
          <p:nvPr>
            <p:ph idx="1"/>
          </p:nvPr>
        </p:nvSpPr>
        <p:spPr>
          <a:xfrm>
            <a:off x="944502" y="1518019"/>
            <a:ext cx="10160000" cy="4500033"/>
          </a:xfrm>
        </p:spPr>
        <p:txBody>
          <a:bodyPr>
            <a:noAutofit/>
          </a:bodyPr>
          <a:lstStyle/>
          <a:p>
            <a:pPr>
              <a:buFont typeface="Wingdings" panose="05000000000000000000" pitchFamily="2" charset="2"/>
              <a:buChar char="v"/>
              <a:defRPr/>
            </a:pPr>
            <a:r>
              <a:rPr lang="en-US" sz="2400" dirty="0" smtClean="0"/>
              <a:t>Psychological: it is the ‘end of the line’ and a prime motivational tool</a:t>
            </a:r>
          </a:p>
          <a:p>
            <a:pPr>
              <a:buFont typeface="Wingdings" panose="05000000000000000000" pitchFamily="2" charset="2"/>
              <a:buChar char="v"/>
              <a:defRPr/>
            </a:pPr>
            <a:r>
              <a:rPr lang="en-US" sz="2400" dirty="0" smtClean="0"/>
              <a:t>Costly to defend and requires time commitment</a:t>
            </a:r>
          </a:p>
          <a:p>
            <a:pPr>
              <a:buFont typeface="Wingdings" panose="05000000000000000000" pitchFamily="2" charset="2"/>
              <a:buChar char="v"/>
              <a:defRPr/>
            </a:pPr>
            <a:r>
              <a:rPr lang="en-US" sz="2400" dirty="0" smtClean="0"/>
              <a:t>Most creditors deem judgments on credit bureau reports to be more detrimental when credit decisioning</a:t>
            </a:r>
          </a:p>
          <a:p>
            <a:pPr>
              <a:buFont typeface="Wingdings" panose="05000000000000000000" pitchFamily="2" charset="2"/>
              <a:buChar char="v"/>
              <a:defRPr/>
            </a:pPr>
            <a:r>
              <a:rPr lang="en-US" sz="2400" dirty="0" smtClean="0"/>
              <a:t>Can involve involuntary recovery methods- wage/bank garnishment, seizure/sale of property</a:t>
            </a:r>
          </a:p>
          <a:p>
            <a:pPr>
              <a:buFont typeface="Wingdings" panose="05000000000000000000" pitchFamily="2" charset="2"/>
              <a:buChar char="v"/>
              <a:defRPr/>
            </a:pPr>
            <a:r>
              <a:rPr lang="en-US" sz="2400" dirty="0" smtClean="0"/>
              <a:t>Delivers historically long recovery curves</a:t>
            </a:r>
          </a:p>
          <a:p>
            <a:pPr>
              <a:buFont typeface="Wingdings" panose="05000000000000000000" pitchFamily="2" charset="2"/>
              <a:buChar char="v"/>
              <a:defRPr/>
            </a:pPr>
            <a:r>
              <a:rPr lang="en-US" sz="2400" dirty="0" smtClean="0"/>
              <a:t>Considered less risky than agency or internal cycling</a:t>
            </a:r>
          </a:p>
          <a:p>
            <a:pPr>
              <a:buFont typeface="Wingdings" panose="05000000000000000000" pitchFamily="2" charset="2"/>
              <a:buChar char="v"/>
              <a:defRPr/>
            </a:pPr>
            <a:r>
              <a:rPr lang="en-US" sz="2400" dirty="0" smtClean="0"/>
              <a:t>Protects your statute rights!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2833850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467248"/>
            <a:ext cx="10972800" cy="1143000"/>
          </a:xfrm>
        </p:spPr>
        <p:txBody>
          <a:bodyPr/>
          <a:lstStyle/>
          <a:p>
            <a:r>
              <a:rPr lang="en-US" altLang="en-US" dirty="0" smtClean="0"/>
              <a:t>Benefits of a Robust Legal Channel</a:t>
            </a:r>
          </a:p>
        </p:txBody>
      </p:sp>
      <p:sp>
        <p:nvSpPr>
          <p:cNvPr id="3" name="Content Placeholder 2"/>
          <p:cNvSpPr>
            <a:spLocks noGrp="1"/>
          </p:cNvSpPr>
          <p:nvPr>
            <p:ph idx="1"/>
          </p:nvPr>
        </p:nvSpPr>
        <p:spPr>
          <a:xfrm>
            <a:off x="609600" y="1600203"/>
            <a:ext cx="10972800" cy="4978400"/>
          </a:xfrm>
        </p:spPr>
        <p:txBody>
          <a:bodyPr/>
          <a:lstStyle/>
          <a:p>
            <a:pPr marL="0" indent="0" algn="just">
              <a:buNone/>
              <a:defRPr/>
            </a:pPr>
            <a:r>
              <a:rPr lang="en-US" sz="2133" dirty="0"/>
              <a:t>Years of data demonstrate </a:t>
            </a:r>
            <a:r>
              <a:rPr lang="en-US" sz="2133" dirty="0" smtClean="0"/>
              <a:t>that a </a:t>
            </a:r>
            <a:r>
              <a:rPr lang="en-US" sz="2133" dirty="0"/>
              <a:t>legal channel will liquidate significantly higher by </a:t>
            </a:r>
            <a:r>
              <a:rPr lang="en-US" sz="2133" b="1" u="sng" dirty="0"/>
              <a:t>selecting the right accounts </a:t>
            </a:r>
            <a:r>
              <a:rPr lang="en-US" sz="2133" dirty="0"/>
              <a:t>and </a:t>
            </a:r>
            <a:r>
              <a:rPr lang="en-US" sz="2133" b="1" u="sng" dirty="0"/>
              <a:t>effective management</a:t>
            </a:r>
            <a:r>
              <a:rPr lang="en-US" sz="2133" dirty="0"/>
              <a:t> when compared with control group or BAU models.</a:t>
            </a:r>
          </a:p>
          <a:p>
            <a:pPr marL="0" indent="0">
              <a:buNone/>
              <a:defRPr/>
            </a:pPr>
            <a:r>
              <a:rPr lang="en-US" sz="2133" b="1" dirty="0" smtClean="0"/>
              <a:t>What </a:t>
            </a:r>
            <a:r>
              <a:rPr lang="en-US" sz="2133" b="1" dirty="0"/>
              <a:t>are the considerations in selecting the </a:t>
            </a:r>
            <a:r>
              <a:rPr lang="en-US" sz="2133" b="1" u="sng" dirty="0"/>
              <a:t>right accounts</a:t>
            </a:r>
            <a:r>
              <a:rPr lang="en-US" sz="2133" b="1" dirty="0"/>
              <a:t>?</a:t>
            </a:r>
            <a:endParaRPr lang="en-US" sz="2133" dirty="0"/>
          </a:p>
          <a:p>
            <a:pPr lvl="3">
              <a:buFont typeface="Wingdings" panose="05000000000000000000" pitchFamily="2" charset="2"/>
              <a:buChar char="v"/>
              <a:defRPr/>
            </a:pPr>
            <a:r>
              <a:rPr lang="en-US" dirty="0"/>
              <a:t>Data driven decisioning supplements human selection</a:t>
            </a:r>
          </a:p>
          <a:p>
            <a:pPr lvl="3">
              <a:buFont typeface="Wingdings" panose="05000000000000000000" pitchFamily="2" charset="2"/>
              <a:buChar char="v"/>
              <a:defRPr/>
            </a:pPr>
            <a:r>
              <a:rPr lang="en-US" dirty="0"/>
              <a:t>Age of account (Statute of Limitations)</a:t>
            </a:r>
          </a:p>
          <a:p>
            <a:pPr lvl="3">
              <a:buFont typeface="Wingdings" panose="05000000000000000000" pitchFamily="2" charset="2"/>
              <a:buChar char="v"/>
              <a:defRPr/>
            </a:pPr>
            <a:r>
              <a:rPr lang="en-US" dirty="0"/>
              <a:t>Balance in consideration of court costs at state/county level</a:t>
            </a:r>
          </a:p>
          <a:p>
            <a:pPr lvl="3">
              <a:buFont typeface="Wingdings" panose="05000000000000000000" pitchFamily="2" charset="2"/>
              <a:buChar char="v"/>
              <a:defRPr/>
            </a:pPr>
            <a:r>
              <a:rPr lang="en-US" dirty="0"/>
              <a:t>Demographics- state, county and zip</a:t>
            </a:r>
          </a:p>
          <a:p>
            <a:pPr lvl="3">
              <a:buFont typeface="Wingdings" panose="05000000000000000000" pitchFamily="2" charset="2"/>
              <a:buChar char="v"/>
              <a:defRPr/>
            </a:pPr>
            <a:r>
              <a:rPr lang="en-US" dirty="0"/>
              <a:t>Absence of negative attributes from Recovery Score</a:t>
            </a:r>
          </a:p>
          <a:p>
            <a:pPr lvl="3">
              <a:buFont typeface="Wingdings" panose="05000000000000000000" pitchFamily="2" charset="2"/>
              <a:buChar char="v"/>
              <a:defRPr/>
            </a:pPr>
            <a:r>
              <a:rPr lang="en-US" dirty="0"/>
              <a:t>Assets confirmed including POE</a:t>
            </a:r>
          </a:p>
          <a:p>
            <a:pPr lvl="3">
              <a:buFont typeface="Wingdings" panose="05000000000000000000" pitchFamily="2" charset="2"/>
              <a:buChar char="v"/>
              <a:defRPr/>
            </a:pPr>
            <a:r>
              <a:rPr lang="en-US" dirty="0"/>
              <a:t>Right party contact info confirmed</a:t>
            </a:r>
          </a:p>
          <a:p>
            <a:pPr lvl="3">
              <a:buFont typeface="Wingdings" panose="05000000000000000000" pitchFamily="2" charset="2"/>
              <a:buChar char="v"/>
              <a:defRPr/>
            </a:pPr>
            <a:r>
              <a:rPr lang="en-US" dirty="0"/>
              <a:t>Media availability</a:t>
            </a:r>
          </a:p>
          <a:p>
            <a:pPr lvl="1">
              <a:buFont typeface="Wingdings" panose="05000000000000000000" pitchFamily="2" charset="2"/>
              <a:buChar char="ü"/>
              <a:defRPr/>
            </a:pPr>
            <a:endParaRPr lang="en-US" sz="2667" dirty="0"/>
          </a:p>
          <a:p>
            <a:pPr lvl="1">
              <a:buFont typeface="Wingdings" panose="05000000000000000000" pitchFamily="2" charset="2"/>
              <a:buChar char="ü"/>
              <a:defRPr/>
            </a:pPr>
            <a:endParaRPr lang="en-US" sz="2667" dirty="0"/>
          </a:p>
          <a:p>
            <a:pPr lvl="1">
              <a:buFont typeface="Wingdings" panose="05000000000000000000" pitchFamily="2" charset="2"/>
              <a:buChar char="ü"/>
              <a:defRPr/>
            </a:pPr>
            <a:endParaRPr lang="en-US" sz="2667" dirty="0"/>
          </a:p>
          <a:p>
            <a:pPr lvl="1">
              <a:buFont typeface="Wingdings" panose="05000000000000000000" pitchFamily="2" charset="2"/>
              <a:buChar char="ü"/>
              <a:defRPr/>
            </a:pPr>
            <a:endParaRPr lang="en-US" sz="2667" dirty="0"/>
          </a:p>
          <a:p>
            <a:pPr marL="0" indent="0">
              <a:buNone/>
              <a:defRPr/>
            </a:pPr>
            <a:endParaRPr lang="en-US" sz="2400" dirty="0"/>
          </a:p>
          <a:p>
            <a:pPr>
              <a:buFont typeface="Arial" panose="020B0604020202020204" pitchFamily="34" charset="0"/>
              <a:buChar char="•"/>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2059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5"/>
          <p:cNvSpPr>
            <a:spLocks noGrp="1"/>
          </p:cNvSpPr>
          <p:nvPr>
            <p:ph type="title"/>
          </p:nvPr>
        </p:nvSpPr>
        <p:spPr>
          <a:xfrm>
            <a:off x="-146049" y="511728"/>
            <a:ext cx="12740217" cy="1305464"/>
          </a:xfrm>
        </p:spPr>
        <p:txBody>
          <a:bodyPr/>
          <a:lstStyle/>
          <a:p>
            <a:r>
              <a:rPr lang="en-US" altLang="en-US" sz="4000" dirty="0" smtClean="0"/>
              <a:t>Do You Have </a:t>
            </a:r>
            <a:r>
              <a:rPr lang="en-US" altLang="en-US" sz="4000" u="sng" dirty="0" smtClean="0"/>
              <a:t>ALL</a:t>
            </a:r>
            <a:r>
              <a:rPr lang="en-US" altLang="en-US" sz="4000" dirty="0" smtClean="0"/>
              <a:t> of the Media/Documents</a:t>
            </a:r>
            <a:r>
              <a:rPr lang="en-US" altLang="en-US" sz="4000" dirty="0"/>
              <a:t>?</a:t>
            </a:r>
          </a:p>
        </p:txBody>
      </p:sp>
      <p:sp>
        <p:nvSpPr>
          <p:cNvPr id="17410" name="Content Placeholder 2"/>
          <p:cNvSpPr>
            <a:spLocks noGrp="1"/>
          </p:cNvSpPr>
          <p:nvPr>
            <p:ph idx="1"/>
          </p:nvPr>
        </p:nvSpPr>
        <p:spPr>
          <a:xfrm>
            <a:off x="812800" y="1645291"/>
            <a:ext cx="10363200" cy="4734983"/>
          </a:xfrm>
        </p:spPr>
        <p:txBody>
          <a:bodyPr/>
          <a:lstStyle/>
          <a:p>
            <a:pPr marL="0" indent="0" algn="just">
              <a:buNone/>
            </a:pPr>
            <a:r>
              <a:rPr lang="en-US" altLang="en-US" sz="2800" dirty="0"/>
              <a:t>Requirements by state vary significantly. To commence legal action you will/may be required to produce the following:</a:t>
            </a:r>
          </a:p>
          <a:p>
            <a:pPr marL="0" indent="0" algn="just">
              <a:buNone/>
            </a:pPr>
            <a:endParaRPr lang="en-US" altLang="en-US" dirty="0" smtClean="0"/>
          </a:p>
          <a:p>
            <a:pPr marL="0" indent="0" algn="just">
              <a:buNone/>
            </a:pPr>
            <a:endParaRPr lang="en-US" altLang="en-US" dirty="0"/>
          </a:p>
          <a:p>
            <a:pPr marL="0" indent="0" algn="just">
              <a:buNone/>
            </a:pPr>
            <a:r>
              <a:rPr lang="en-US" altLang="en-US" sz="2800" dirty="0" smtClean="0"/>
              <a:t>Auto </a:t>
            </a:r>
            <a:r>
              <a:rPr lang="en-US" altLang="en-US" sz="2800" dirty="0"/>
              <a:t>deficiency example:</a:t>
            </a:r>
          </a:p>
          <a:p>
            <a:pPr marL="0" indent="0">
              <a:buNone/>
            </a:pPr>
            <a:endParaRPr lang="en-US" altLang="en-US" dirty="0" smtClean="0"/>
          </a:p>
        </p:txBody>
      </p:sp>
      <p:sp>
        <p:nvSpPr>
          <p:cNvPr id="17413" name="Rectangle 1"/>
          <p:cNvSpPr>
            <a:spLocks noChangeArrowheads="1"/>
          </p:cNvSpPr>
          <p:nvPr/>
        </p:nvSpPr>
        <p:spPr bwMode="auto">
          <a:xfrm>
            <a:off x="4311593" y="2848269"/>
            <a:ext cx="7721600" cy="304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57350" indent="-28575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lvl="3" algn="just" eaLnBrk="0" fontAlgn="base" hangingPunct="0">
              <a:spcBef>
                <a:spcPct val="0"/>
              </a:spcBef>
              <a:spcAft>
                <a:spcPct val="0"/>
              </a:spcAft>
              <a:buFont typeface="Arial" charset="0"/>
              <a:buChar char="→"/>
            </a:pPr>
            <a:r>
              <a:rPr lang="en-US" altLang="en-US" sz="2133" dirty="0">
                <a:solidFill>
                  <a:srgbClr val="000000"/>
                </a:solidFill>
              </a:rPr>
              <a:t>Pay History or Statement of Account</a:t>
            </a:r>
          </a:p>
          <a:p>
            <a:pPr lvl="3" algn="just" eaLnBrk="0" fontAlgn="base" hangingPunct="0">
              <a:spcBef>
                <a:spcPct val="0"/>
              </a:spcBef>
              <a:spcAft>
                <a:spcPct val="0"/>
              </a:spcAft>
              <a:buFont typeface="Arial" charset="0"/>
              <a:buChar char="→"/>
            </a:pPr>
            <a:r>
              <a:rPr lang="en-US" altLang="en-US" sz="2133" dirty="0">
                <a:solidFill>
                  <a:srgbClr val="000000"/>
                </a:solidFill>
              </a:rPr>
              <a:t>Contract</a:t>
            </a:r>
          </a:p>
          <a:p>
            <a:pPr lvl="3" algn="just" eaLnBrk="0" fontAlgn="base" hangingPunct="0">
              <a:spcBef>
                <a:spcPct val="0"/>
              </a:spcBef>
              <a:spcAft>
                <a:spcPct val="0"/>
              </a:spcAft>
              <a:buFont typeface="Arial" charset="0"/>
              <a:buChar char="→"/>
            </a:pPr>
            <a:r>
              <a:rPr lang="en-US" altLang="en-US" sz="2133" dirty="0">
                <a:solidFill>
                  <a:srgbClr val="000000"/>
                </a:solidFill>
              </a:rPr>
              <a:t>Deficiency calculation</a:t>
            </a:r>
          </a:p>
          <a:p>
            <a:pPr lvl="3" algn="just" eaLnBrk="0" fontAlgn="base" hangingPunct="0">
              <a:spcBef>
                <a:spcPct val="0"/>
              </a:spcBef>
              <a:spcAft>
                <a:spcPct val="0"/>
              </a:spcAft>
              <a:buFont typeface="Arial" charset="0"/>
              <a:buChar char="→"/>
            </a:pPr>
            <a:r>
              <a:rPr lang="en-US" altLang="en-US" sz="2133" dirty="0">
                <a:solidFill>
                  <a:srgbClr val="000000"/>
                </a:solidFill>
              </a:rPr>
              <a:t>Copy of title</a:t>
            </a:r>
          </a:p>
          <a:p>
            <a:pPr lvl="3" algn="just" eaLnBrk="0" fontAlgn="base" hangingPunct="0">
              <a:spcBef>
                <a:spcPct val="0"/>
              </a:spcBef>
              <a:spcAft>
                <a:spcPct val="0"/>
              </a:spcAft>
              <a:buFont typeface="Arial" charset="0"/>
              <a:buChar char="→"/>
            </a:pPr>
            <a:r>
              <a:rPr lang="en-US" altLang="en-US" sz="2133" dirty="0">
                <a:solidFill>
                  <a:srgbClr val="000000"/>
                </a:solidFill>
              </a:rPr>
              <a:t>Right to Cure letter</a:t>
            </a:r>
          </a:p>
          <a:p>
            <a:pPr lvl="3" algn="just" eaLnBrk="0" fontAlgn="base" hangingPunct="0">
              <a:spcBef>
                <a:spcPct val="0"/>
              </a:spcBef>
              <a:spcAft>
                <a:spcPct val="0"/>
              </a:spcAft>
              <a:buFont typeface="Arial" charset="0"/>
              <a:buChar char="→"/>
            </a:pPr>
            <a:r>
              <a:rPr lang="en-US" altLang="en-US" sz="2133" dirty="0">
                <a:solidFill>
                  <a:srgbClr val="000000"/>
                </a:solidFill>
              </a:rPr>
              <a:t>Proof of mailing</a:t>
            </a:r>
          </a:p>
          <a:p>
            <a:pPr lvl="3" algn="just" eaLnBrk="0" fontAlgn="base" hangingPunct="0">
              <a:spcBef>
                <a:spcPct val="0"/>
              </a:spcBef>
              <a:spcAft>
                <a:spcPct val="0"/>
              </a:spcAft>
              <a:buFont typeface="Arial" charset="0"/>
              <a:buChar char="→"/>
            </a:pPr>
            <a:r>
              <a:rPr lang="en-US" altLang="en-US" sz="2133" dirty="0">
                <a:solidFill>
                  <a:srgbClr val="000000"/>
                </a:solidFill>
              </a:rPr>
              <a:t>Repo Bill</a:t>
            </a:r>
          </a:p>
          <a:p>
            <a:pPr lvl="3" algn="just" eaLnBrk="0" fontAlgn="base" hangingPunct="0">
              <a:spcBef>
                <a:spcPct val="0"/>
              </a:spcBef>
              <a:spcAft>
                <a:spcPct val="0"/>
              </a:spcAft>
              <a:buFont typeface="Arial" charset="0"/>
              <a:buChar char="→"/>
            </a:pPr>
            <a:r>
              <a:rPr lang="en-US" altLang="en-US" sz="2133" dirty="0">
                <a:solidFill>
                  <a:srgbClr val="000000"/>
                </a:solidFill>
              </a:rPr>
              <a:t>NOIS (Notice of Intent to Sell)</a:t>
            </a:r>
          </a:p>
          <a:p>
            <a:pPr lvl="3" algn="just" eaLnBrk="0" fontAlgn="base" hangingPunct="0">
              <a:spcBef>
                <a:spcPct val="0"/>
              </a:spcBef>
              <a:spcAft>
                <a:spcPct val="0"/>
              </a:spcAft>
              <a:buFont typeface="Arial" charset="0"/>
              <a:buChar char="→"/>
            </a:pPr>
            <a:r>
              <a:rPr lang="en-US" altLang="en-US" sz="2133" dirty="0">
                <a:solidFill>
                  <a:srgbClr val="000000"/>
                </a:solidFill>
              </a:rPr>
              <a:t>Auction Sales Receipt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1805743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9" name="Title 1"/>
          <p:cNvSpPr>
            <a:spLocks noGrp="1"/>
          </p:cNvSpPr>
          <p:nvPr>
            <p:ph type="title"/>
          </p:nvPr>
        </p:nvSpPr>
        <p:spPr>
          <a:xfrm>
            <a:off x="355601" y="509060"/>
            <a:ext cx="11480800" cy="1143000"/>
          </a:xfrm>
        </p:spPr>
        <p:txBody>
          <a:bodyPr/>
          <a:lstStyle/>
          <a:p>
            <a:r>
              <a:rPr lang="en-US" altLang="en-US" dirty="0" smtClean="0"/>
              <a:t>Do You Have ALL the Media/Documents?</a:t>
            </a:r>
          </a:p>
        </p:txBody>
      </p:sp>
      <p:sp>
        <p:nvSpPr>
          <p:cNvPr id="3" name="Content Placeholder 2"/>
          <p:cNvSpPr>
            <a:spLocks noGrp="1"/>
          </p:cNvSpPr>
          <p:nvPr>
            <p:ph idx="1"/>
          </p:nvPr>
        </p:nvSpPr>
        <p:spPr>
          <a:xfrm>
            <a:off x="2152651" y="1441451"/>
            <a:ext cx="7886700" cy="4734983"/>
          </a:xfrm>
        </p:spPr>
        <p:txBody>
          <a:bodyPr>
            <a:normAutofit/>
          </a:bodyPr>
          <a:lstStyle/>
          <a:p>
            <a:pPr algn="just">
              <a:buFont typeface="Wingdings" panose="05000000000000000000" pitchFamily="2" charset="2"/>
              <a:buChar char="ü"/>
              <a:defRPr/>
            </a:pPr>
            <a:endParaRPr lang="en-US" sz="1400" dirty="0"/>
          </a:p>
          <a:p>
            <a:pPr marL="0" indent="0">
              <a:buNone/>
              <a:defRPr/>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88843421"/>
              </p:ext>
            </p:extLst>
          </p:nvPr>
        </p:nvGraphicFramePr>
        <p:xfrm>
          <a:off x="2362199" y="1601259"/>
          <a:ext cx="7366001" cy="4302822"/>
        </p:xfrm>
        <a:graphic>
          <a:graphicData uri="http://schemas.openxmlformats.org/drawingml/2006/table">
            <a:tbl>
              <a:tblPr>
                <a:tableStyleId>{5C22544A-7EE6-4342-B048-85BDC9FD1C3A}</a:tableStyleId>
              </a:tblPr>
              <a:tblGrid>
                <a:gridCol w="410648"/>
                <a:gridCol w="410648"/>
                <a:gridCol w="1539933"/>
                <a:gridCol w="410648"/>
                <a:gridCol w="410648"/>
                <a:gridCol w="410648"/>
                <a:gridCol w="487644"/>
                <a:gridCol w="410648"/>
                <a:gridCol w="410648"/>
                <a:gridCol w="410648"/>
                <a:gridCol w="410648"/>
                <a:gridCol w="410648"/>
                <a:gridCol w="410648"/>
                <a:gridCol w="410648"/>
                <a:gridCol w="410648"/>
              </a:tblGrid>
              <a:tr h="447432">
                <a:tc>
                  <a:txBody>
                    <a:bodyPr/>
                    <a:lstStyle/>
                    <a:p>
                      <a:pPr algn="ctr" fontAlgn="b"/>
                      <a:r>
                        <a:rPr lang="en-US" sz="800" u="none" strike="noStrike" dirty="0" smtClean="0">
                          <a:effectLst/>
                        </a:rPr>
                        <a:t>type</a:t>
                      </a:r>
                      <a:endParaRPr lang="en-US" sz="800" b="1" i="0" u="none" strike="noStrike" dirty="0">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STATE</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Docs Required</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Application</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dirty="0">
                          <a:effectLst/>
                        </a:rPr>
                        <a:t> Contract </a:t>
                      </a:r>
                      <a:endParaRPr lang="en-US" sz="800" b="1" i="0" u="none" strike="noStrike" dirty="0">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 Pay History </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 Deficiency Calc </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Copy of Title</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Right to Cure</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Proof of Mailing</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Aff of Repo</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Repo Bill</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Notice of Intent to Sell</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Auction Sales Receipt</a:t>
                      </a:r>
                      <a:endParaRPr lang="en-US" sz="800" b="1" i="0" u="none" strike="noStrike">
                        <a:solidFill>
                          <a:srgbClr val="FFFFFF"/>
                        </a:solidFill>
                        <a:effectLst/>
                        <a:latin typeface="Calibri" panose="020F0502020204030204" pitchFamily="34" charset="0"/>
                      </a:endParaRPr>
                    </a:p>
                  </a:txBody>
                  <a:tcPr marL="6593" marR="6593" marT="6593" marB="0" anchor="b"/>
                </a:tc>
                <a:tc>
                  <a:txBody>
                    <a:bodyPr/>
                    <a:lstStyle/>
                    <a:p>
                      <a:pPr algn="ctr" fontAlgn="b"/>
                      <a:r>
                        <a:rPr lang="en-US" sz="800" u="none" strike="noStrike">
                          <a:effectLst/>
                        </a:rPr>
                        <a:t>SOA</a:t>
                      </a:r>
                      <a:endParaRPr lang="en-US" sz="800" b="1" i="0" u="none" strike="noStrike">
                        <a:solidFill>
                          <a:srgbClr val="FFFFFF"/>
                        </a:solidFill>
                        <a:effectLst/>
                        <a:latin typeface="Calibri" panose="020F0502020204030204" pitchFamily="34" charset="0"/>
                      </a:endParaRPr>
                    </a:p>
                  </a:txBody>
                  <a:tcPr marL="6593" marR="6593" marT="6593" marB="0" anchor="b"/>
                </a:tc>
              </a:tr>
              <a:tr h="114449">
                <a:tc>
                  <a:txBody>
                    <a:bodyPr/>
                    <a:lstStyle/>
                    <a:p>
                      <a:pPr algn="l" fontAlgn="t"/>
                      <a:r>
                        <a:rPr lang="en-US" sz="800" u="none" strike="noStrike">
                          <a:effectLst/>
                        </a:rPr>
                        <a:t>AUTO</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AK</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CTR,SOA</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SOA</a:t>
                      </a:r>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AK</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CTR,DFN,RTC</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RTC</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ADDF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AK</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CTR,DFN,RTC</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RTC</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LDEF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AK</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CTR,DFN,RTC</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RTC</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LEAS</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AK</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AL</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CTR,RTC,NOI,ASR,DFN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RTC</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ASR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ADDF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AL</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CTR,RTC,NOI,ASR,DFN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RTC</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ASR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LDEF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AL</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CTR,RTC,NOI,ASR,DFN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RTC</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ASR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AUTO</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AL</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CTR,SOA</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SOA</a:t>
                      </a:r>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LEAS</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AL</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AUTO</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AR</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CTR,SOA</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SOA</a:t>
                      </a:r>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LDEF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AR</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RST</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AR</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dirty="0">
                        <a:solidFill>
                          <a:srgbClr val="000000"/>
                        </a:solidFill>
                        <a:effectLst/>
                        <a:latin typeface="Calibri" panose="020F0502020204030204" pitchFamily="34" charset="0"/>
                      </a:endParaRPr>
                    </a:p>
                  </a:txBody>
                  <a:tcPr marL="6593" marR="6593" marT="6593" marB="0">
                    <a:noFill/>
                  </a:tcPr>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ADDF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AR</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LEAS</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AR</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AUTO</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AZ</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CTR,PMH,SOA</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PMH</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SOA</a:t>
                      </a:r>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LEAS</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AZ</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CTR,PMH</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PMH</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ADDF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AZ</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CTR,DFN,NOI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dirty="0">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AZ</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CTR,DFN,NOI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LDEF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AZ</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CTR,DFN,NOI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dirty="0">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AUTO</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CA</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CTR,SOA</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SOA</a:t>
                      </a:r>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CA</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CTR,NOI,DFN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ADDF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CA</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CTR,NOI,DFN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LDEF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CA</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CTR,NOI,DFN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LEAS</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CA</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AUTO</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CO</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CTR,SOA</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SOA</a:t>
                      </a:r>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CO</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CTR,DFN,NOI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ADDF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CO</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CTR,DFN,NOI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a:effectLst/>
                        </a:rPr>
                        <a:t>LDEF</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CO</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CTR,DFN,NOI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DFN</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NOI</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r>
              <a:tr h="114449">
                <a:tc>
                  <a:txBody>
                    <a:bodyPr/>
                    <a:lstStyle/>
                    <a:p>
                      <a:pPr algn="l" fontAlgn="t"/>
                      <a:r>
                        <a:rPr lang="en-US" sz="800" u="none" strike="noStrike" dirty="0">
                          <a:effectLst/>
                        </a:rPr>
                        <a:t>LEAS</a:t>
                      </a:r>
                      <a:endParaRPr lang="en-US" sz="800" b="0" i="0" u="none" strike="noStrike" dirty="0">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CO</a:t>
                      </a:r>
                      <a:endParaRPr lang="en-US" sz="800" b="1" i="0" u="none" strike="noStrike">
                        <a:solidFill>
                          <a:srgbClr val="000000"/>
                        </a:solidFill>
                        <a:effectLst/>
                        <a:latin typeface="Calibri" panose="020F0502020204030204" pitchFamily="34" charset="0"/>
                      </a:endParaRPr>
                    </a:p>
                  </a:txBody>
                  <a:tcPr marL="6593" marR="6593" marT="6593" marB="0"/>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b"/>
                      <a:endParaRPr lang="en-US" sz="800" b="0" i="0" u="none" strike="noStrike">
                        <a:solidFill>
                          <a:srgbClr val="000000"/>
                        </a:solidFill>
                        <a:effectLst/>
                        <a:latin typeface="Calibri" panose="020F0502020204030204" pitchFamily="34" charset="0"/>
                      </a:endParaRPr>
                    </a:p>
                  </a:txBody>
                  <a:tcPr marL="6593" marR="6593" marT="6593" marB="0" anchor="b"/>
                </a:tc>
                <a:tc>
                  <a:txBody>
                    <a:bodyPr/>
                    <a:lstStyle/>
                    <a:p>
                      <a:pPr algn="l" fontAlgn="t"/>
                      <a:r>
                        <a:rPr lang="en-US" sz="800" u="none" strike="noStrike">
                          <a:effectLst/>
                        </a:rPr>
                        <a:t>CTR</a:t>
                      </a:r>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a:solidFill>
                          <a:srgbClr val="000000"/>
                        </a:solidFill>
                        <a:effectLst/>
                        <a:latin typeface="Calibri" panose="020F0502020204030204" pitchFamily="34" charset="0"/>
                      </a:endParaRPr>
                    </a:p>
                  </a:txBody>
                  <a:tcPr marL="6593" marR="6593" marT="6593" marB="0"/>
                </a:tc>
                <a:tc>
                  <a:txBody>
                    <a:bodyPr/>
                    <a:lstStyle/>
                    <a:p>
                      <a:pPr algn="l" fontAlgn="t"/>
                      <a:endParaRPr lang="en-US" sz="800" b="0" i="0" u="none" strike="noStrike" dirty="0">
                        <a:solidFill>
                          <a:srgbClr val="000000"/>
                        </a:solidFill>
                        <a:effectLst/>
                        <a:latin typeface="Calibri" panose="020F0502020204030204" pitchFamily="34" charset="0"/>
                      </a:endParaRPr>
                    </a:p>
                  </a:txBody>
                  <a:tcPr marL="6593" marR="6593" marT="6593" marB="0"/>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4262189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76" name="Picture 2" descr="C:\Users\rob.yarmo\AppData\Local\Microsoft\Windows\Temporary Internet Files\Content.IE5\YQSOALU2\148_thinking_person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8840" y="2344226"/>
            <a:ext cx="2634294" cy="224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Title 2"/>
          <p:cNvSpPr>
            <a:spLocks noGrp="1"/>
          </p:cNvSpPr>
          <p:nvPr>
            <p:ph type="title"/>
          </p:nvPr>
        </p:nvSpPr>
        <p:spPr>
          <a:xfrm>
            <a:off x="536576" y="666294"/>
            <a:ext cx="10972800" cy="590551"/>
          </a:xfrm>
        </p:spPr>
        <p:txBody>
          <a:bodyPr/>
          <a:lstStyle/>
          <a:p>
            <a:r>
              <a:rPr lang="en-US" altLang="en-US" dirty="0" smtClean="0"/>
              <a:t>Legal Recovery Channel Options</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grpSp>
        <p:nvGrpSpPr>
          <p:cNvPr id="15" name="Group 14"/>
          <p:cNvGrpSpPr/>
          <p:nvPr/>
        </p:nvGrpSpPr>
        <p:grpSpPr>
          <a:xfrm>
            <a:off x="5402827" y="1746586"/>
            <a:ext cx="1574650" cy="535382"/>
            <a:chOff x="6302323" y="1377301"/>
            <a:chExt cx="1574650" cy="535382"/>
          </a:xfrm>
        </p:grpSpPr>
        <p:sp>
          <p:nvSpPr>
            <p:cNvPr id="42" name="Hexagon 41"/>
            <p:cNvSpPr/>
            <p:nvPr/>
          </p:nvSpPr>
          <p:spPr>
            <a:xfrm>
              <a:off x="7635673" y="1377301"/>
              <a:ext cx="241300" cy="228600"/>
            </a:xfrm>
            <a:prstGeom prst="hexagon">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47" name="TextBox 46"/>
            <p:cNvSpPr txBox="1"/>
            <p:nvPr/>
          </p:nvSpPr>
          <p:spPr>
            <a:xfrm>
              <a:off x="6302323" y="1451018"/>
              <a:ext cx="1208616" cy="461665"/>
            </a:xfrm>
            <a:prstGeom prst="rect">
              <a:avLst/>
            </a:prstGeom>
            <a:solidFill>
              <a:schemeClr val="accent3">
                <a:lumMod val="40000"/>
                <a:lumOff val="60000"/>
              </a:schemeClr>
            </a:solid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a:spAutoFit/>
            </a:bodyPr>
            <a:lstStyle/>
            <a:p>
              <a:pPr algn="ctr" fontAlgn="base">
                <a:spcBef>
                  <a:spcPct val="0"/>
                </a:spcBef>
                <a:spcAft>
                  <a:spcPct val="0"/>
                </a:spcAft>
                <a:defRPr/>
              </a:pPr>
              <a:r>
                <a:rPr lang="en-US" sz="1200" dirty="0">
                  <a:solidFill>
                    <a:srgbClr val="000000"/>
                  </a:solidFill>
                </a:rPr>
                <a:t>Managed Network Model</a:t>
              </a:r>
            </a:p>
          </p:txBody>
        </p:sp>
      </p:grpSp>
      <p:grpSp>
        <p:nvGrpSpPr>
          <p:cNvPr id="12" name="Group 11"/>
          <p:cNvGrpSpPr/>
          <p:nvPr/>
        </p:nvGrpSpPr>
        <p:grpSpPr>
          <a:xfrm>
            <a:off x="5518473" y="2617191"/>
            <a:ext cx="1459004" cy="616184"/>
            <a:chOff x="5750848" y="2745417"/>
            <a:chExt cx="1459004" cy="616184"/>
          </a:xfrm>
        </p:grpSpPr>
        <p:sp>
          <p:nvSpPr>
            <p:cNvPr id="43" name="Hexagon 42"/>
            <p:cNvSpPr/>
            <p:nvPr/>
          </p:nvSpPr>
          <p:spPr>
            <a:xfrm>
              <a:off x="5750848" y="2745417"/>
              <a:ext cx="252340" cy="226383"/>
            </a:xfrm>
            <a:prstGeom prst="hexagon">
              <a:avLst/>
            </a:prstGeom>
            <a:solidFill>
              <a:schemeClr val="accent6">
                <a:lumMod val="20000"/>
                <a:lumOff val="80000"/>
              </a:schemeClr>
            </a:solidFill>
            <a:ln w="6350">
              <a:solidFill>
                <a:schemeClr val="tx1"/>
              </a:solidFill>
            </a:ln>
          </p:spPr>
          <p:style>
            <a:lnRef idx="2">
              <a:schemeClr val="accent5"/>
            </a:lnRef>
            <a:fillRef idx="1">
              <a:schemeClr val="lt1"/>
            </a:fillRef>
            <a:effectRef idx="0">
              <a:schemeClr val="accent5"/>
            </a:effectRef>
            <a:fontRef idx="minor">
              <a:schemeClr val="dk1"/>
            </a:fontRef>
          </p:style>
          <p:txBody>
            <a:bodyPr anchor="ctr"/>
            <a:lstStyle/>
            <a:p>
              <a:pPr algn="ctr" fontAlgn="base">
                <a:spcBef>
                  <a:spcPct val="0"/>
                </a:spcBef>
                <a:spcAft>
                  <a:spcPct val="0"/>
                </a:spcAft>
                <a:defRPr/>
              </a:pPr>
              <a:endParaRPr lang="en-US" sz="2400">
                <a:solidFill>
                  <a:srgbClr val="000000"/>
                </a:solidFill>
              </a:endParaRPr>
            </a:p>
          </p:txBody>
        </p:sp>
        <p:sp>
          <p:nvSpPr>
            <p:cNvPr id="48" name="TextBox 47"/>
            <p:cNvSpPr txBox="1"/>
            <p:nvPr/>
          </p:nvSpPr>
          <p:spPr>
            <a:xfrm>
              <a:off x="6132468" y="2899936"/>
              <a:ext cx="1077384" cy="461665"/>
            </a:xfrm>
            <a:prstGeom prst="rect">
              <a:avLst/>
            </a:prstGeom>
            <a:solidFill>
              <a:schemeClr val="accent6">
                <a:lumMod val="20000"/>
                <a:lumOff val="80000"/>
              </a:schemeClr>
            </a:solidFill>
            <a:ln w="6350">
              <a:solidFill>
                <a:schemeClr val="tx1"/>
              </a:solidFill>
            </a:ln>
          </p:spPr>
          <p:style>
            <a:lnRef idx="2">
              <a:schemeClr val="accent5"/>
            </a:lnRef>
            <a:fillRef idx="1">
              <a:schemeClr val="lt1"/>
            </a:fillRef>
            <a:effectRef idx="0">
              <a:schemeClr val="accent5"/>
            </a:effectRef>
            <a:fontRef idx="minor">
              <a:schemeClr val="dk1"/>
            </a:fontRef>
          </p:style>
          <p:txBody>
            <a:bodyPr>
              <a:spAutoFit/>
            </a:bodyPr>
            <a:lstStyle/>
            <a:p>
              <a:pPr algn="ctr" fontAlgn="base">
                <a:spcBef>
                  <a:spcPct val="0"/>
                </a:spcBef>
                <a:spcAft>
                  <a:spcPct val="0"/>
                </a:spcAft>
                <a:defRPr/>
              </a:pPr>
              <a:r>
                <a:rPr lang="en-US" sz="1200" dirty="0">
                  <a:solidFill>
                    <a:srgbClr val="000000"/>
                  </a:solidFill>
                </a:rPr>
                <a:t>Forwarding Network</a:t>
              </a:r>
            </a:p>
          </p:txBody>
        </p:sp>
      </p:grpSp>
      <p:grpSp>
        <p:nvGrpSpPr>
          <p:cNvPr id="14" name="Group 13"/>
          <p:cNvGrpSpPr/>
          <p:nvPr/>
        </p:nvGrpSpPr>
        <p:grpSpPr>
          <a:xfrm>
            <a:off x="3128917" y="2469135"/>
            <a:ext cx="1327151" cy="673099"/>
            <a:chOff x="3184689" y="2669219"/>
            <a:chExt cx="1327151" cy="673099"/>
          </a:xfrm>
        </p:grpSpPr>
        <p:sp>
          <p:nvSpPr>
            <p:cNvPr id="44" name="Hexagon 43"/>
            <p:cNvSpPr/>
            <p:nvPr/>
          </p:nvSpPr>
          <p:spPr>
            <a:xfrm>
              <a:off x="4270540" y="3113718"/>
              <a:ext cx="241300" cy="228600"/>
            </a:xfrm>
            <a:prstGeom prst="hexagon">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49" name="TextBox 48"/>
            <p:cNvSpPr txBox="1"/>
            <p:nvPr/>
          </p:nvSpPr>
          <p:spPr>
            <a:xfrm>
              <a:off x="3184689" y="2669219"/>
              <a:ext cx="1060451" cy="461665"/>
            </a:xfrm>
            <a:prstGeom prst="rect">
              <a:avLst/>
            </a:prstGeom>
            <a:solidFill>
              <a:schemeClr val="accent1">
                <a:lumMod val="40000"/>
                <a:lumOff val="6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base">
                <a:spcBef>
                  <a:spcPct val="0"/>
                </a:spcBef>
                <a:spcAft>
                  <a:spcPct val="0"/>
                </a:spcAft>
                <a:defRPr/>
              </a:pPr>
              <a:r>
                <a:rPr lang="en-US" sz="1200" dirty="0">
                  <a:solidFill>
                    <a:srgbClr val="000000"/>
                  </a:solidFill>
                </a:rPr>
                <a:t>Forwarding Attorney</a:t>
              </a:r>
            </a:p>
          </p:txBody>
        </p:sp>
      </p:grpSp>
      <p:grpSp>
        <p:nvGrpSpPr>
          <p:cNvPr id="11" name="Group 10"/>
          <p:cNvGrpSpPr/>
          <p:nvPr/>
        </p:nvGrpSpPr>
        <p:grpSpPr>
          <a:xfrm>
            <a:off x="2888359" y="3593318"/>
            <a:ext cx="1498600" cy="461665"/>
            <a:chOff x="2746540" y="3636536"/>
            <a:chExt cx="1498600" cy="461665"/>
          </a:xfrm>
        </p:grpSpPr>
        <p:sp>
          <p:nvSpPr>
            <p:cNvPr id="45" name="Hexagon 44"/>
            <p:cNvSpPr/>
            <p:nvPr/>
          </p:nvSpPr>
          <p:spPr>
            <a:xfrm>
              <a:off x="2746540" y="3723318"/>
              <a:ext cx="241300" cy="228600"/>
            </a:xfrm>
            <a:prstGeom prst="hexagon">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lang="en-US" sz="2400">
                <a:solidFill>
                  <a:srgbClr val="000000"/>
                </a:solidFill>
              </a:endParaRPr>
            </a:p>
          </p:txBody>
        </p:sp>
        <p:sp>
          <p:nvSpPr>
            <p:cNvPr id="50" name="TextBox 49"/>
            <p:cNvSpPr txBox="1"/>
            <p:nvPr/>
          </p:nvSpPr>
          <p:spPr>
            <a:xfrm>
              <a:off x="3064040" y="3636536"/>
              <a:ext cx="1181100" cy="461665"/>
            </a:xfrm>
            <a:prstGeom prst="rect">
              <a:avLst/>
            </a:prstGeom>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a:spAutoFit/>
            </a:bodyPr>
            <a:lstStyle/>
            <a:p>
              <a:pPr algn="ctr" fontAlgn="base">
                <a:spcBef>
                  <a:spcPct val="0"/>
                </a:spcBef>
                <a:spcAft>
                  <a:spcPct val="0"/>
                </a:spcAft>
                <a:defRPr/>
              </a:pPr>
              <a:r>
                <a:rPr lang="en-US" sz="1200" dirty="0">
                  <a:solidFill>
                    <a:srgbClr val="000000"/>
                  </a:solidFill>
                </a:rPr>
                <a:t>Direct Attorney</a:t>
              </a:r>
            </a:p>
          </p:txBody>
        </p:sp>
      </p:grpSp>
      <p:grpSp>
        <p:nvGrpSpPr>
          <p:cNvPr id="10" name="Group 9"/>
          <p:cNvGrpSpPr/>
          <p:nvPr/>
        </p:nvGrpSpPr>
        <p:grpSpPr>
          <a:xfrm>
            <a:off x="2420574" y="4256718"/>
            <a:ext cx="1064682" cy="600850"/>
            <a:chOff x="2420574" y="4256718"/>
            <a:chExt cx="1064682" cy="600850"/>
          </a:xfrm>
        </p:grpSpPr>
        <p:sp>
          <p:nvSpPr>
            <p:cNvPr id="46" name="Hexagon 45"/>
            <p:cNvSpPr/>
            <p:nvPr/>
          </p:nvSpPr>
          <p:spPr>
            <a:xfrm>
              <a:off x="3243956" y="4256718"/>
              <a:ext cx="241300" cy="228600"/>
            </a:xfrm>
            <a:prstGeom prst="hexagon">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en-US" sz="2400">
                <a:solidFill>
                  <a:srgbClr val="000000"/>
                </a:solidFill>
              </a:endParaRPr>
            </a:p>
          </p:txBody>
        </p:sp>
        <p:sp>
          <p:nvSpPr>
            <p:cNvPr id="51" name="TextBox 50"/>
            <p:cNvSpPr txBox="1"/>
            <p:nvPr/>
          </p:nvSpPr>
          <p:spPr>
            <a:xfrm>
              <a:off x="2420574" y="4580569"/>
              <a:ext cx="944033" cy="276999"/>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base">
                <a:spcBef>
                  <a:spcPct val="0"/>
                </a:spcBef>
                <a:spcAft>
                  <a:spcPct val="0"/>
                </a:spcAft>
                <a:defRPr/>
              </a:pPr>
              <a:r>
                <a:rPr lang="en-US" sz="1200" dirty="0">
                  <a:solidFill>
                    <a:srgbClr val="000000"/>
                  </a:solidFill>
                </a:rPr>
                <a:t>Agency</a:t>
              </a:r>
            </a:p>
          </p:txBody>
        </p:sp>
      </p:grpSp>
      <p:grpSp>
        <p:nvGrpSpPr>
          <p:cNvPr id="9" name="Group 8"/>
          <p:cNvGrpSpPr/>
          <p:nvPr/>
        </p:nvGrpSpPr>
        <p:grpSpPr>
          <a:xfrm>
            <a:off x="1529076" y="1258154"/>
            <a:ext cx="6936258" cy="4648088"/>
            <a:chOff x="1512582" y="1460602"/>
            <a:chExt cx="6936258" cy="4648088"/>
          </a:xfrm>
        </p:grpSpPr>
        <p:cxnSp>
          <p:nvCxnSpPr>
            <p:cNvPr id="36" name="Straight Connector 35"/>
            <p:cNvCxnSpPr/>
            <p:nvPr/>
          </p:nvCxnSpPr>
          <p:spPr>
            <a:xfrm>
              <a:off x="2325323" y="5387018"/>
              <a:ext cx="55583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333790" y="1615119"/>
              <a:ext cx="0" cy="3771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096040" y="1615119"/>
              <a:ext cx="0" cy="3771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23206" y="3494719"/>
              <a:ext cx="5560483" cy="12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732657" y="1460602"/>
              <a:ext cx="590551" cy="3978012"/>
            </a:xfrm>
            <a:prstGeom prst="rect">
              <a:avLst/>
            </a:prstGeom>
            <a:noFill/>
          </p:spPr>
          <p:txBody>
            <a:bodyPr>
              <a:spAutoFit/>
            </a:bodyPr>
            <a:lstStyle/>
            <a:p>
              <a:pPr algn="ctr" fontAlgn="base">
                <a:spcBef>
                  <a:spcPts val="600"/>
                </a:spcBef>
                <a:spcAft>
                  <a:spcPts val="900"/>
                </a:spcAft>
                <a:defRPr/>
              </a:pPr>
              <a:r>
                <a:rPr lang="en-US" sz="1400" b="1" dirty="0">
                  <a:solidFill>
                    <a:srgbClr val="000000"/>
                  </a:solidFill>
                </a:rPr>
                <a:t>10</a:t>
              </a:r>
            </a:p>
            <a:p>
              <a:pPr algn="ctr" fontAlgn="base">
                <a:spcBef>
                  <a:spcPts val="600"/>
                </a:spcBef>
                <a:spcAft>
                  <a:spcPts val="900"/>
                </a:spcAft>
                <a:defRPr/>
              </a:pPr>
              <a:r>
                <a:rPr lang="en-US" sz="1400" b="1" dirty="0">
                  <a:solidFill>
                    <a:srgbClr val="000000"/>
                  </a:solidFill>
                </a:rPr>
                <a:t>9</a:t>
              </a:r>
            </a:p>
            <a:p>
              <a:pPr algn="ctr" fontAlgn="base">
                <a:spcBef>
                  <a:spcPts val="600"/>
                </a:spcBef>
                <a:spcAft>
                  <a:spcPts val="900"/>
                </a:spcAft>
                <a:defRPr/>
              </a:pPr>
              <a:r>
                <a:rPr lang="en-US" sz="1400" b="1" dirty="0">
                  <a:solidFill>
                    <a:srgbClr val="000000"/>
                  </a:solidFill>
                </a:rPr>
                <a:t>8</a:t>
              </a:r>
            </a:p>
            <a:p>
              <a:pPr algn="ctr" fontAlgn="base">
                <a:spcBef>
                  <a:spcPts val="600"/>
                </a:spcBef>
                <a:spcAft>
                  <a:spcPts val="900"/>
                </a:spcAft>
                <a:defRPr/>
              </a:pPr>
              <a:r>
                <a:rPr lang="en-US" sz="1400" b="1" dirty="0">
                  <a:solidFill>
                    <a:srgbClr val="000000"/>
                  </a:solidFill>
                </a:rPr>
                <a:t>7</a:t>
              </a:r>
            </a:p>
            <a:p>
              <a:pPr algn="ctr" fontAlgn="base">
                <a:spcBef>
                  <a:spcPts val="600"/>
                </a:spcBef>
                <a:spcAft>
                  <a:spcPts val="900"/>
                </a:spcAft>
                <a:defRPr/>
              </a:pPr>
              <a:r>
                <a:rPr lang="en-US" sz="1400" b="1" dirty="0">
                  <a:solidFill>
                    <a:srgbClr val="000000"/>
                  </a:solidFill>
                </a:rPr>
                <a:t>6</a:t>
              </a:r>
            </a:p>
            <a:p>
              <a:pPr algn="ctr" fontAlgn="base">
                <a:spcBef>
                  <a:spcPts val="600"/>
                </a:spcBef>
                <a:spcAft>
                  <a:spcPts val="900"/>
                </a:spcAft>
                <a:defRPr/>
              </a:pPr>
              <a:r>
                <a:rPr lang="en-US" sz="1400" b="1" dirty="0">
                  <a:solidFill>
                    <a:srgbClr val="000000"/>
                  </a:solidFill>
                </a:rPr>
                <a:t>5</a:t>
              </a:r>
            </a:p>
            <a:p>
              <a:pPr algn="ctr" fontAlgn="base">
                <a:spcBef>
                  <a:spcPts val="600"/>
                </a:spcBef>
                <a:spcAft>
                  <a:spcPts val="900"/>
                </a:spcAft>
                <a:defRPr/>
              </a:pPr>
              <a:r>
                <a:rPr lang="en-US" sz="1400" b="1" dirty="0">
                  <a:solidFill>
                    <a:srgbClr val="000000"/>
                  </a:solidFill>
                </a:rPr>
                <a:t>4</a:t>
              </a:r>
            </a:p>
            <a:p>
              <a:pPr algn="ctr" fontAlgn="base">
                <a:spcBef>
                  <a:spcPts val="600"/>
                </a:spcBef>
                <a:spcAft>
                  <a:spcPts val="900"/>
                </a:spcAft>
                <a:defRPr/>
              </a:pPr>
              <a:r>
                <a:rPr lang="en-US" sz="1400" b="1" dirty="0">
                  <a:solidFill>
                    <a:srgbClr val="000000"/>
                  </a:solidFill>
                </a:rPr>
                <a:t>3</a:t>
              </a:r>
            </a:p>
            <a:p>
              <a:pPr algn="ctr" fontAlgn="base">
                <a:spcBef>
                  <a:spcPts val="600"/>
                </a:spcBef>
                <a:spcAft>
                  <a:spcPts val="900"/>
                </a:spcAft>
                <a:defRPr/>
              </a:pPr>
              <a:r>
                <a:rPr lang="en-US" sz="1400" b="1" dirty="0">
                  <a:solidFill>
                    <a:srgbClr val="000000"/>
                  </a:solidFill>
                </a:rPr>
                <a:t>2</a:t>
              </a:r>
            </a:p>
            <a:p>
              <a:pPr algn="ctr" fontAlgn="base">
                <a:spcBef>
                  <a:spcPts val="600"/>
                </a:spcBef>
                <a:spcAft>
                  <a:spcPts val="900"/>
                </a:spcAft>
                <a:defRPr/>
              </a:pPr>
              <a:r>
                <a:rPr lang="en-US" sz="1400" b="1" dirty="0">
                  <a:solidFill>
                    <a:srgbClr val="000000"/>
                  </a:solidFill>
                </a:rPr>
                <a:t>1</a:t>
              </a:r>
            </a:p>
          </p:txBody>
        </p:sp>
        <p:sp>
          <p:nvSpPr>
            <p:cNvPr id="41" name="TextBox 17"/>
            <p:cNvSpPr txBox="1">
              <a:spLocks noChangeArrowheads="1"/>
            </p:cNvSpPr>
            <p:nvPr/>
          </p:nvSpPr>
          <p:spPr bwMode="auto">
            <a:xfrm rot="10800000" flipV="1">
              <a:off x="1732656" y="5581192"/>
              <a:ext cx="6716184"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fontAlgn="base">
                <a:spcBef>
                  <a:spcPts val="600"/>
                </a:spcBef>
                <a:spcAft>
                  <a:spcPts val="900"/>
                </a:spcAft>
                <a:buNone/>
              </a:pPr>
              <a:r>
                <a:rPr lang="en-US" altLang="en-US" sz="1333" b="1" dirty="0">
                  <a:solidFill>
                    <a:srgbClr val="000000"/>
                  </a:solidFill>
                </a:rPr>
                <a:t>1           2           3           4           5           6           7           8           9           10</a:t>
              </a:r>
            </a:p>
          </p:txBody>
        </p:sp>
        <p:sp>
          <p:nvSpPr>
            <p:cNvPr id="52" name="TextBox 32"/>
            <p:cNvSpPr txBox="1">
              <a:spLocks noChangeArrowheads="1"/>
            </p:cNvSpPr>
            <p:nvPr/>
          </p:nvSpPr>
          <p:spPr bwMode="auto">
            <a:xfrm>
              <a:off x="3586857" y="5770136"/>
              <a:ext cx="23516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fontAlgn="base">
                <a:spcBef>
                  <a:spcPct val="0"/>
                </a:spcBef>
                <a:spcAft>
                  <a:spcPct val="0"/>
                </a:spcAft>
                <a:buFontTx/>
                <a:buNone/>
              </a:pPr>
              <a:r>
                <a:rPr lang="en-US" altLang="en-US" sz="1600" b="1">
                  <a:solidFill>
                    <a:srgbClr val="000000"/>
                  </a:solidFill>
                </a:rPr>
                <a:t>RISK MITIGATION</a:t>
              </a:r>
            </a:p>
          </p:txBody>
        </p:sp>
        <p:sp>
          <p:nvSpPr>
            <p:cNvPr id="53" name="TextBox 33"/>
            <p:cNvSpPr txBox="1">
              <a:spLocks noChangeArrowheads="1"/>
            </p:cNvSpPr>
            <p:nvPr/>
          </p:nvSpPr>
          <p:spPr bwMode="auto">
            <a:xfrm rot="16200000">
              <a:off x="506050" y="3354017"/>
              <a:ext cx="23516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fontAlgn="base">
                <a:spcBef>
                  <a:spcPct val="0"/>
                </a:spcBef>
                <a:spcAft>
                  <a:spcPct val="0"/>
                </a:spcAft>
                <a:buFontTx/>
                <a:buNone/>
              </a:pPr>
              <a:r>
                <a:rPr lang="en-US" altLang="en-US" sz="1600" b="1" dirty="0">
                  <a:solidFill>
                    <a:srgbClr val="000000"/>
                  </a:solidFill>
                </a:rPr>
                <a:t>RECOVERY</a:t>
              </a:r>
            </a:p>
          </p:txBody>
        </p:sp>
      </p:grpSp>
      <p:pic>
        <p:nvPicPr>
          <p:cNvPr id="5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210992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71786"/>
            <a:ext cx="10972800" cy="645851"/>
          </a:xfrm>
        </p:spPr>
        <p:txBody>
          <a:bodyPr/>
          <a:lstStyle/>
          <a:p>
            <a:r>
              <a:rPr lang="en-US" sz="4000" dirty="0" smtClean="0"/>
              <a:t>Options For Implementing a Legal Strategy</a:t>
            </a:r>
            <a:endParaRPr lang="en-US" sz="4000" dirty="0"/>
          </a:p>
        </p:txBody>
      </p:sp>
      <p:sp>
        <p:nvSpPr>
          <p:cNvPr id="5" name="Content Placeholder 4"/>
          <p:cNvSpPr>
            <a:spLocks noGrp="1"/>
          </p:cNvSpPr>
          <p:nvPr>
            <p:ph idx="1"/>
          </p:nvPr>
        </p:nvSpPr>
        <p:spPr/>
        <p:txBody>
          <a:bodyPr/>
          <a:lstStyle/>
          <a:p>
            <a:pPr>
              <a:buFont typeface="Wingdings" panose="05000000000000000000" pitchFamily="2" charset="2"/>
              <a:buChar char="v"/>
            </a:pPr>
            <a:r>
              <a:rPr lang="en-US" dirty="0" smtClean="0"/>
              <a:t>Agency driven legal program</a:t>
            </a:r>
          </a:p>
          <a:p>
            <a:pPr>
              <a:buFont typeface="Wingdings" panose="05000000000000000000" pitchFamily="2" charset="2"/>
              <a:buChar char="v"/>
            </a:pPr>
            <a:r>
              <a:rPr lang="en-US" dirty="0" smtClean="0"/>
              <a:t>Direct attorney</a:t>
            </a:r>
          </a:p>
          <a:p>
            <a:pPr>
              <a:buFont typeface="Wingdings" panose="05000000000000000000" pitchFamily="2" charset="2"/>
              <a:buChar char="v"/>
            </a:pPr>
            <a:r>
              <a:rPr lang="en-US" dirty="0" smtClean="0"/>
              <a:t>Regional attorney</a:t>
            </a:r>
          </a:p>
          <a:p>
            <a:pPr>
              <a:buFont typeface="Wingdings" panose="05000000000000000000" pitchFamily="2" charset="2"/>
              <a:buChar char="v"/>
            </a:pPr>
            <a:r>
              <a:rPr lang="en-US" dirty="0" smtClean="0"/>
              <a:t>Forwarding attorney</a:t>
            </a:r>
          </a:p>
          <a:p>
            <a:pPr>
              <a:buFont typeface="Wingdings" panose="05000000000000000000" pitchFamily="2" charset="2"/>
              <a:buChar char="v"/>
            </a:pPr>
            <a:r>
              <a:rPr lang="en-US" dirty="0" smtClean="0"/>
              <a:t>Forwarding company</a:t>
            </a:r>
          </a:p>
          <a:p>
            <a:pPr>
              <a:buFont typeface="Wingdings" panose="05000000000000000000" pitchFamily="2" charset="2"/>
              <a:buChar char="v"/>
            </a:pPr>
            <a:r>
              <a:rPr lang="en-US" dirty="0" smtClean="0"/>
              <a:t>Managed solution partner</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1538598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93853" y="755058"/>
            <a:ext cx="11074400" cy="812800"/>
          </a:xfrm>
        </p:spPr>
        <p:txBody>
          <a:bodyPr/>
          <a:lstStyle/>
          <a:p>
            <a:r>
              <a:rPr lang="en-US" altLang="en-US" dirty="0" smtClean="0"/>
              <a:t>Challenges of a Robust Legal Channel</a:t>
            </a:r>
          </a:p>
        </p:txBody>
      </p:sp>
      <p:sp>
        <p:nvSpPr>
          <p:cNvPr id="3" name="Content Placeholder 2"/>
          <p:cNvSpPr>
            <a:spLocks noGrp="1"/>
          </p:cNvSpPr>
          <p:nvPr>
            <p:ph idx="1"/>
          </p:nvPr>
        </p:nvSpPr>
        <p:spPr>
          <a:xfrm>
            <a:off x="406400" y="1397001"/>
            <a:ext cx="9855200" cy="4364567"/>
          </a:xfrm>
        </p:spPr>
        <p:txBody>
          <a:bodyPr/>
          <a:lstStyle/>
          <a:p>
            <a:pPr marL="76198" indent="0">
              <a:buNone/>
            </a:pPr>
            <a:endParaRPr lang="en-US" altLang="en-US" sz="1000" dirty="0" smtClean="0"/>
          </a:p>
          <a:p>
            <a:pPr marL="76198" indent="0">
              <a:buNone/>
            </a:pPr>
            <a:r>
              <a:rPr lang="en-US" altLang="en-US" sz="3600" dirty="0" smtClean="0"/>
              <a:t>What </a:t>
            </a:r>
            <a:r>
              <a:rPr lang="en-US" altLang="en-US" sz="3600" dirty="0"/>
              <a:t>does ‘</a:t>
            </a:r>
            <a:r>
              <a:rPr lang="en-US" altLang="en-US" sz="3600" u="sng" dirty="0"/>
              <a:t>effective management</a:t>
            </a:r>
            <a:r>
              <a:rPr lang="en-US" altLang="en-US" sz="3600" dirty="0"/>
              <a:t>’ mean</a:t>
            </a:r>
            <a:r>
              <a:rPr lang="en-US" altLang="en-US" sz="3600" dirty="0" smtClean="0"/>
              <a:t>?  </a:t>
            </a:r>
          </a:p>
          <a:p>
            <a:pPr marL="76198" indent="0">
              <a:buNone/>
            </a:pPr>
            <a:r>
              <a:rPr lang="en-US" altLang="en-US" i="1" dirty="0" smtClean="0"/>
              <a:t>Having full transparency at the portfolio, strategic and account level!</a:t>
            </a:r>
            <a:endParaRPr lang="en-US" altLang="en-US" sz="3600" i="1" dirty="0"/>
          </a:p>
          <a:p>
            <a:pPr lvl="3">
              <a:buFont typeface="Wingdings" panose="05000000000000000000" pitchFamily="2" charset="2"/>
              <a:buChar char="v"/>
            </a:pPr>
            <a:r>
              <a:rPr lang="en-US" altLang="en-US" sz="3200" dirty="0" smtClean="0"/>
              <a:t>Pre-legal phase</a:t>
            </a:r>
          </a:p>
          <a:p>
            <a:pPr lvl="3">
              <a:buFont typeface="Wingdings" panose="05000000000000000000" pitchFamily="2" charset="2"/>
              <a:buChar char="v"/>
            </a:pPr>
            <a:r>
              <a:rPr lang="en-US" altLang="en-US" sz="3200" dirty="0" smtClean="0"/>
              <a:t>Legal phase pre-suit</a:t>
            </a:r>
          </a:p>
          <a:p>
            <a:pPr lvl="3">
              <a:buFont typeface="Wingdings" panose="05000000000000000000" pitchFamily="2" charset="2"/>
              <a:buChar char="v"/>
            </a:pPr>
            <a:r>
              <a:rPr lang="en-US" altLang="en-US" sz="3200" dirty="0" smtClean="0"/>
              <a:t>Legal phase post suit</a:t>
            </a:r>
          </a:p>
          <a:p>
            <a:pPr lvl="3">
              <a:buFont typeface="Wingdings" panose="05000000000000000000" pitchFamily="2" charset="2"/>
              <a:buChar char="v"/>
            </a:pPr>
            <a:r>
              <a:rPr lang="en-US" altLang="en-US" sz="3200" dirty="0" smtClean="0"/>
              <a:t>Legal phase post judgment</a:t>
            </a:r>
          </a:p>
          <a:p>
            <a:pPr lvl="1"/>
            <a:endParaRPr lang="en-US" alt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416796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nodeType="afterGroup">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8807" y="642243"/>
            <a:ext cx="12192000" cy="842433"/>
          </a:xfrm>
        </p:spPr>
        <p:txBody>
          <a:bodyPr/>
          <a:lstStyle/>
          <a:p>
            <a:r>
              <a:rPr lang="en-US" altLang="en-US" sz="4267" dirty="0"/>
              <a:t>Vendor</a:t>
            </a:r>
            <a:r>
              <a:rPr lang="en-US" altLang="en-US" sz="4267" dirty="0">
                <a:solidFill>
                  <a:schemeClr val="bg1"/>
                </a:solidFill>
              </a:rPr>
              <a:t> </a:t>
            </a:r>
            <a:r>
              <a:rPr lang="en-US" altLang="en-US" sz="4267" dirty="0"/>
              <a:t>Oversight &amp; Compliance Requirements</a:t>
            </a:r>
          </a:p>
        </p:txBody>
      </p:sp>
      <p:graphicFrame>
        <p:nvGraphicFramePr>
          <p:cNvPr id="10" name="Diagram 9"/>
          <p:cNvGraphicFramePr/>
          <p:nvPr>
            <p:extLst>
              <p:ext uri="{D42A27DB-BD31-4B8C-83A1-F6EECF244321}">
                <p14:modId xmlns:p14="http://schemas.microsoft.com/office/powerpoint/2010/main" val="1215340850"/>
              </p:ext>
            </p:extLst>
          </p:nvPr>
        </p:nvGraphicFramePr>
        <p:xfrm>
          <a:off x="1814941" y="1619252"/>
          <a:ext cx="8155718" cy="4333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9"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4284753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06400" y="177801"/>
            <a:ext cx="11582400" cy="842433"/>
          </a:xfrm>
        </p:spPr>
        <p:txBody>
          <a:bodyPr/>
          <a:lstStyle/>
          <a:p>
            <a:r>
              <a:rPr lang="en-US" altLang="en-US" dirty="0" smtClean="0"/>
              <a:t>Protect the </a:t>
            </a:r>
            <a:r>
              <a:rPr lang="en-US" altLang="en-US" dirty="0" smtClean="0">
                <a:solidFill>
                  <a:schemeClr val="tx1"/>
                </a:solidFill>
              </a:rPr>
              <a:t>Charter</a:t>
            </a:r>
            <a:r>
              <a:rPr lang="en-US" altLang="en-US" dirty="0" smtClean="0"/>
              <a:t/>
            </a:r>
            <a:br>
              <a:rPr lang="en-US" altLang="en-US" dirty="0" smtClean="0"/>
            </a:br>
            <a:r>
              <a:rPr lang="en-US" altLang="en-US" sz="2800" dirty="0"/>
              <a:t>Against Potential Negative Consequences</a:t>
            </a:r>
          </a:p>
        </p:txBody>
      </p:sp>
      <p:sp>
        <p:nvSpPr>
          <p:cNvPr id="3" name="Content Placeholder 2"/>
          <p:cNvSpPr>
            <a:spLocks noGrp="1"/>
          </p:cNvSpPr>
          <p:nvPr>
            <p:ph idx="1"/>
          </p:nvPr>
        </p:nvSpPr>
        <p:spPr>
          <a:xfrm>
            <a:off x="1524000" y="1377951"/>
            <a:ext cx="9144000" cy="4699000"/>
          </a:xfrm>
        </p:spPr>
        <p:txBody>
          <a:bodyPr>
            <a:normAutofit fontScale="62500" lnSpcReduction="20000"/>
          </a:bodyPr>
          <a:lstStyle/>
          <a:p>
            <a:pPr marL="0" indent="0">
              <a:buNone/>
              <a:defRPr/>
            </a:pPr>
            <a:r>
              <a:rPr lang="en-US" sz="4000" u="sng" dirty="0" smtClean="0"/>
              <a:t>Steps </a:t>
            </a:r>
            <a:r>
              <a:rPr lang="en-US" sz="4000" u="sng" dirty="0"/>
              <a:t>necessary to protect from regulatory scrutiny</a:t>
            </a:r>
            <a:r>
              <a:rPr lang="en-US" sz="4000" dirty="0"/>
              <a:t>:</a:t>
            </a:r>
          </a:p>
          <a:p>
            <a:pPr lvl="1">
              <a:buFont typeface="Wingdings" panose="05000000000000000000" pitchFamily="2" charset="2"/>
              <a:buChar char="v"/>
              <a:defRPr/>
            </a:pPr>
            <a:r>
              <a:rPr lang="en-US" sz="3800" dirty="0" smtClean="0"/>
              <a:t>Create separate compliance team</a:t>
            </a:r>
          </a:p>
          <a:p>
            <a:pPr lvl="1">
              <a:buFont typeface="Wingdings" panose="05000000000000000000" pitchFamily="2" charset="2"/>
              <a:buChar char="v"/>
              <a:defRPr/>
            </a:pPr>
            <a:r>
              <a:rPr lang="en-US" sz="3800" dirty="0" smtClean="0"/>
              <a:t>Develop comprehensive monthly management process, audit program and gain vendors’ buy-in </a:t>
            </a:r>
          </a:p>
          <a:p>
            <a:pPr lvl="1">
              <a:buFont typeface="Wingdings" panose="05000000000000000000" pitchFamily="2" charset="2"/>
              <a:buChar char="v"/>
              <a:defRPr/>
            </a:pPr>
            <a:r>
              <a:rPr lang="en-US" sz="3800" dirty="0" smtClean="0"/>
              <a:t>Audit program should be modeled on CFPB and CUNA models</a:t>
            </a:r>
          </a:p>
          <a:p>
            <a:pPr lvl="1">
              <a:buFont typeface="Wingdings" panose="05000000000000000000" pitchFamily="2" charset="2"/>
              <a:buChar char="v"/>
              <a:defRPr/>
            </a:pPr>
            <a:r>
              <a:rPr lang="en-US" sz="3800" dirty="0" smtClean="0"/>
              <a:t>Formalize your complaint management process internally and with vendors (timeliness, resolution and trends)</a:t>
            </a:r>
          </a:p>
          <a:p>
            <a:pPr lvl="1">
              <a:buFont typeface="Wingdings" panose="05000000000000000000" pitchFamily="2" charset="2"/>
              <a:buChar char="v"/>
              <a:defRPr/>
            </a:pPr>
            <a:r>
              <a:rPr lang="en-US" sz="3800" dirty="0" smtClean="0"/>
              <a:t>Institute annual audit program, including 1-2 day site visit</a:t>
            </a:r>
          </a:p>
          <a:p>
            <a:pPr lvl="1">
              <a:buFont typeface="Wingdings" panose="05000000000000000000" pitchFamily="2" charset="2"/>
              <a:buChar char="v"/>
              <a:defRPr/>
            </a:pPr>
            <a:r>
              <a:rPr lang="en-US" sz="3800" dirty="0" smtClean="0"/>
              <a:t>Develop affirmative action strategies for non-compliant vendors</a:t>
            </a:r>
          </a:p>
          <a:p>
            <a:pPr lvl="1">
              <a:buFont typeface="Wingdings" panose="05000000000000000000" pitchFamily="2" charset="2"/>
              <a:buChar char="v"/>
              <a:defRPr/>
            </a:pPr>
            <a:r>
              <a:rPr lang="en-US" sz="3800" dirty="0" smtClean="0"/>
              <a:t>Or… Outsource the process to a team of experienced professionals that specialize currently doing the above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3033593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TCPA Class Action Settlement!</a:t>
            </a:r>
            <a:endParaRPr lang="en-US" dirty="0"/>
          </a:p>
        </p:txBody>
      </p:sp>
      <p:grpSp>
        <p:nvGrpSpPr>
          <p:cNvPr id="8" name="Group 7"/>
          <p:cNvGrpSpPr/>
          <p:nvPr/>
        </p:nvGrpSpPr>
        <p:grpSpPr>
          <a:xfrm>
            <a:off x="1885176" y="2409029"/>
            <a:ext cx="8348091" cy="2296320"/>
            <a:chOff x="1885176" y="2409029"/>
            <a:chExt cx="8348091" cy="229632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563" y="2409030"/>
              <a:ext cx="3065704" cy="22963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176" y="2409029"/>
              <a:ext cx="5275328" cy="2296320"/>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spTree>
    <p:extLst>
      <p:ext uri="{BB962C8B-B14F-4D97-AF65-F5344CB8AC3E}">
        <p14:creationId xmlns:p14="http://schemas.microsoft.com/office/powerpoint/2010/main" val="37117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1600" y="576941"/>
            <a:ext cx="11988800" cy="842433"/>
          </a:xfrm>
        </p:spPr>
        <p:txBody>
          <a:bodyPr/>
          <a:lstStyle/>
          <a:p>
            <a:r>
              <a:rPr lang="en-US" altLang="en-US" sz="2800" b="1" dirty="0"/>
              <a:t>Are </a:t>
            </a:r>
            <a:r>
              <a:rPr lang="en-US" altLang="en-US" sz="2800" b="1" dirty="0">
                <a:solidFill>
                  <a:schemeClr val="tx1"/>
                </a:solidFill>
              </a:rPr>
              <a:t>Both Defect-Free Compliance and Superior Recoveries Possible</a:t>
            </a:r>
            <a:r>
              <a:rPr lang="en-US" altLang="en-US" sz="2800" b="1" dirty="0"/>
              <a:t>?</a:t>
            </a:r>
          </a:p>
        </p:txBody>
      </p:sp>
      <p:sp>
        <p:nvSpPr>
          <p:cNvPr id="3" name="Content Placeholder 2"/>
          <p:cNvSpPr>
            <a:spLocks noGrp="1"/>
          </p:cNvSpPr>
          <p:nvPr>
            <p:ph idx="1"/>
          </p:nvPr>
        </p:nvSpPr>
        <p:spPr>
          <a:xfrm>
            <a:off x="1117600" y="1377952"/>
            <a:ext cx="9956800" cy="4591049"/>
          </a:xfrm>
        </p:spPr>
        <p:txBody>
          <a:bodyPr>
            <a:normAutofit/>
          </a:bodyPr>
          <a:lstStyle/>
          <a:p>
            <a:pPr algn="just">
              <a:buFont typeface="Arial" panose="020B0604020202020204" pitchFamily="34" charset="0"/>
              <a:buChar char="•"/>
              <a:defRPr/>
            </a:pPr>
            <a:r>
              <a:rPr lang="en-US" sz="2667" dirty="0"/>
              <a:t>Both goals are certainly attainable if you have committed sufficient resources to either build out an effective infrastructure with experienced auditors (and travel budget!) </a:t>
            </a:r>
            <a:r>
              <a:rPr lang="en-US" sz="2667" b="1" dirty="0"/>
              <a:t>or</a:t>
            </a:r>
            <a:r>
              <a:rPr lang="en-US" sz="2667" dirty="0"/>
              <a:t> hire a highly qualified partner(s) to whom you have outsourced the process </a:t>
            </a:r>
          </a:p>
          <a:p>
            <a:pPr marL="0" indent="0" algn="just">
              <a:buNone/>
              <a:defRPr/>
            </a:pPr>
            <a:endParaRPr lang="en-US" sz="2667" dirty="0"/>
          </a:p>
          <a:p>
            <a:pPr algn="just">
              <a:buFont typeface="Arial" panose="020B0604020202020204" pitchFamily="34" charset="0"/>
              <a:buChar char="•"/>
              <a:defRPr/>
            </a:pPr>
            <a:r>
              <a:rPr lang="en-US" sz="2667" dirty="0"/>
              <a:t>A commitment to either option will ensure that revenue maximization is realized, your brand is protected, you’ve mitigated possible nuisance lawsuits/counter-claims and that you have a competitive edge in your marketplace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940096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Four Take-aways</a:t>
            </a:r>
          </a:p>
        </p:txBody>
      </p:sp>
      <p:sp>
        <p:nvSpPr>
          <p:cNvPr id="3" name="Content Placeholder 2"/>
          <p:cNvSpPr>
            <a:spLocks noGrp="1"/>
          </p:cNvSpPr>
          <p:nvPr>
            <p:ph idx="1"/>
          </p:nvPr>
        </p:nvSpPr>
        <p:spPr>
          <a:xfrm>
            <a:off x="609600" y="1600200"/>
            <a:ext cx="10972800" cy="3860800"/>
          </a:xfrm>
        </p:spPr>
        <p:txBody>
          <a:bodyPr/>
          <a:lstStyle/>
          <a:p>
            <a:pPr marL="609585" indent="-609585">
              <a:buFont typeface="+mj-lt"/>
              <a:buAutoNum type="arabicPeriod"/>
              <a:defRPr/>
            </a:pPr>
            <a:r>
              <a:rPr lang="en-US" sz="2800" dirty="0"/>
              <a:t>Don’t even think about litigation unless you can confirm availability of 100% of media/documents</a:t>
            </a:r>
          </a:p>
          <a:p>
            <a:pPr marL="609585" indent="-609585">
              <a:buFont typeface="+mj-lt"/>
              <a:buAutoNum type="arabicPeriod"/>
              <a:defRPr/>
            </a:pPr>
            <a:endParaRPr lang="en-US" sz="2000" dirty="0"/>
          </a:p>
          <a:p>
            <a:pPr marL="609585" indent="-609585">
              <a:buFont typeface="+mj-lt"/>
              <a:buAutoNum type="arabicPeriod"/>
              <a:defRPr/>
            </a:pPr>
            <a:r>
              <a:rPr lang="en-US" sz="2800" dirty="0"/>
              <a:t>Don’t rely solely on collector selected accounts*</a:t>
            </a:r>
          </a:p>
          <a:p>
            <a:pPr marL="609585" indent="-609585">
              <a:buFont typeface="+mj-lt"/>
              <a:buAutoNum type="arabicPeriod"/>
              <a:defRPr/>
            </a:pPr>
            <a:endParaRPr lang="en-US" sz="2000" dirty="0"/>
          </a:p>
          <a:p>
            <a:pPr marL="609585" indent="-609585">
              <a:buFont typeface="+mj-lt"/>
              <a:buAutoNum type="arabicPeriod"/>
              <a:defRPr/>
            </a:pPr>
            <a:r>
              <a:rPr lang="en-US" sz="2800" dirty="0"/>
              <a:t>Attorney activity must be managed</a:t>
            </a:r>
            <a:r>
              <a:rPr lang="en-US" sz="2800" dirty="0" smtClean="0"/>
              <a:t>*</a:t>
            </a:r>
          </a:p>
          <a:p>
            <a:pPr marL="609585" indent="-609585">
              <a:buFont typeface="+mj-lt"/>
              <a:buAutoNum type="arabicPeriod"/>
              <a:defRPr/>
            </a:pPr>
            <a:endParaRPr lang="en-US" sz="2000" dirty="0"/>
          </a:p>
          <a:p>
            <a:pPr marL="609585" indent="-609585">
              <a:buFont typeface="+mj-lt"/>
              <a:buAutoNum type="arabicPeriod"/>
              <a:defRPr/>
            </a:pPr>
            <a:r>
              <a:rPr lang="en-US" sz="2800" dirty="0"/>
              <a:t>Implement a lock-down CMS*</a:t>
            </a:r>
          </a:p>
          <a:p>
            <a:pPr marL="0" indent="0" algn="r">
              <a:buNone/>
              <a:defRPr/>
            </a:pPr>
            <a:r>
              <a:rPr lang="en-US" sz="1867" dirty="0"/>
              <a:t>		*</a:t>
            </a:r>
            <a:r>
              <a:rPr lang="en-US" sz="1600" dirty="0"/>
              <a:t>CONSIDER OUTSOURCING TO A SPECIALIST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410879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52651" y="61385"/>
            <a:ext cx="7886700" cy="842433"/>
          </a:xfrm>
        </p:spPr>
        <p:txBody>
          <a:bodyPr/>
          <a:lstStyle/>
          <a:p>
            <a:r>
              <a:rPr lang="en-US" altLang="en-US" smtClean="0"/>
              <a:t>Summary</a:t>
            </a:r>
          </a:p>
        </p:txBody>
      </p:sp>
      <p:sp>
        <p:nvSpPr>
          <p:cNvPr id="3" name="Content Placeholder 2"/>
          <p:cNvSpPr>
            <a:spLocks noGrp="1"/>
          </p:cNvSpPr>
          <p:nvPr>
            <p:ph idx="1"/>
          </p:nvPr>
        </p:nvSpPr>
        <p:spPr>
          <a:xfrm>
            <a:off x="1016000" y="1377951"/>
            <a:ext cx="9652000" cy="4908549"/>
          </a:xfrm>
        </p:spPr>
        <p:txBody>
          <a:bodyPr>
            <a:normAutofit/>
          </a:bodyPr>
          <a:lstStyle/>
          <a:p>
            <a:pPr>
              <a:buFont typeface="Arial" panose="020B0604020202020204" pitchFamily="34" charset="0"/>
              <a:buChar char="•"/>
              <a:defRPr/>
            </a:pPr>
            <a:r>
              <a:rPr lang="en-US" sz="2400" i="1" dirty="0"/>
              <a:t>A well managed legal recovery strategy will net many multiples in incremental recovery</a:t>
            </a:r>
          </a:p>
          <a:p>
            <a:pPr>
              <a:buFont typeface="Arial" panose="020B0604020202020204" pitchFamily="34" charset="0"/>
              <a:buChar char="•"/>
              <a:defRPr/>
            </a:pPr>
            <a:r>
              <a:rPr lang="en-US" sz="2400" i="1" dirty="0"/>
              <a:t>Develop a consistent, disciplined legal account selection process</a:t>
            </a:r>
          </a:p>
          <a:p>
            <a:pPr>
              <a:buFont typeface="Arial" panose="020B0604020202020204" pitchFamily="34" charset="0"/>
              <a:buChar char="•"/>
              <a:defRPr/>
            </a:pPr>
            <a:r>
              <a:rPr lang="en-US" sz="2400" i="1" dirty="0"/>
              <a:t>Set realistic recovery expectations, it’s a long, profitable runway if managed effectively</a:t>
            </a:r>
          </a:p>
          <a:p>
            <a:pPr>
              <a:buFont typeface="Arial" panose="020B0604020202020204" pitchFamily="34" charset="0"/>
              <a:buChar char="•"/>
              <a:defRPr/>
            </a:pPr>
            <a:r>
              <a:rPr lang="en-US" sz="2400" i="1" dirty="0"/>
              <a:t>Develop infrastructure to support </a:t>
            </a:r>
            <a:r>
              <a:rPr lang="en-US" sz="2400" i="1" dirty="0" smtClean="0"/>
              <a:t>and manage </a:t>
            </a:r>
            <a:r>
              <a:rPr lang="en-US" sz="2400" i="1" dirty="0"/>
              <a:t>attorney activities, track/report results, support compliance OR outsource to a competent partner that has the infrastructure in place</a:t>
            </a:r>
          </a:p>
          <a:p>
            <a:pPr>
              <a:buFont typeface="Arial" panose="020B0604020202020204" pitchFamily="34" charset="0"/>
              <a:buChar char="•"/>
              <a:defRPr/>
            </a:pPr>
            <a:r>
              <a:rPr lang="en-US" sz="2400" i="1" dirty="0"/>
              <a:t>Keep the ‘wolves at bay’ by implementing a proven CMS </a:t>
            </a:r>
            <a:r>
              <a:rPr lang="en-US" sz="2400" i="1" u="sng" dirty="0"/>
              <a:t>OR </a:t>
            </a:r>
            <a:r>
              <a:rPr lang="en-US" sz="2400" i="1" dirty="0"/>
              <a:t>outsourcing the function to a competent partner(s)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1210851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95401"/>
            <a:ext cx="10972800" cy="4525433"/>
          </a:xfrm>
        </p:spPr>
        <p:txBody>
          <a:bodyPr/>
          <a:lstStyle/>
          <a:p>
            <a:pPr marL="0" indent="0">
              <a:buNone/>
              <a:defRPr/>
            </a:pPr>
            <a:r>
              <a:rPr lang="en-US" sz="3600" i="1" dirty="0"/>
              <a:t>This can become a reality!</a:t>
            </a:r>
          </a:p>
          <a:p>
            <a:pPr marL="0" indent="0">
              <a:buNone/>
              <a:defRPr/>
            </a:pPr>
            <a:endParaRPr lang="en-US" i="1" dirty="0"/>
          </a:p>
          <a:p>
            <a:pPr marL="0" indent="0">
              <a:buNone/>
              <a:defRPr/>
            </a:pPr>
            <a:endParaRPr lang="en-US" i="1" dirty="0"/>
          </a:p>
          <a:p>
            <a:pPr>
              <a:buFont typeface="Arial" panose="020B0604020202020204" pitchFamily="34" charset="0"/>
              <a:buChar char="•"/>
              <a:defRPr/>
            </a:pPr>
            <a:endParaRPr lang="en-US" dirty="0"/>
          </a:p>
        </p:txBody>
      </p:sp>
      <p:pic>
        <p:nvPicPr>
          <p:cNvPr id="6" name="Picture 2"/>
          <p:cNvPicPr>
            <a:picLocks noChangeAspect="1" noChangeArrowheads="1"/>
          </p:cNvPicPr>
          <p:nvPr/>
        </p:nvPicPr>
        <p:blipFill rotWithShape="1">
          <a:blip r:embed="rId2"/>
          <a:srcRect l="651"/>
          <a:stretch/>
        </p:blipFill>
        <p:spPr bwMode="auto">
          <a:xfrm>
            <a:off x="1993900" y="2159001"/>
            <a:ext cx="6692900" cy="3584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648210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Harvest Strategy Group</a:t>
            </a:r>
            <a:endParaRPr lang="en-US" dirty="0"/>
          </a:p>
        </p:txBody>
      </p:sp>
      <p:sp>
        <p:nvSpPr>
          <p:cNvPr id="3" name="Content Placeholder 2"/>
          <p:cNvSpPr>
            <a:spLocks noGrp="1"/>
          </p:cNvSpPr>
          <p:nvPr>
            <p:ph idx="1"/>
          </p:nvPr>
        </p:nvSpPr>
        <p:spPr>
          <a:xfrm>
            <a:off x="609600" y="1310834"/>
            <a:ext cx="10972800" cy="4525963"/>
          </a:xfrm>
        </p:spPr>
        <p:txBody>
          <a:bodyPr/>
          <a:lstStyle/>
          <a:p>
            <a:pPr marL="0" indent="0">
              <a:buNone/>
            </a:pPr>
            <a:r>
              <a:rPr lang="en-US" sz="2800" b="1" i="1" dirty="0" smtClean="0"/>
              <a:t>Exclusive attorney and collection agency management network</a:t>
            </a:r>
          </a:p>
          <a:p>
            <a:r>
              <a:rPr lang="en-US" sz="2800" dirty="0" smtClean="0"/>
              <a:t>Performance management for pre-legal, legal and agency streams in the CU space for 10+ years</a:t>
            </a:r>
          </a:p>
          <a:p>
            <a:r>
              <a:rPr lang="en-US" sz="2800" b="1" dirty="0" smtClean="0"/>
              <a:t>ProScore</a:t>
            </a:r>
            <a:r>
              <a:rPr lang="en-US" sz="2800" b="1" baseline="30000" dirty="0" smtClean="0"/>
              <a:t>tm</a:t>
            </a:r>
            <a:r>
              <a:rPr lang="en-US" sz="2800" dirty="0" smtClean="0"/>
              <a:t> Account Selection Model</a:t>
            </a:r>
          </a:p>
          <a:p>
            <a:r>
              <a:rPr lang="en-US" sz="2800" dirty="0" smtClean="0"/>
              <a:t>Robust reporting suite</a:t>
            </a:r>
          </a:p>
          <a:p>
            <a:r>
              <a:rPr lang="en-US" sz="2800" dirty="0" smtClean="0"/>
              <a:t>Compliance management</a:t>
            </a:r>
          </a:p>
          <a:p>
            <a:r>
              <a:rPr lang="en-US" sz="2800" dirty="0" smtClean="0"/>
              <a:t>Full and complete audits of each network partner</a:t>
            </a:r>
            <a:endParaRPr lang="en-US" sz="2800" dirty="0"/>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spTree>
    <p:extLst>
      <p:ext uri="{BB962C8B-B14F-4D97-AF65-F5344CB8AC3E}">
        <p14:creationId xmlns:p14="http://schemas.microsoft.com/office/powerpoint/2010/main" val="1391746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52651" y="61385"/>
            <a:ext cx="7886700" cy="842433"/>
          </a:xfrm>
        </p:spPr>
        <p:txBody>
          <a:bodyPr/>
          <a:lstStyle/>
          <a:p>
            <a:r>
              <a:rPr lang="en-US" altLang="en-US" smtClean="0"/>
              <a:t>Contact Information</a:t>
            </a:r>
          </a:p>
        </p:txBody>
      </p:sp>
      <p:sp>
        <p:nvSpPr>
          <p:cNvPr id="26627" name="Content Placeholder 2"/>
          <p:cNvSpPr>
            <a:spLocks noGrp="1"/>
          </p:cNvSpPr>
          <p:nvPr>
            <p:ph idx="1"/>
          </p:nvPr>
        </p:nvSpPr>
        <p:spPr>
          <a:xfrm>
            <a:off x="-203200" y="2163233"/>
            <a:ext cx="5994400" cy="3657600"/>
          </a:xfrm>
        </p:spPr>
        <p:txBody>
          <a:bodyPr/>
          <a:lstStyle/>
          <a:p>
            <a:pPr marL="0" indent="0" algn="ctr">
              <a:buNone/>
            </a:pPr>
            <a:endParaRPr lang="en-US" altLang="en-US" sz="2133" dirty="0"/>
          </a:p>
          <a:p>
            <a:pPr marL="457189" lvl="1" indent="0" algn="ctr">
              <a:spcBef>
                <a:spcPts val="1800"/>
              </a:spcBef>
              <a:buNone/>
            </a:pPr>
            <a:r>
              <a:rPr lang="en-US" altLang="en-US" sz="2133" b="1" dirty="0"/>
              <a:t>Jason Nesbit</a:t>
            </a:r>
          </a:p>
          <a:p>
            <a:pPr marL="457189" lvl="1" indent="0" algn="ctr">
              <a:spcBef>
                <a:spcPts val="1800"/>
              </a:spcBef>
              <a:buNone/>
            </a:pPr>
            <a:r>
              <a:rPr lang="en-US" altLang="en-US" sz="1867" b="1" dirty="0"/>
              <a:t>jason.nesbit@harveststrategygroup.com</a:t>
            </a:r>
          </a:p>
          <a:p>
            <a:pPr marL="457189" lvl="1" indent="0" algn="ctr">
              <a:spcBef>
                <a:spcPts val="1800"/>
              </a:spcBef>
              <a:buNone/>
            </a:pPr>
            <a:r>
              <a:rPr lang="en-US" altLang="en-US" sz="1867" b="1" dirty="0"/>
              <a:t>(303) 531-0627</a:t>
            </a:r>
          </a:p>
          <a:p>
            <a:pPr marL="457189" lvl="2" indent="0" algn="ctr">
              <a:buNone/>
            </a:pPr>
            <a:endParaRPr lang="en-US" altLang="en-US" sz="1867" b="1" dirty="0"/>
          </a:p>
          <a:p>
            <a:pPr marL="457189" lvl="2" indent="0" algn="ctr">
              <a:buNone/>
            </a:pPr>
            <a:r>
              <a:rPr lang="en-US" altLang="en-US" sz="1867" b="1" dirty="0"/>
              <a:t>www.harveststrategygroup.com</a:t>
            </a:r>
          </a:p>
        </p:txBody>
      </p:sp>
      <p:pic>
        <p:nvPicPr>
          <p:cNvPr id="2662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6067" y="1092200"/>
            <a:ext cx="487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3928" y="4888001"/>
            <a:ext cx="1955800" cy="827617"/>
          </a:xfrm>
          <a:prstGeom prst="rect">
            <a:avLst/>
          </a:prstGeom>
          <a:solidFill>
            <a:srgbClr val="009900"/>
          </a:solidFill>
          <a:ln>
            <a:noFill/>
          </a:ln>
          <a:extLst/>
        </p:spPr>
      </p:pic>
      <p:sp>
        <p:nvSpPr>
          <p:cNvPr id="26631" name="Content Placeholder 2"/>
          <p:cNvSpPr txBox="1">
            <a:spLocks/>
          </p:cNvSpPr>
          <p:nvPr/>
        </p:nvSpPr>
        <p:spPr bwMode="auto">
          <a:xfrm>
            <a:off x="5588000" y="2163233"/>
            <a:ext cx="599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Arial" charset="0"/>
              </a:defRPr>
            </a:lvl1pPr>
            <a:lvl2pPr marL="342900">
              <a:spcBef>
                <a:spcPct val="20000"/>
              </a:spcBef>
              <a:buFont typeface="Arial" charset="0"/>
              <a:buChar char="–"/>
              <a:defRPr sz="2800">
                <a:solidFill>
                  <a:schemeClr val="tx1"/>
                </a:solidFill>
                <a:latin typeface="Arial" charset="0"/>
              </a:defRPr>
            </a:lvl2pPr>
            <a:lvl3pPr marL="3429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buFont typeface="Arial" charset="0"/>
              <a:buNone/>
            </a:pPr>
            <a:endParaRPr lang="en-US" altLang="en-US" sz="2133"/>
          </a:p>
          <a:p>
            <a:pPr lvl="1" algn="ctr">
              <a:spcBef>
                <a:spcPts val="1800"/>
              </a:spcBef>
              <a:buNone/>
            </a:pPr>
            <a:r>
              <a:rPr lang="en-US" altLang="en-US" sz="2133" b="1"/>
              <a:t>Rob Yarmo</a:t>
            </a:r>
          </a:p>
          <a:p>
            <a:pPr lvl="1" algn="ctr">
              <a:spcBef>
                <a:spcPts val="1800"/>
              </a:spcBef>
              <a:buNone/>
            </a:pPr>
            <a:r>
              <a:rPr lang="en-US" altLang="en-US" sz="1867" b="1"/>
              <a:t>rob.yarmo@harveststrategygroup.com</a:t>
            </a:r>
          </a:p>
          <a:p>
            <a:pPr lvl="1" algn="ctr">
              <a:spcBef>
                <a:spcPts val="1800"/>
              </a:spcBef>
              <a:buNone/>
            </a:pPr>
            <a:r>
              <a:rPr lang="en-US" altLang="en-US" sz="1867" b="1"/>
              <a:t>(416) 669-5490</a:t>
            </a:r>
          </a:p>
          <a:p>
            <a:pPr lvl="2" algn="ctr">
              <a:buFont typeface="Arial" charset="0"/>
              <a:buNone/>
            </a:pPr>
            <a:endParaRPr lang="en-US" altLang="en-US" sz="1867" b="1"/>
          </a:p>
          <a:p>
            <a:pPr lvl="2" algn="ctr">
              <a:buFont typeface="Arial" charset="0"/>
              <a:buNone/>
            </a:pPr>
            <a:r>
              <a:rPr lang="en-US" altLang="en-US" sz="1867" b="1"/>
              <a:t>www.harveststrategygroup.com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spTree>
    <p:extLst>
      <p:ext uri="{BB962C8B-B14F-4D97-AF65-F5344CB8AC3E}">
        <p14:creationId xmlns:p14="http://schemas.microsoft.com/office/powerpoint/2010/main" val="1991463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Poll</a:t>
            </a:r>
            <a:endParaRPr lang="en-US" dirty="0"/>
          </a:p>
        </p:txBody>
      </p:sp>
      <p:sp>
        <p:nvSpPr>
          <p:cNvPr id="3" name="Content Placeholder 2"/>
          <p:cNvSpPr>
            <a:spLocks noGrp="1"/>
          </p:cNvSpPr>
          <p:nvPr>
            <p:ph idx="1"/>
          </p:nvPr>
        </p:nvSpPr>
        <p:spPr>
          <a:xfrm>
            <a:off x="609600" y="1274763"/>
            <a:ext cx="9296400" cy="4525963"/>
          </a:xfrm>
        </p:spPr>
        <p:txBody>
          <a:bodyPr/>
          <a:lstStyle/>
          <a:p>
            <a:r>
              <a:rPr lang="en-US" sz="2800" dirty="0" smtClean="0"/>
              <a:t>Raise your hand if you are responsible for or have a hand in managing the recovery of losses at your credit union</a:t>
            </a:r>
          </a:p>
          <a:p>
            <a:r>
              <a:rPr lang="en-US" sz="2800" dirty="0" smtClean="0"/>
              <a:t>Keep your hand raised if your credit union has losses that have not been collected</a:t>
            </a:r>
          </a:p>
          <a:p>
            <a:r>
              <a:rPr lang="en-US" sz="2800" dirty="0" smtClean="0"/>
              <a:t>Keep your hand raised if </a:t>
            </a:r>
            <a:r>
              <a:rPr lang="en-US" sz="2800" u="sng" dirty="0" smtClean="0"/>
              <a:t>legal</a:t>
            </a:r>
            <a:r>
              <a:rPr lang="en-US" sz="2800" dirty="0" smtClean="0"/>
              <a:t> recoveries are an integral part of your strategy</a:t>
            </a:r>
          </a:p>
          <a:p>
            <a:r>
              <a:rPr lang="en-US" sz="2800" dirty="0" smtClean="0"/>
              <a:t>Keep your hand raised if you employ a robust legal </a:t>
            </a:r>
            <a:r>
              <a:rPr lang="en-US" sz="2800" u="sng" dirty="0" smtClean="0"/>
              <a:t>selection</a:t>
            </a:r>
            <a:r>
              <a:rPr lang="en-US" sz="2800" dirty="0" smtClean="0"/>
              <a:t> and </a:t>
            </a:r>
            <a:r>
              <a:rPr lang="en-US" sz="2800" u="sng" dirty="0" smtClean="0"/>
              <a:t>management</a:t>
            </a:r>
            <a:r>
              <a:rPr lang="en-US" sz="2800" dirty="0" smtClean="0"/>
              <a:t> process supported by a </a:t>
            </a:r>
            <a:r>
              <a:rPr lang="en-US" sz="2800" i="1" dirty="0" smtClean="0"/>
              <a:t>Compliance Management System</a:t>
            </a:r>
            <a:endParaRPr lang="en-US" sz="28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983278"/>
            <a:ext cx="2324351" cy="23243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pic>
        <p:nvPicPr>
          <p:cNvPr id="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spTree>
    <p:extLst>
      <p:ext uri="{BB962C8B-B14F-4D97-AF65-F5344CB8AC3E}">
        <p14:creationId xmlns:p14="http://schemas.microsoft.com/office/powerpoint/2010/main" val="199574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Trends</a:t>
            </a:r>
            <a:endParaRPr lang="en-US" dirty="0"/>
          </a:p>
        </p:txBody>
      </p:sp>
      <p:sp>
        <p:nvSpPr>
          <p:cNvPr id="5" name="Content Placeholder 2"/>
          <p:cNvSpPr>
            <a:spLocks noGrp="1"/>
          </p:cNvSpPr>
          <p:nvPr>
            <p:ph idx="1"/>
          </p:nvPr>
        </p:nvSpPr>
        <p:spPr/>
        <p:txBody>
          <a:bodyPr/>
          <a:lstStyle/>
          <a:p>
            <a:pPr>
              <a:buFont typeface="Wingdings" panose="05000000000000000000" pitchFamily="2" charset="2"/>
              <a:buChar char="v"/>
            </a:pPr>
            <a:r>
              <a:rPr lang="en-US" dirty="0" smtClean="0"/>
              <a:t>CFPB developing debt collection rules</a:t>
            </a:r>
          </a:p>
          <a:p>
            <a:pPr>
              <a:buFont typeface="Wingdings" panose="05000000000000000000" pitchFamily="2" charset="2"/>
              <a:buChar char="v"/>
            </a:pPr>
            <a:r>
              <a:rPr lang="en-US" dirty="0" smtClean="0"/>
              <a:t>Uncertain political climate</a:t>
            </a:r>
          </a:p>
          <a:p>
            <a:pPr>
              <a:buFont typeface="Wingdings" panose="05000000000000000000" pitchFamily="2" charset="2"/>
              <a:buChar char="v"/>
            </a:pPr>
            <a:r>
              <a:rPr lang="en-US" dirty="0" smtClean="0"/>
              <a:t>Agency and law firms are consolidating</a:t>
            </a:r>
          </a:p>
          <a:p>
            <a:pPr>
              <a:buFont typeface="Wingdings" panose="05000000000000000000" pitchFamily="2" charset="2"/>
              <a:buChar char="v"/>
            </a:pPr>
            <a:r>
              <a:rPr lang="en-US" dirty="0" smtClean="0"/>
              <a:t>Debt sales and collection agency risk is increasing</a:t>
            </a:r>
          </a:p>
          <a:p>
            <a:pPr>
              <a:buFont typeface="Wingdings" panose="05000000000000000000" pitchFamily="2" charset="2"/>
              <a:buChar char="v"/>
            </a:pPr>
            <a:r>
              <a:rPr lang="en-US" dirty="0"/>
              <a:t>Credit Unions under increasing regulatory focus</a:t>
            </a:r>
          </a:p>
          <a:p>
            <a:pPr>
              <a:buFont typeface="Wingdings" panose="05000000000000000000" pitchFamily="2" charset="2"/>
              <a:buChar char="v"/>
            </a:pPr>
            <a:r>
              <a:rPr lang="en-US" dirty="0" smtClean="0"/>
              <a:t>Shifting attitude in Credit Union space towards legal</a:t>
            </a: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23016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Headlines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8061" y="1523911"/>
            <a:ext cx="4231683" cy="507168"/>
          </a:xfrm>
          <a:ln w="6350">
            <a:solidFill>
              <a:schemeClr val="tx1"/>
            </a:solidFill>
          </a:ln>
        </p:spPr>
      </p:pic>
      <p:grpSp>
        <p:nvGrpSpPr>
          <p:cNvPr id="17" name="Group 16"/>
          <p:cNvGrpSpPr/>
          <p:nvPr/>
        </p:nvGrpSpPr>
        <p:grpSpPr>
          <a:xfrm>
            <a:off x="5056726" y="1527771"/>
            <a:ext cx="4080204" cy="1718199"/>
            <a:chOff x="7800905" y="1556641"/>
            <a:chExt cx="4743239" cy="1726026"/>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905" y="1556641"/>
              <a:ext cx="3233738" cy="1500519"/>
            </a:xfrm>
            <a:prstGeom prst="rect">
              <a:avLst/>
            </a:prstGeom>
            <a:ln w="6350">
              <a:solidFill>
                <a:schemeClr val="tx1"/>
              </a:solidFill>
            </a:ln>
          </p:spPr>
        </p:pic>
        <p:sp>
          <p:nvSpPr>
            <p:cNvPr id="7" name="TextBox 6"/>
            <p:cNvSpPr txBox="1"/>
            <p:nvPr/>
          </p:nvSpPr>
          <p:spPr>
            <a:xfrm>
              <a:off x="8276944" y="3067222"/>
              <a:ext cx="4267200" cy="215445"/>
            </a:xfrm>
            <a:prstGeom prst="rect">
              <a:avLst/>
            </a:prstGeom>
            <a:noFill/>
          </p:spPr>
          <p:txBody>
            <a:bodyPr wrap="square" rtlCol="0">
              <a:spAutoFit/>
            </a:bodyPr>
            <a:lstStyle/>
            <a:p>
              <a:r>
                <a:rPr lang="en-US" sz="800" dirty="0" smtClean="0"/>
                <a:t>---Wall Street Journal, Jan 24</a:t>
              </a:r>
              <a:r>
                <a:rPr lang="en-US" sz="800" baseline="30000" dirty="0" smtClean="0"/>
                <a:t>th</a:t>
              </a:r>
              <a:r>
                <a:rPr lang="en-US" sz="800" dirty="0" smtClean="0"/>
                <a:t> Yuka Hayashi</a:t>
              </a:r>
              <a:endParaRPr lang="en-US" sz="800" dirty="0"/>
            </a:p>
          </p:txBody>
        </p:sp>
      </p:grpSp>
      <p:pic>
        <p:nvPicPr>
          <p:cNvPr id="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grpSp>
        <p:nvGrpSpPr>
          <p:cNvPr id="18" name="Group 17"/>
          <p:cNvGrpSpPr/>
          <p:nvPr/>
        </p:nvGrpSpPr>
        <p:grpSpPr>
          <a:xfrm>
            <a:off x="8263704" y="1523911"/>
            <a:ext cx="5596577" cy="890909"/>
            <a:chOff x="7315201" y="4392143"/>
            <a:chExt cx="5596577" cy="890909"/>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1" y="4392143"/>
              <a:ext cx="3547708" cy="659676"/>
            </a:xfrm>
            <a:prstGeom prst="rect">
              <a:avLst/>
            </a:prstGeom>
            <a:solidFill>
              <a:schemeClr val="accent1">
                <a:lumMod val="40000"/>
                <a:lumOff val="60000"/>
              </a:schemeClr>
            </a:solidFill>
            <a:ln w="6350">
              <a:solidFill>
                <a:schemeClr val="tx1"/>
              </a:solidFill>
            </a:ln>
          </p:spPr>
        </p:pic>
        <p:sp>
          <p:nvSpPr>
            <p:cNvPr id="14" name="TextBox 13"/>
            <p:cNvSpPr txBox="1"/>
            <p:nvPr/>
          </p:nvSpPr>
          <p:spPr>
            <a:xfrm>
              <a:off x="8644578" y="5067608"/>
              <a:ext cx="4267200" cy="215444"/>
            </a:xfrm>
            <a:prstGeom prst="rect">
              <a:avLst/>
            </a:prstGeom>
            <a:noFill/>
          </p:spPr>
          <p:txBody>
            <a:bodyPr wrap="square" rtlCol="0">
              <a:spAutoFit/>
            </a:bodyPr>
            <a:lstStyle/>
            <a:p>
              <a:r>
                <a:rPr lang="en-US" sz="800" dirty="0" smtClean="0"/>
                <a:t>---Credit Union Times, Jan 31</a:t>
              </a:r>
              <a:r>
                <a:rPr lang="en-US" sz="800" baseline="30000" dirty="0" smtClean="0"/>
                <a:t>st </a:t>
              </a:r>
              <a:r>
                <a:rPr lang="en-US" sz="800" dirty="0" smtClean="0"/>
                <a:t>David Baumann</a:t>
              </a:r>
              <a:endParaRPr lang="en-US" sz="800" dirty="0"/>
            </a:p>
          </p:txBody>
        </p:sp>
      </p:grpSp>
      <p:grpSp>
        <p:nvGrpSpPr>
          <p:cNvPr id="21" name="Group 20"/>
          <p:cNvGrpSpPr/>
          <p:nvPr/>
        </p:nvGrpSpPr>
        <p:grpSpPr>
          <a:xfrm>
            <a:off x="258061" y="2768626"/>
            <a:ext cx="5320365" cy="808227"/>
            <a:chOff x="258061" y="3305412"/>
            <a:chExt cx="8083414" cy="1236774"/>
          </a:xfrm>
        </p:grpSpPr>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061" y="3305412"/>
              <a:ext cx="6429342" cy="907095"/>
            </a:xfrm>
            <a:prstGeom prst="rect">
              <a:avLst/>
            </a:prstGeom>
            <a:ln w="6350">
              <a:solidFill>
                <a:schemeClr val="tx1"/>
              </a:solidFill>
            </a:ln>
          </p:spPr>
        </p:pic>
        <p:sp>
          <p:nvSpPr>
            <p:cNvPr id="16" name="TextBox 15"/>
            <p:cNvSpPr txBox="1"/>
            <p:nvPr/>
          </p:nvSpPr>
          <p:spPr>
            <a:xfrm>
              <a:off x="4074275" y="4212507"/>
              <a:ext cx="4267200" cy="329679"/>
            </a:xfrm>
            <a:prstGeom prst="rect">
              <a:avLst/>
            </a:prstGeom>
            <a:noFill/>
          </p:spPr>
          <p:txBody>
            <a:bodyPr wrap="square" rtlCol="0">
              <a:spAutoFit/>
            </a:bodyPr>
            <a:lstStyle/>
            <a:p>
              <a:r>
                <a:rPr lang="en-US" sz="800" dirty="0" smtClean="0"/>
                <a:t>---The Hill, Feb 17</a:t>
              </a:r>
              <a:r>
                <a:rPr lang="en-US" sz="800" baseline="30000" dirty="0" smtClean="0"/>
                <a:t>th</a:t>
              </a:r>
              <a:r>
                <a:rPr lang="en-US" sz="800" dirty="0" smtClean="0"/>
                <a:t> Adonis Hoffman</a:t>
              </a:r>
              <a:endParaRPr lang="en-US" sz="800" dirty="0"/>
            </a:p>
          </p:txBody>
        </p:sp>
      </p:grpSp>
      <p:sp>
        <p:nvSpPr>
          <p:cNvPr id="20" name="TextBox 19"/>
          <p:cNvSpPr txBox="1"/>
          <p:nvPr/>
        </p:nvSpPr>
        <p:spPr>
          <a:xfrm>
            <a:off x="2495550" y="2083903"/>
            <a:ext cx="2105025" cy="215444"/>
          </a:xfrm>
          <a:prstGeom prst="rect">
            <a:avLst/>
          </a:prstGeom>
          <a:noFill/>
        </p:spPr>
        <p:txBody>
          <a:bodyPr wrap="square" rtlCol="0">
            <a:spAutoFit/>
          </a:bodyPr>
          <a:lstStyle/>
          <a:p>
            <a:r>
              <a:rPr lang="en-US" sz="800" dirty="0" smtClean="0"/>
              <a:t>---American Banker, Feb 9</a:t>
            </a:r>
            <a:r>
              <a:rPr lang="en-US" sz="800" baseline="30000" dirty="0" smtClean="0"/>
              <a:t>th</a:t>
            </a:r>
            <a:r>
              <a:rPr lang="en-US" sz="800" dirty="0" smtClean="0"/>
              <a:t>, </a:t>
            </a:r>
            <a:r>
              <a:rPr lang="en-US" sz="800" dirty="0" err="1" smtClean="0"/>
              <a:t>Ohad</a:t>
            </a:r>
            <a:r>
              <a:rPr lang="en-US" sz="800" dirty="0" smtClean="0"/>
              <a:t> </a:t>
            </a:r>
            <a:r>
              <a:rPr lang="en-US" sz="800" dirty="0" err="1" smtClean="0"/>
              <a:t>Samet</a:t>
            </a:r>
            <a:endParaRPr lang="en-US" sz="800" dirty="0"/>
          </a:p>
        </p:txBody>
      </p:sp>
      <p:sp>
        <p:nvSpPr>
          <p:cNvPr id="3" name="TextBox 2"/>
          <p:cNvSpPr txBox="1"/>
          <p:nvPr/>
        </p:nvSpPr>
        <p:spPr>
          <a:xfrm>
            <a:off x="866775" y="3758426"/>
            <a:ext cx="10268361" cy="1754326"/>
          </a:xfrm>
          <a:prstGeom prst="rect">
            <a:avLst/>
          </a:prstGeom>
          <a:solidFill>
            <a:srgbClr val="FFFFCC"/>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u="sng" dirty="0" smtClean="0"/>
              <a:t>Operations Must Focus on Reducing Risk while Improving Results</a:t>
            </a:r>
          </a:p>
          <a:p>
            <a:pPr marL="285750" indent="-285750" algn="ctr">
              <a:buFont typeface="Arial" panose="020B0604020202020204" pitchFamily="34" charset="0"/>
              <a:buChar char="•"/>
            </a:pPr>
            <a:r>
              <a:rPr lang="en-US" dirty="0" smtClean="0"/>
              <a:t>TCPA suits outpace FDCPA suits – driven by potential damages</a:t>
            </a:r>
          </a:p>
          <a:p>
            <a:pPr marL="285750" indent="-285750" algn="ctr">
              <a:buFont typeface="Arial" panose="020B0604020202020204" pitchFamily="34" charset="0"/>
              <a:buChar char="•"/>
            </a:pPr>
            <a:r>
              <a:rPr lang="en-US" dirty="0" smtClean="0"/>
              <a:t>Consumers shifting channels away from the telephone: emails, webchat, mobile</a:t>
            </a:r>
          </a:p>
          <a:p>
            <a:pPr marL="285750" indent="-285750" algn="ctr">
              <a:buFont typeface="Arial" panose="020B0604020202020204" pitchFamily="34" charset="0"/>
              <a:buChar char="•"/>
            </a:pPr>
            <a:r>
              <a:rPr lang="en-US" dirty="0" smtClean="0"/>
              <a:t>Regulatory bodies will be slow to change their course…they will continue to advance their agendas despite potential changes</a:t>
            </a:r>
          </a:p>
          <a:p>
            <a:pPr algn="ctr"/>
            <a:endParaRPr lang="en-US" dirty="0" smtClean="0"/>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sp>
        <p:nvSpPr>
          <p:cNvPr id="6" name="Rectangle 5"/>
          <p:cNvSpPr/>
          <p:nvPr/>
        </p:nvSpPr>
        <p:spPr>
          <a:xfrm>
            <a:off x="2739534" y="5520624"/>
            <a:ext cx="773555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a:t>Where are the opportunities that can lower risk AND improve results?</a:t>
            </a:r>
          </a:p>
        </p:txBody>
      </p:sp>
    </p:spTree>
    <p:extLst>
      <p:ext uri="{BB962C8B-B14F-4D97-AF65-F5344CB8AC3E}">
        <p14:creationId xmlns:p14="http://schemas.microsoft.com/office/powerpoint/2010/main" val="35593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1+#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decel="10000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61385"/>
            <a:ext cx="10566400" cy="842433"/>
          </a:xfrm>
        </p:spPr>
        <p:txBody>
          <a:bodyPr/>
          <a:lstStyle/>
          <a:p>
            <a:r>
              <a:rPr lang="en-US" altLang="en-US" smtClean="0"/>
              <a:t>Revenue Maximization Options</a:t>
            </a:r>
          </a:p>
        </p:txBody>
      </p:sp>
      <p:sp>
        <p:nvSpPr>
          <p:cNvPr id="4" name="Quad Arrow 3"/>
          <p:cNvSpPr/>
          <p:nvPr/>
        </p:nvSpPr>
        <p:spPr>
          <a:xfrm>
            <a:off x="3046184" y="960390"/>
            <a:ext cx="5341357" cy="4817980"/>
          </a:xfrm>
          <a:prstGeom prst="quadArrow">
            <a:avLst>
              <a:gd name="adj1" fmla="val 2000"/>
              <a:gd name="adj2" fmla="val 4000"/>
              <a:gd name="adj3" fmla="val 5000"/>
            </a:avLst>
          </a:prstGeom>
          <a:solidFill>
            <a:srgbClr val="00CC00"/>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grpSp>
        <p:nvGrpSpPr>
          <p:cNvPr id="36" name="Group 35"/>
          <p:cNvGrpSpPr/>
          <p:nvPr/>
        </p:nvGrpSpPr>
        <p:grpSpPr>
          <a:xfrm>
            <a:off x="1841849" y="1187427"/>
            <a:ext cx="3635130" cy="1927192"/>
            <a:chOff x="1841849" y="1187427"/>
            <a:chExt cx="3635130" cy="1927192"/>
          </a:xfrm>
        </p:grpSpPr>
        <p:sp>
          <p:nvSpPr>
            <p:cNvPr id="7" name="TextBox 6"/>
            <p:cNvSpPr txBox="1"/>
            <p:nvPr/>
          </p:nvSpPr>
          <p:spPr>
            <a:xfrm>
              <a:off x="1841849" y="1889849"/>
              <a:ext cx="2032000" cy="1077218"/>
            </a:xfrm>
            <a:prstGeom prst="rect">
              <a:avLst/>
            </a:prstGeom>
            <a:noFill/>
          </p:spPr>
          <p:txBody>
            <a:bodyPr wrap="square" rtlCol="0">
              <a:spAutoFit/>
            </a:bodyPr>
            <a:lstStyle/>
            <a:p>
              <a:r>
                <a:rPr lang="en-US" sz="1600" dirty="0"/>
                <a:t>Low Balance</a:t>
              </a:r>
            </a:p>
            <a:p>
              <a:r>
                <a:rPr lang="en-US" sz="1600" dirty="0"/>
                <a:t>Early Stage</a:t>
              </a:r>
            </a:p>
            <a:p>
              <a:r>
                <a:rPr lang="en-US" sz="1600" dirty="0"/>
                <a:t>Late Stage</a:t>
              </a:r>
            </a:p>
            <a:p>
              <a:r>
                <a:rPr lang="en-US" sz="1600" dirty="0"/>
                <a:t>In-house Legal</a:t>
              </a:r>
            </a:p>
          </p:txBody>
        </p:sp>
        <p:grpSp>
          <p:nvGrpSpPr>
            <p:cNvPr id="14" name="Group 13"/>
            <p:cNvGrpSpPr/>
            <p:nvPr/>
          </p:nvGrpSpPr>
          <p:grpSpPr>
            <a:xfrm>
              <a:off x="3549787" y="1187427"/>
              <a:ext cx="1927192" cy="1927192"/>
              <a:chOff x="1458842" y="313168"/>
              <a:chExt cx="1927192" cy="1927192"/>
            </a:xfrm>
          </p:grpSpPr>
          <p:sp>
            <p:nvSpPr>
              <p:cNvPr id="17" name="Rounded Rectangle 16"/>
              <p:cNvSpPr/>
              <p:nvPr/>
            </p:nvSpPr>
            <p:spPr>
              <a:xfrm>
                <a:off x="1458842" y="313168"/>
                <a:ext cx="1927192" cy="1927192"/>
              </a:xfrm>
              <a:prstGeom prst="roundRect">
                <a:avLst/>
              </a:prstGeom>
              <a:solidFill>
                <a:schemeClr val="accent3">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8" name="Rounded Rectangle 4"/>
              <p:cNvSpPr/>
              <p:nvPr/>
            </p:nvSpPr>
            <p:spPr>
              <a:xfrm>
                <a:off x="1552920" y="407246"/>
                <a:ext cx="1739036" cy="1739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In-House Collections</a:t>
                </a:r>
                <a:endParaRPr lang="en-US" sz="2400" kern="1200" dirty="0">
                  <a:solidFill>
                    <a:schemeClr val="tx1"/>
                  </a:solidFill>
                </a:endParaRPr>
              </a:p>
            </p:txBody>
          </p:sp>
        </p:grpSp>
      </p:grpSp>
      <p:grpSp>
        <p:nvGrpSpPr>
          <p:cNvPr id="38" name="Group 37"/>
          <p:cNvGrpSpPr/>
          <p:nvPr/>
        </p:nvGrpSpPr>
        <p:grpSpPr>
          <a:xfrm>
            <a:off x="1828800" y="3598374"/>
            <a:ext cx="3641304" cy="1927192"/>
            <a:chOff x="1828800" y="3598374"/>
            <a:chExt cx="3641304" cy="1927192"/>
          </a:xfrm>
        </p:grpSpPr>
        <p:sp>
          <p:nvSpPr>
            <p:cNvPr id="8" name="TextBox 7"/>
            <p:cNvSpPr txBox="1"/>
            <p:nvPr/>
          </p:nvSpPr>
          <p:spPr>
            <a:xfrm>
              <a:off x="1828800" y="4106501"/>
              <a:ext cx="2032000" cy="1077218"/>
            </a:xfrm>
            <a:prstGeom prst="rect">
              <a:avLst/>
            </a:prstGeom>
            <a:noFill/>
          </p:spPr>
          <p:txBody>
            <a:bodyPr wrap="square" rtlCol="0">
              <a:spAutoFit/>
            </a:bodyPr>
            <a:lstStyle/>
            <a:p>
              <a:r>
                <a:rPr lang="en-US" sz="1600" dirty="0"/>
                <a:t>Internal</a:t>
              </a:r>
            </a:p>
            <a:p>
              <a:r>
                <a:rPr lang="en-US" sz="1600" dirty="0"/>
                <a:t>Direct</a:t>
              </a:r>
            </a:p>
            <a:p>
              <a:r>
                <a:rPr lang="en-US" sz="1600" dirty="0"/>
                <a:t>Forwarders</a:t>
              </a:r>
            </a:p>
            <a:p>
              <a:r>
                <a:rPr lang="en-US" sz="1600" dirty="0"/>
                <a:t>Managed Model</a:t>
              </a:r>
            </a:p>
          </p:txBody>
        </p:sp>
        <p:grpSp>
          <p:nvGrpSpPr>
            <p:cNvPr id="22" name="Group 21"/>
            <p:cNvGrpSpPr/>
            <p:nvPr/>
          </p:nvGrpSpPr>
          <p:grpSpPr>
            <a:xfrm>
              <a:off x="3542912" y="3598374"/>
              <a:ext cx="1927192" cy="1927192"/>
              <a:chOff x="1455678" y="2600582"/>
              <a:chExt cx="1927192" cy="1927192"/>
            </a:xfrm>
          </p:grpSpPr>
          <p:sp>
            <p:nvSpPr>
              <p:cNvPr id="23" name="Rounded Rectangle 22"/>
              <p:cNvSpPr/>
              <p:nvPr/>
            </p:nvSpPr>
            <p:spPr>
              <a:xfrm>
                <a:off x="1455678" y="2600582"/>
                <a:ext cx="1927192" cy="1927192"/>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Rounded Rectangle 4"/>
              <p:cNvSpPr/>
              <p:nvPr/>
            </p:nvSpPr>
            <p:spPr>
              <a:xfrm>
                <a:off x="1552920" y="2671697"/>
                <a:ext cx="1739036" cy="1739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Legal Collections</a:t>
                </a:r>
                <a:endParaRPr lang="en-US" sz="2400" kern="1200" dirty="0">
                  <a:solidFill>
                    <a:schemeClr val="tx1"/>
                  </a:solidFill>
                </a:endParaRPr>
              </a:p>
            </p:txBody>
          </p:sp>
        </p:grpSp>
      </p:grpSp>
      <p:grpSp>
        <p:nvGrpSpPr>
          <p:cNvPr id="37" name="Group 36"/>
          <p:cNvGrpSpPr/>
          <p:nvPr/>
        </p:nvGrpSpPr>
        <p:grpSpPr>
          <a:xfrm>
            <a:off x="6081960" y="1187427"/>
            <a:ext cx="4580136" cy="1927192"/>
            <a:chOff x="6081960" y="1187427"/>
            <a:chExt cx="4580136" cy="1927192"/>
          </a:xfrm>
        </p:grpSpPr>
        <p:sp>
          <p:nvSpPr>
            <p:cNvPr id="2" name="TextBox 1"/>
            <p:cNvSpPr txBox="1"/>
            <p:nvPr/>
          </p:nvSpPr>
          <p:spPr>
            <a:xfrm>
              <a:off x="8630096" y="1766737"/>
              <a:ext cx="2032000" cy="1323439"/>
            </a:xfrm>
            <a:prstGeom prst="rect">
              <a:avLst/>
            </a:prstGeom>
            <a:noFill/>
          </p:spPr>
          <p:txBody>
            <a:bodyPr wrap="square" rtlCol="0">
              <a:spAutoFit/>
            </a:bodyPr>
            <a:lstStyle/>
            <a:p>
              <a:r>
                <a:rPr lang="en-US" sz="1600" dirty="0"/>
                <a:t>Early-Out</a:t>
              </a:r>
            </a:p>
            <a:p>
              <a:r>
                <a:rPr lang="en-US" sz="1600" dirty="0"/>
                <a:t>Primary</a:t>
              </a:r>
            </a:p>
            <a:p>
              <a:r>
                <a:rPr lang="en-US" sz="1600" dirty="0"/>
                <a:t>Secondary</a:t>
              </a:r>
            </a:p>
            <a:p>
              <a:r>
                <a:rPr lang="en-US" sz="1600" dirty="0"/>
                <a:t>Tertiary</a:t>
              </a:r>
            </a:p>
            <a:p>
              <a:r>
                <a:rPr lang="en-US" sz="1600" dirty="0"/>
                <a:t>Quad</a:t>
              </a:r>
            </a:p>
          </p:txBody>
        </p:sp>
        <p:grpSp>
          <p:nvGrpSpPr>
            <p:cNvPr id="25" name="Group 24"/>
            <p:cNvGrpSpPr/>
            <p:nvPr/>
          </p:nvGrpSpPr>
          <p:grpSpPr>
            <a:xfrm>
              <a:off x="6081960" y="1187427"/>
              <a:ext cx="1927192" cy="1927192"/>
              <a:chOff x="3723293" y="313168"/>
              <a:chExt cx="1927192" cy="1927192"/>
            </a:xfrm>
          </p:grpSpPr>
          <p:sp>
            <p:nvSpPr>
              <p:cNvPr id="26" name="Rounded Rectangle 25"/>
              <p:cNvSpPr/>
              <p:nvPr/>
            </p:nvSpPr>
            <p:spPr>
              <a:xfrm>
                <a:off x="3723293" y="313168"/>
                <a:ext cx="1927192" cy="1927192"/>
              </a:xfrm>
              <a:prstGeom prst="roundRect">
                <a:avLst/>
              </a:prstGeom>
              <a:solidFill>
                <a:schemeClr val="bg2">
                  <a:lumMod val="75000"/>
                </a:scheme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7" name="Rounded Rectangle 4"/>
              <p:cNvSpPr/>
              <p:nvPr/>
            </p:nvSpPr>
            <p:spPr>
              <a:xfrm>
                <a:off x="3817371" y="407246"/>
                <a:ext cx="1739036" cy="1739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95000"/>
                      </a:schemeClr>
                    </a:solidFill>
                  </a:rPr>
                  <a:t>Outsource to Collection Agency </a:t>
                </a:r>
                <a:endParaRPr lang="en-US" sz="2400" kern="1200" dirty="0">
                  <a:solidFill>
                    <a:schemeClr val="bg1">
                      <a:lumMod val="95000"/>
                    </a:schemeClr>
                  </a:solidFill>
                </a:endParaRPr>
              </a:p>
            </p:txBody>
          </p:sp>
        </p:grpSp>
      </p:grpSp>
      <p:grpSp>
        <p:nvGrpSpPr>
          <p:cNvPr id="39" name="Group 38"/>
          <p:cNvGrpSpPr/>
          <p:nvPr/>
        </p:nvGrpSpPr>
        <p:grpSpPr>
          <a:xfrm>
            <a:off x="6081960" y="3596837"/>
            <a:ext cx="5140667" cy="1927192"/>
            <a:chOff x="6081960" y="3596837"/>
            <a:chExt cx="5140667" cy="1927192"/>
          </a:xfrm>
        </p:grpSpPr>
        <p:sp>
          <p:nvSpPr>
            <p:cNvPr id="6" name="TextBox 5"/>
            <p:cNvSpPr txBox="1"/>
            <p:nvPr/>
          </p:nvSpPr>
          <p:spPr>
            <a:xfrm>
              <a:off x="8581027" y="4352722"/>
              <a:ext cx="2641600" cy="584775"/>
            </a:xfrm>
            <a:prstGeom prst="rect">
              <a:avLst/>
            </a:prstGeom>
            <a:noFill/>
          </p:spPr>
          <p:txBody>
            <a:bodyPr wrap="square" rtlCol="0">
              <a:spAutoFit/>
            </a:bodyPr>
            <a:lstStyle/>
            <a:p>
              <a:r>
                <a:rPr lang="en-US" sz="1600" dirty="0"/>
                <a:t>One-Time</a:t>
              </a:r>
            </a:p>
            <a:p>
              <a:r>
                <a:rPr lang="en-US" sz="1600" dirty="0"/>
                <a:t>Forward Flow Agreement</a:t>
              </a:r>
            </a:p>
          </p:txBody>
        </p:sp>
        <p:grpSp>
          <p:nvGrpSpPr>
            <p:cNvPr id="28" name="Group 27"/>
            <p:cNvGrpSpPr/>
            <p:nvPr/>
          </p:nvGrpSpPr>
          <p:grpSpPr>
            <a:xfrm>
              <a:off x="6081960" y="3596837"/>
              <a:ext cx="1927192" cy="1927192"/>
              <a:chOff x="3723293" y="2577619"/>
              <a:chExt cx="1927192" cy="1927192"/>
            </a:xfrm>
          </p:grpSpPr>
          <p:sp>
            <p:nvSpPr>
              <p:cNvPr id="29" name="Rounded Rectangle 28"/>
              <p:cNvSpPr/>
              <p:nvPr/>
            </p:nvSpPr>
            <p:spPr>
              <a:xfrm>
                <a:off x="3723293" y="2577619"/>
                <a:ext cx="1927192" cy="1927192"/>
              </a:xfrm>
              <a:prstGeom prst="roundRect">
                <a:avLst/>
              </a:prstGeom>
              <a:solidFill>
                <a:srgbClr val="0099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30" name="Rounded Rectangle 4"/>
              <p:cNvSpPr/>
              <p:nvPr/>
            </p:nvSpPr>
            <p:spPr>
              <a:xfrm>
                <a:off x="3817371" y="2671697"/>
                <a:ext cx="1739036" cy="1739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Debt Sales</a:t>
                </a:r>
                <a:endParaRPr lang="en-US" sz="2400" kern="1200" dirty="0"/>
              </a:p>
            </p:txBody>
          </p:sp>
        </p:grpSp>
      </p:grpSp>
    </p:spTree>
    <p:extLst>
      <p:ext uri="{BB962C8B-B14F-4D97-AF65-F5344CB8AC3E}">
        <p14:creationId xmlns:p14="http://schemas.microsoft.com/office/powerpoint/2010/main" val="10329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1000" fill="hold"/>
                                        <p:tgtEl>
                                          <p:spTgt spid="37"/>
                                        </p:tgtEl>
                                        <p:attrNameLst>
                                          <p:attrName>ppt_x</p:attrName>
                                        </p:attrNameLst>
                                      </p:cBhvr>
                                      <p:tavLst>
                                        <p:tav tm="0">
                                          <p:val>
                                            <p:strVal val="1+#ppt_w/2"/>
                                          </p:val>
                                        </p:tav>
                                        <p:tav tm="100000">
                                          <p:val>
                                            <p:strVal val="#ppt_x"/>
                                          </p:val>
                                        </p:tav>
                                      </p:tavLst>
                                    </p:anim>
                                    <p:anim calcmode="lin" valueType="num">
                                      <p:cBhvr additive="base">
                                        <p:cTn id="14"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000" fill="hold"/>
                                        <p:tgtEl>
                                          <p:spTgt spid="39"/>
                                        </p:tgtEl>
                                        <p:attrNameLst>
                                          <p:attrName>ppt_x</p:attrName>
                                        </p:attrNameLst>
                                      </p:cBhvr>
                                      <p:tavLst>
                                        <p:tav tm="0">
                                          <p:val>
                                            <p:strVal val="1+#ppt_w/2"/>
                                          </p:val>
                                        </p:tav>
                                        <p:tav tm="100000">
                                          <p:val>
                                            <p:strVal val="#ppt_x"/>
                                          </p:val>
                                        </p:tav>
                                      </p:tavLst>
                                    </p:anim>
                                    <p:anim calcmode="lin" valueType="num">
                                      <p:cBhvr additive="base">
                                        <p:cTn id="20" dur="1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0-#ppt_w/2"/>
                                          </p:val>
                                        </p:tav>
                                        <p:tav tm="100000">
                                          <p:val>
                                            <p:strVal val="#ppt_x"/>
                                          </p:val>
                                        </p:tav>
                                      </p:tavLst>
                                    </p:anim>
                                    <p:anim calcmode="lin" valueType="num">
                                      <p:cBhvr additive="base">
                                        <p:cTn id="26"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281518"/>
            <a:ext cx="7886700" cy="622300"/>
          </a:xfrm>
        </p:spPr>
        <p:txBody>
          <a:bodyPr>
            <a:normAutofit fontScale="90000"/>
          </a:bodyPr>
          <a:lstStyle/>
          <a:p>
            <a:pPr>
              <a:defRPr/>
            </a:pPr>
            <a:r>
              <a:rPr lang="en-US" dirty="0" smtClean="0">
                <a:solidFill>
                  <a:schemeClr val="bg1"/>
                </a:solidFill>
              </a:rPr>
              <a:t/>
            </a:r>
            <a:br>
              <a:rPr lang="en-US" dirty="0" smtClean="0">
                <a:solidFill>
                  <a:schemeClr val="bg1"/>
                </a:solidFill>
              </a:rPr>
            </a:br>
            <a:r>
              <a:rPr lang="en-US" sz="5333" dirty="0"/>
              <a:t>Decision Considerations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12" name="Content Placeholder 2"/>
          <p:cNvSpPr>
            <a:spLocks noGrp="1"/>
          </p:cNvSpPr>
          <p:nvPr>
            <p:ph idx="1"/>
          </p:nvPr>
        </p:nvSpPr>
        <p:spPr>
          <a:xfrm>
            <a:off x="5039784" y="1295400"/>
            <a:ext cx="5467349" cy="4792133"/>
          </a:xfrm>
        </p:spPr>
        <p:txBody>
          <a:bodyPr>
            <a:normAutofit fontScale="92500" lnSpcReduction="20000"/>
          </a:bodyPr>
          <a:lstStyle/>
          <a:p>
            <a:pPr>
              <a:spcAft>
                <a:spcPts val="800"/>
              </a:spcAft>
              <a:buFont typeface="Wingdings" panose="05000000000000000000" pitchFamily="2" charset="2"/>
              <a:buChar char="ü"/>
              <a:defRPr/>
            </a:pPr>
            <a:r>
              <a:rPr lang="en-US" sz="2600" dirty="0"/>
              <a:t>Revenue maximization</a:t>
            </a:r>
          </a:p>
          <a:p>
            <a:pPr>
              <a:spcAft>
                <a:spcPts val="800"/>
              </a:spcAft>
              <a:buFont typeface="Wingdings" panose="05000000000000000000" pitchFamily="2" charset="2"/>
              <a:buChar char="ü"/>
              <a:defRPr/>
            </a:pPr>
            <a:r>
              <a:rPr lang="en-US" sz="2600" dirty="0" smtClean="0"/>
              <a:t>Customer/Member </a:t>
            </a:r>
            <a:r>
              <a:rPr lang="en-US" sz="2600" dirty="0"/>
              <a:t>loyalty and goodwill</a:t>
            </a:r>
          </a:p>
          <a:p>
            <a:pPr>
              <a:spcAft>
                <a:spcPts val="800"/>
              </a:spcAft>
              <a:buFont typeface="Wingdings" panose="05000000000000000000" pitchFamily="2" charset="2"/>
              <a:buChar char="ü"/>
              <a:defRPr/>
            </a:pPr>
            <a:r>
              <a:rPr lang="en-US" sz="2600" dirty="0"/>
              <a:t>Exposure to regulatory oversight</a:t>
            </a:r>
          </a:p>
          <a:p>
            <a:pPr>
              <a:spcAft>
                <a:spcPts val="800"/>
              </a:spcAft>
              <a:buFont typeface="Wingdings" panose="05000000000000000000" pitchFamily="2" charset="2"/>
              <a:buChar char="ü"/>
              <a:defRPr/>
            </a:pPr>
            <a:r>
              <a:rPr lang="en-US" sz="2600" dirty="0"/>
              <a:t>Judicial/state trends</a:t>
            </a:r>
          </a:p>
          <a:p>
            <a:pPr>
              <a:spcAft>
                <a:spcPts val="800"/>
              </a:spcAft>
              <a:buFont typeface="Wingdings" panose="05000000000000000000" pitchFamily="2" charset="2"/>
              <a:buChar char="ü"/>
              <a:defRPr/>
            </a:pPr>
            <a:r>
              <a:rPr lang="en-US" sz="2600" dirty="0"/>
              <a:t>Possibility of lawsuits or counter-claims… valid or nuisance</a:t>
            </a:r>
          </a:p>
          <a:p>
            <a:pPr>
              <a:spcAft>
                <a:spcPts val="800"/>
              </a:spcAft>
              <a:buFont typeface="Wingdings" panose="05000000000000000000" pitchFamily="2" charset="2"/>
              <a:buChar char="ü"/>
              <a:defRPr/>
            </a:pPr>
            <a:r>
              <a:rPr lang="en-US" sz="2600" dirty="0"/>
              <a:t>Brand/Charter protection</a:t>
            </a:r>
          </a:p>
          <a:p>
            <a:pPr>
              <a:spcAft>
                <a:spcPts val="800"/>
              </a:spcAft>
              <a:buFont typeface="Wingdings" panose="05000000000000000000" pitchFamily="2" charset="2"/>
              <a:buChar char="ü"/>
              <a:defRPr/>
            </a:pPr>
            <a:r>
              <a:rPr lang="en-US" sz="2600" dirty="0"/>
              <a:t>Economic conditions</a:t>
            </a:r>
          </a:p>
          <a:p>
            <a:pPr>
              <a:spcAft>
                <a:spcPts val="800"/>
              </a:spcAft>
              <a:buFont typeface="Wingdings" panose="05000000000000000000" pitchFamily="2" charset="2"/>
              <a:buChar char="ü"/>
              <a:defRPr/>
            </a:pPr>
            <a:r>
              <a:rPr lang="en-US" sz="2600" dirty="0"/>
              <a:t>Cost of infrastructure to maintain various options</a:t>
            </a:r>
          </a:p>
          <a:p>
            <a:pPr>
              <a:buFont typeface="Wingdings" panose="05000000000000000000" pitchFamily="2" charset="2"/>
              <a:buChar char="ü"/>
              <a:defRPr/>
            </a:pPr>
            <a:endParaRPr lang="en-US" sz="2600" dirty="0"/>
          </a:p>
        </p:txBody>
      </p:sp>
      <p:graphicFrame>
        <p:nvGraphicFramePr>
          <p:cNvPr id="10" name="Diagram 9"/>
          <p:cNvGraphicFramePr/>
          <p:nvPr/>
        </p:nvGraphicFramePr>
        <p:xfrm>
          <a:off x="342901" y="1238251"/>
          <a:ext cx="5991225" cy="4341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31880" y="6699504"/>
            <a:ext cx="960120" cy="168021"/>
          </a:xfrm>
          <a:prstGeom prst="rect">
            <a:avLst/>
          </a:prstGeom>
        </p:spPr>
      </p:pic>
    </p:spTree>
    <p:extLst>
      <p:ext uri="{BB962C8B-B14F-4D97-AF65-F5344CB8AC3E}">
        <p14:creationId xmlns:p14="http://schemas.microsoft.com/office/powerpoint/2010/main" val="3124810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left)">
                                      <p:cBhvr>
                                        <p:cTn id="15" dur="500"/>
                                        <p:tgtEl>
                                          <p:spTgt spid="12">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wipe(left)">
                                      <p:cBhvr>
                                        <p:cTn id="19" dur="500"/>
                                        <p:tgtEl>
                                          <p:spTgt spid="12">
                                            <p:txEl>
                                              <p:pRg st="3" end="3"/>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wipe(left)">
                                      <p:cBhvr>
                                        <p:cTn id="23" dur="500"/>
                                        <p:tgtEl>
                                          <p:spTgt spid="12">
                                            <p:txEl>
                                              <p:pRg st="4" end="4"/>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wipe(left)">
                                      <p:cBhvr>
                                        <p:cTn id="31" dur="500"/>
                                        <p:tgtEl>
                                          <p:spTgt spid="12">
                                            <p:txEl>
                                              <p:pRg st="6" end="6"/>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wipe(left)">
                                      <p:cBhvr>
                                        <p:cTn id="35"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C:\Users\rob.yarmo\AppData\Local\Microsoft\Windows\Temporary Internet Files\Content.IE5\706Q18V9\stress_wo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2106204"/>
            <a:ext cx="2205756" cy="2342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10242" name="Title 1"/>
          <p:cNvSpPr>
            <a:spLocks noGrp="1"/>
          </p:cNvSpPr>
          <p:nvPr>
            <p:ph type="title"/>
          </p:nvPr>
        </p:nvSpPr>
        <p:spPr>
          <a:xfrm>
            <a:off x="2152651" y="61385"/>
            <a:ext cx="7886700" cy="842433"/>
          </a:xfrm>
        </p:spPr>
        <p:txBody>
          <a:bodyPr/>
          <a:lstStyle/>
          <a:p>
            <a:r>
              <a:rPr lang="en-US" altLang="en-US" smtClean="0"/>
              <a:t>Most Effective Model?</a:t>
            </a:r>
          </a:p>
        </p:txBody>
      </p:sp>
      <p:sp>
        <p:nvSpPr>
          <p:cNvPr id="3" name="Content Placeholder 2"/>
          <p:cNvSpPr>
            <a:spLocks noGrp="1"/>
          </p:cNvSpPr>
          <p:nvPr>
            <p:ph idx="1"/>
          </p:nvPr>
        </p:nvSpPr>
        <p:spPr>
          <a:xfrm>
            <a:off x="914400" y="1092201"/>
            <a:ext cx="8991600" cy="4370916"/>
          </a:xfrm>
        </p:spPr>
        <p:txBody>
          <a:bodyPr/>
          <a:lstStyle/>
          <a:p>
            <a:pPr>
              <a:buFont typeface="Wingdings" panose="05000000000000000000" pitchFamily="2" charset="2"/>
              <a:buChar char="v"/>
            </a:pPr>
            <a:r>
              <a:rPr lang="en-US" sz="2133" dirty="0"/>
              <a:t>Lots of industry ‘noise’ among servicers is normal in an ever-changing economic and regulatory world...new ownership, mergers, closures, change in direction or core management, etc. </a:t>
            </a:r>
          </a:p>
          <a:p>
            <a:pPr>
              <a:buFont typeface="Wingdings" panose="05000000000000000000" pitchFamily="2" charset="2"/>
              <a:buChar char="v"/>
            </a:pPr>
            <a:r>
              <a:rPr lang="en-US" sz="2133" dirty="0"/>
              <a:t>It’s not all doom and gloom… well managed agencies and attorneys are adapting to the changing </a:t>
            </a:r>
            <a:r>
              <a:rPr lang="en-US" sz="2133" dirty="0" smtClean="0"/>
              <a:t>requirements</a:t>
            </a:r>
          </a:p>
          <a:p>
            <a:pPr marL="0" indent="0">
              <a:buNone/>
            </a:pPr>
            <a:endParaRPr lang="en-US" sz="2133" b="1" dirty="0">
              <a:solidFill>
                <a:srgbClr val="FF0000"/>
              </a:solidFill>
            </a:endParaRPr>
          </a:p>
          <a:p>
            <a:pPr marL="0" indent="0">
              <a:buNone/>
            </a:pPr>
            <a:r>
              <a:rPr lang="en-US" sz="2133" b="1" dirty="0" smtClean="0"/>
              <a:t>Considerations</a:t>
            </a:r>
            <a:r>
              <a:rPr lang="en-US" sz="2133" b="1" dirty="0"/>
              <a:t>:</a:t>
            </a:r>
          </a:p>
          <a:p>
            <a:pPr>
              <a:buFont typeface="Wingdings" panose="05000000000000000000" pitchFamily="2" charset="2"/>
              <a:buChar char="v"/>
            </a:pPr>
            <a:r>
              <a:rPr lang="en-US" sz="2133" dirty="0"/>
              <a:t>Do you have the right infrastructure in place to manage administrative needs, recovery expectations, vendor management and compliance oversight?</a:t>
            </a:r>
          </a:p>
          <a:p>
            <a:pPr>
              <a:buFont typeface="Wingdings" panose="05000000000000000000" pitchFamily="2" charset="2"/>
              <a:buChar char="v"/>
            </a:pPr>
            <a:r>
              <a:rPr lang="en-US" sz="2133" dirty="0"/>
              <a:t>Can you demonstrate arms length ‘meaningful engagement’ of your service providers? (Vendor Mgmt.)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379882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par>
                          <p:cTn id="23" fill="hold" nodeType="afterGroup">
                            <p:stCondLst>
                              <p:cond delay="500"/>
                            </p:stCondLst>
                            <p:childTnLst>
                              <p:par>
                                <p:cTn id="24" presetID="42" presetClass="entr" presetSubtype="0" fill="hold" nodeType="after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1000"/>
                                        <p:tgtEl>
                                          <p:spTgt spid="2052"/>
                                        </p:tgtEl>
                                      </p:cBhvr>
                                    </p:animEffect>
                                    <p:anim calcmode="lin" valueType="num">
                                      <p:cBhvr>
                                        <p:cTn id="27" dur="1000" fill="hold"/>
                                        <p:tgtEl>
                                          <p:spTgt spid="2052"/>
                                        </p:tgtEl>
                                        <p:attrNameLst>
                                          <p:attrName>ppt_x</p:attrName>
                                        </p:attrNameLst>
                                      </p:cBhvr>
                                      <p:tavLst>
                                        <p:tav tm="0">
                                          <p:val>
                                            <p:strVal val="#ppt_x"/>
                                          </p:val>
                                        </p:tav>
                                        <p:tav tm="100000">
                                          <p:val>
                                            <p:strVal val="#ppt_x"/>
                                          </p:val>
                                        </p:tav>
                                      </p:tavLst>
                                    </p:anim>
                                    <p:anim calcmode="lin" valueType="num">
                                      <p:cBhvr>
                                        <p:cTn id="28"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2152651" y="61385"/>
            <a:ext cx="7886700" cy="842433"/>
          </a:xfrm>
        </p:spPr>
        <p:txBody>
          <a:bodyPr/>
          <a:lstStyle/>
          <a:p>
            <a:r>
              <a:rPr lang="en-US" altLang="en-US" smtClean="0"/>
              <a:t>Most Effective Model?</a:t>
            </a:r>
          </a:p>
        </p:txBody>
      </p:sp>
      <p:sp>
        <p:nvSpPr>
          <p:cNvPr id="3" name="Content Placeholder 2"/>
          <p:cNvSpPr>
            <a:spLocks noGrp="1"/>
          </p:cNvSpPr>
          <p:nvPr>
            <p:ph idx="1"/>
          </p:nvPr>
        </p:nvSpPr>
        <p:spPr>
          <a:xfrm>
            <a:off x="812800" y="1092200"/>
            <a:ext cx="10464800" cy="4876800"/>
          </a:xfrm>
        </p:spPr>
        <p:txBody>
          <a:bodyPr>
            <a:normAutofit fontScale="55000" lnSpcReduction="20000"/>
          </a:bodyPr>
          <a:lstStyle/>
          <a:p>
            <a:pPr marL="0" indent="0">
              <a:buNone/>
            </a:pPr>
            <a:r>
              <a:rPr lang="en-US" sz="4800" b="1" i="1" dirty="0"/>
              <a:t>Most effective strategy combines a solution that delivers the highest net return and mitigates risk</a:t>
            </a:r>
            <a:endParaRPr lang="en-US" sz="4800" dirty="0"/>
          </a:p>
          <a:p>
            <a:pPr>
              <a:buFont typeface="Wingdings" panose="05000000000000000000" pitchFamily="2" charset="2"/>
              <a:buChar char="v"/>
            </a:pPr>
            <a:r>
              <a:rPr lang="en-US" dirty="0" smtClean="0"/>
              <a:t>What </a:t>
            </a:r>
            <a:r>
              <a:rPr lang="en-US" dirty="0"/>
              <a:t>do you gain or lose with each option?  Cost consideration?  Economies of Scale? Effectiveness?  Specialization of function? </a:t>
            </a:r>
            <a:r>
              <a:rPr lang="en-US" dirty="0" smtClean="0"/>
              <a:t>Time needed to develop expertise? Control </a:t>
            </a:r>
            <a:r>
              <a:rPr lang="en-US" dirty="0"/>
              <a:t>over process and customer experience?</a:t>
            </a:r>
          </a:p>
          <a:p>
            <a:pPr>
              <a:buFont typeface="Wingdings" panose="05000000000000000000" pitchFamily="2" charset="2"/>
              <a:buChar char="v"/>
            </a:pPr>
            <a:r>
              <a:rPr lang="en-US" dirty="0" smtClean="0"/>
              <a:t>The </a:t>
            </a:r>
            <a:r>
              <a:rPr lang="en-US" dirty="0"/>
              <a:t>least effective models are ‘do nothing’ or passive multi-stream only agency placements</a:t>
            </a:r>
          </a:p>
          <a:p>
            <a:pPr marL="0" indent="0">
              <a:spcBef>
                <a:spcPts val="1600"/>
              </a:spcBef>
              <a:buNone/>
            </a:pPr>
            <a:endParaRPr lang="en-US" sz="2667" b="1" i="1" dirty="0"/>
          </a:p>
          <a:p>
            <a:pPr marL="0" indent="0">
              <a:spcBef>
                <a:spcPts val="1600"/>
              </a:spcBef>
              <a:buNone/>
            </a:pPr>
            <a:r>
              <a:rPr lang="en-US" sz="4800" b="1" i="1" dirty="0"/>
              <a:t>The bottom line: The most effective recovery process is one that segments accounts and treats according to the inherent attributes at the account level. It combines:</a:t>
            </a:r>
          </a:p>
          <a:p>
            <a:pPr>
              <a:buFont typeface="Wingdings" panose="05000000000000000000" pitchFamily="2" charset="2"/>
              <a:buChar char="v"/>
            </a:pPr>
            <a:r>
              <a:rPr lang="en-US" dirty="0" smtClean="0"/>
              <a:t>In-house </a:t>
            </a:r>
            <a:r>
              <a:rPr lang="en-US" dirty="0"/>
              <a:t>handling for limited time for sensitive, high value or high risk </a:t>
            </a:r>
            <a:r>
              <a:rPr lang="en-US" dirty="0" smtClean="0"/>
              <a:t>accounts.</a:t>
            </a:r>
            <a:endParaRPr lang="en-US" dirty="0"/>
          </a:p>
          <a:p>
            <a:pPr>
              <a:buFont typeface="Wingdings" panose="05000000000000000000" pitchFamily="2" charset="2"/>
              <a:buChar char="v"/>
            </a:pPr>
            <a:r>
              <a:rPr lang="en-US" dirty="0" smtClean="0"/>
              <a:t>Legal </a:t>
            </a:r>
            <a:r>
              <a:rPr lang="en-US" dirty="0"/>
              <a:t>selection at charge off or post prime should be an important part of your recovery strategy along with multi stream agency strategy or debt sale for accounts that don't qualify for </a:t>
            </a:r>
            <a:r>
              <a:rPr lang="en-US" dirty="0" smtClean="0"/>
              <a:t>legal.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1880" y="6689979"/>
            <a:ext cx="960120" cy="168021"/>
          </a:xfrm>
          <a:prstGeom prst="rect">
            <a:avLst/>
          </a:prstGeom>
        </p:spPr>
      </p:pic>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5090" y="198972"/>
            <a:ext cx="1558104" cy="38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07" y="95491"/>
            <a:ext cx="1687303" cy="584932"/>
          </a:xfrm>
          <a:prstGeom prst="rect">
            <a:avLst/>
          </a:prstGeom>
        </p:spPr>
      </p:pic>
    </p:spTree>
    <p:extLst>
      <p:ext uri="{BB962C8B-B14F-4D97-AF65-F5344CB8AC3E}">
        <p14:creationId xmlns:p14="http://schemas.microsoft.com/office/powerpoint/2010/main" val="27945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799</Template>
  <TotalTime>750</TotalTime>
  <Words>1384</Words>
  <Application>Microsoft Office PowerPoint</Application>
  <PresentationFormat>Custom</PresentationFormat>
  <Paragraphs>423</Paragraphs>
  <Slides>25</Slides>
  <Notes>0</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Diseño predeterminado</vt:lpstr>
      <vt:lpstr>1_Diseño predeterminado</vt:lpstr>
      <vt:lpstr>2_Diseño predeterminado</vt:lpstr>
      <vt:lpstr>PowerPoint Presentation</vt:lpstr>
      <vt:lpstr>TCPA Class Action Settlement!</vt:lpstr>
      <vt:lpstr>Audience Poll</vt:lpstr>
      <vt:lpstr>Industry Trends</vt:lpstr>
      <vt:lpstr>Headlines</vt:lpstr>
      <vt:lpstr>Revenue Maximization Options</vt:lpstr>
      <vt:lpstr> Decision Considerations </vt:lpstr>
      <vt:lpstr>Most Effective Model?</vt:lpstr>
      <vt:lpstr>Most Effective Model?</vt:lpstr>
      <vt:lpstr>Legal Recovery vs. Agency Recovery Rates</vt:lpstr>
      <vt:lpstr>Why the Legal Process is the most effective method:</vt:lpstr>
      <vt:lpstr>Benefits of a Robust Legal Channel</vt:lpstr>
      <vt:lpstr>Do You Have ALL of the Media/Documents?</vt:lpstr>
      <vt:lpstr>Do You Have ALL the Media/Documents?</vt:lpstr>
      <vt:lpstr>Legal Recovery Channel Options</vt:lpstr>
      <vt:lpstr>Options For Implementing a Legal Strategy</vt:lpstr>
      <vt:lpstr>Challenges of a Robust Legal Channel</vt:lpstr>
      <vt:lpstr>Vendor Oversight &amp; Compliance Requirements</vt:lpstr>
      <vt:lpstr>Protect the Charter Against Potential Negative Consequences</vt:lpstr>
      <vt:lpstr>Are Both Defect-Free Compliance and Superior Recoveries Possible?</vt:lpstr>
      <vt:lpstr>Four Take-aways</vt:lpstr>
      <vt:lpstr>Summary</vt:lpstr>
      <vt:lpstr>PowerPoint Presentation</vt:lpstr>
      <vt:lpstr>About Harvest Strategy Group</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Nesbit</dc:creator>
  <cp:lastModifiedBy>Art Sookazian</cp:lastModifiedBy>
  <cp:revision>58</cp:revision>
  <dcterms:created xsi:type="dcterms:W3CDTF">2017-01-13T14:59:20Z</dcterms:created>
  <dcterms:modified xsi:type="dcterms:W3CDTF">2017-03-08T21:22:41Z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