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12"/>
  </p:handoutMasterIdLst>
  <p:sldIdLst>
    <p:sldId id="257" r:id="rId2"/>
    <p:sldId id="258" r:id="rId3"/>
    <p:sldId id="271" r:id="rId4"/>
    <p:sldId id="266" r:id="rId5"/>
    <p:sldId id="267" r:id="rId6"/>
    <p:sldId id="278" r:id="rId7"/>
    <p:sldId id="274" r:id="rId8"/>
    <p:sldId id="275" r:id="rId9"/>
    <p:sldId id="276" r:id="rId10"/>
    <p:sldId id="270"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12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0" d="100"/>
          <a:sy n="80" d="100"/>
        </p:scale>
        <p:origin x="-84" y="-72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B7D7FBAD-4A28-4AD9-99E0-473E6638B532}" type="datetimeFigureOut">
              <a:rPr lang="en-US" smtClean="0"/>
              <a:t>3/2/2017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8A95C8E5-ECEF-472A-B43C-D728636EF27E}" type="slidenum">
              <a:rPr lang="en-US" smtClean="0"/>
              <a:t>‹#›</a:t>
            </a:fld>
            <a:endParaRPr lang="en-US"/>
          </a:p>
        </p:txBody>
      </p:sp>
    </p:spTree>
    <p:extLst>
      <p:ext uri="{BB962C8B-B14F-4D97-AF65-F5344CB8AC3E}">
        <p14:creationId xmlns:p14="http://schemas.microsoft.com/office/powerpoint/2010/main" val="390166569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33794C-CDAA-454C-9A0B-3235E08967A3}" type="datetimeFigureOut">
              <a:rPr lang="en-US" smtClean="0"/>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968D43-DBAC-40C2-B49F-083DC0E706D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0299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433794C-CDAA-454C-9A0B-3235E08967A3}" type="datetimeFigureOut">
              <a:rPr lang="en-US" smtClean="0"/>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968D43-DBAC-40C2-B49F-083DC0E706D2}" type="slidenum">
              <a:rPr lang="en-US" smtClean="0"/>
              <a:t>‹#›</a:t>
            </a:fld>
            <a:endParaRPr lang="en-US"/>
          </a:p>
        </p:txBody>
      </p:sp>
    </p:spTree>
    <p:extLst>
      <p:ext uri="{BB962C8B-B14F-4D97-AF65-F5344CB8AC3E}">
        <p14:creationId xmlns:p14="http://schemas.microsoft.com/office/powerpoint/2010/main" val="4162471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433794C-CDAA-454C-9A0B-3235E08967A3}" type="datetimeFigureOut">
              <a:rPr lang="en-US" smtClean="0"/>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968D43-DBAC-40C2-B49F-083DC0E706D2}" type="slidenum">
              <a:rPr lang="en-US" smtClean="0"/>
              <a:t>‹#›</a:t>
            </a:fld>
            <a:endParaRPr lang="en-US"/>
          </a:p>
        </p:txBody>
      </p:sp>
    </p:spTree>
    <p:extLst>
      <p:ext uri="{BB962C8B-B14F-4D97-AF65-F5344CB8AC3E}">
        <p14:creationId xmlns:p14="http://schemas.microsoft.com/office/powerpoint/2010/main" val="438769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433794C-CDAA-454C-9A0B-3235E08967A3}" type="datetimeFigureOut">
              <a:rPr lang="en-US" smtClean="0"/>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968D43-DBAC-40C2-B49F-083DC0E706D2}" type="slidenum">
              <a:rPr lang="en-US" smtClean="0"/>
              <a:t>‹#›</a:t>
            </a:fld>
            <a:endParaRPr lang="en-US"/>
          </a:p>
        </p:txBody>
      </p:sp>
    </p:spTree>
    <p:extLst>
      <p:ext uri="{BB962C8B-B14F-4D97-AF65-F5344CB8AC3E}">
        <p14:creationId xmlns:p14="http://schemas.microsoft.com/office/powerpoint/2010/main" val="4105637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33794C-CDAA-454C-9A0B-3235E08967A3}" type="datetimeFigureOut">
              <a:rPr lang="en-US" smtClean="0"/>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968D43-DBAC-40C2-B49F-083DC0E706D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0975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433794C-CDAA-454C-9A0B-3235E08967A3}" type="datetimeFigureOut">
              <a:rPr lang="en-US" smtClean="0"/>
              <a:t>3/2/2017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968D43-DBAC-40C2-B49F-083DC0E706D2}" type="slidenum">
              <a:rPr lang="en-US" smtClean="0"/>
              <a:t>‹#›</a:t>
            </a:fld>
            <a:endParaRPr lang="en-US"/>
          </a:p>
        </p:txBody>
      </p:sp>
    </p:spTree>
    <p:extLst>
      <p:ext uri="{BB962C8B-B14F-4D97-AF65-F5344CB8AC3E}">
        <p14:creationId xmlns:p14="http://schemas.microsoft.com/office/powerpoint/2010/main" val="1053658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433794C-CDAA-454C-9A0B-3235E08967A3}" type="datetimeFigureOut">
              <a:rPr lang="en-US" smtClean="0"/>
              <a:t>3/2/2017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968D43-DBAC-40C2-B49F-083DC0E706D2}" type="slidenum">
              <a:rPr lang="en-US" smtClean="0"/>
              <a:t>‹#›</a:t>
            </a:fld>
            <a:endParaRPr lang="en-US"/>
          </a:p>
        </p:txBody>
      </p:sp>
    </p:spTree>
    <p:extLst>
      <p:ext uri="{BB962C8B-B14F-4D97-AF65-F5344CB8AC3E}">
        <p14:creationId xmlns:p14="http://schemas.microsoft.com/office/powerpoint/2010/main" val="741561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433794C-CDAA-454C-9A0B-3235E08967A3}" type="datetimeFigureOut">
              <a:rPr lang="en-US" smtClean="0"/>
              <a:t>3/2/2017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968D43-DBAC-40C2-B49F-083DC0E706D2}" type="slidenum">
              <a:rPr lang="en-US" smtClean="0"/>
              <a:t>‹#›</a:t>
            </a:fld>
            <a:endParaRPr lang="en-US"/>
          </a:p>
        </p:txBody>
      </p:sp>
    </p:spTree>
    <p:extLst>
      <p:ext uri="{BB962C8B-B14F-4D97-AF65-F5344CB8AC3E}">
        <p14:creationId xmlns:p14="http://schemas.microsoft.com/office/powerpoint/2010/main" val="3864206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433794C-CDAA-454C-9A0B-3235E08967A3}" type="datetimeFigureOut">
              <a:rPr lang="en-US" smtClean="0"/>
              <a:t>3/2/2017</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2968D43-DBAC-40C2-B49F-083DC0E706D2}" type="slidenum">
              <a:rPr lang="en-US" smtClean="0"/>
              <a:t>‹#›</a:t>
            </a:fld>
            <a:endParaRPr lang="en-US"/>
          </a:p>
        </p:txBody>
      </p:sp>
    </p:spTree>
    <p:extLst>
      <p:ext uri="{BB962C8B-B14F-4D97-AF65-F5344CB8AC3E}">
        <p14:creationId xmlns:p14="http://schemas.microsoft.com/office/powerpoint/2010/main" val="1132908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433794C-CDAA-454C-9A0B-3235E08967A3}" type="datetimeFigureOut">
              <a:rPr lang="en-US" smtClean="0"/>
              <a:t>3/2/2017</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2968D43-DBAC-40C2-B49F-083DC0E706D2}" type="slidenum">
              <a:rPr lang="en-US" smtClean="0"/>
              <a:t>‹#›</a:t>
            </a:fld>
            <a:endParaRPr lang="en-US"/>
          </a:p>
        </p:txBody>
      </p:sp>
    </p:spTree>
    <p:extLst>
      <p:ext uri="{BB962C8B-B14F-4D97-AF65-F5344CB8AC3E}">
        <p14:creationId xmlns:p14="http://schemas.microsoft.com/office/powerpoint/2010/main" val="3505837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33794C-CDAA-454C-9A0B-3235E08967A3}" type="datetimeFigureOut">
              <a:rPr lang="en-US" smtClean="0"/>
              <a:t>3/2/2017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968D43-DBAC-40C2-B49F-083DC0E706D2}" type="slidenum">
              <a:rPr lang="en-US" smtClean="0"/>
              <a:t>‹#›</a:t>
            </a:fld>
            <a:endParaRPr lang="en-US"/>
          </a:p>
        </p:txBody>
      </p:sp>
    </p:spTree>
    <p:extLst>
      <p:ext uri="{BB962C8B-B14F-4D97-AF65-F5344CB8AC3E}">
        <p14:creationId xmlns:p14="http://schemas.microsoft.com/office/powerpoint/2010/main" val="3564665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433794C-CDAA-454C-9A0B-3235E08967A3}" type="datetimeFigureOut">
              <a:rPr lang="en-US" smtClean="0"/>
              <a:t>3/2/2017</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2968D43-DBAC-40C2-B49F-083DC0E706D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572809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dbainternational.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097280" y="758952"/>
            <a:ext cx="10058400" cy="3355848"/>
          </a:xfrm>
        </p:spPr>
        <p:txBody>
          <a:bodyPr>
            <a:normAutofit/>
          </a:bodyPr>
          <a:lstStyle/>
          <a:p>
            <a:pPr algn="ctr"/>
            <a:r>
              <a:rPr lang="en-US" sz="6000" dirty="0" smtClean="0"/>
              <a:t>Ensuring a Successful Sale of Performing and Nonperforming Accounts Receivables</a:t>
            </a:r>
            <a:endParaRPr lang="en-US" sz="6000" dirty="0"/>
          </a:p>
        </p:txBody>
      </p:sp>
      <p:sp>
        <p:nvSpPr>
          <p:cNvPr id="2" name="Subtitle 1"/>
          <p:cNvSpPr>
            <a:spLocks noGrp="1"/>
          </p:cNvSpPr>
          <p:nvPr>
            <p:ph type="subTitle" idx="1"/>
          </p:nvPr>
        </p:nvSpPr>
        <p:spPr/>
        <p:txBody>
          <a:bodyPr>
            <a:normAutofit fontScale="85000" lnSpcReduction="20000"/>
          </a:bodyPr>
          <a:lstStyle/>
          <a:p>
            <a:r>
              <a:rPr lang="en-US" smtClean="0"/>
              <a:t>Speakers:</a:t>
            </a:r>
          </a:p>
          <a:p>
            <a:r>
              <a:rPr lang="en-US" smtClean="0"/>
              <a:t>Mark Naiman, Board President, Receivables Management Association</a:t>
            </a:r>
          </a:p>
          <a:p>
            <a:r>
              <a:rPr lang="en-US" smtClean="0"/>
              <a:t>Jan Stieger, Executive Director, Receivables Management Association</a:t>
            </a:r>
            <a:endParaRPr lang="en-US" dirty="0"/>
          </a:p>
        </p:txBody>
      </p:sp>
    </p:spTree>
    <p:extLst>
      <p:ext uri="{BB962C8B-B14F-4D97-AF65-F5344CB8AC3E}">
        <p14:creationId xmlns:p14="http://schemas.microsoft.com/office/powerpoint/2010/main" val="1057059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Interactive Q&amp;A Discussion</a:t>
            </a:r>
            <a:endParaRPr lang="en-US" sz="5400" dirty="0">
              <a:solidFill>
                <a:srgbClr val="FF0000"/>
              </a:solidFill>
            </a:endParaRPr>
          </a:p>
        </p:txBody>
      </p:sp>
      <p:sp>
        <p:nvSpPr>
          <p:cNvPr id="2" name="Content Placeholder 1"/>
          <p:cNvSpPr>
            <a:spLocks noGrp="1"/>
          </p:cNvSpPr>
          <p:nvPr>
            <p:ph idx="1"/>
          </p:nvPr>
        </p:nvSpPr>
        <p:spPr/>
        <p:txBody>
          <a:bodyPr>
            <a:normAutofit fontScale="62500" lnSpcReduction="20000"/>
          </a:bodyPr>
          <a:lstStyle/>
          <a:p>
            <a:pPr marL="0" indent="0">
              <a:buNone/>
            </a:pPr>
            <a:r>
              <a:rPr lang="en-US" sz="3600" dirty="0" smtClean="0">
                <a:solidFill>
                  <a:srgbClr val="C51230"/>
                </a:solidFill>
              </a:rPr>
              <a:t>Complimentary Originating Creditor Membership:</a:t>
            </a:r>
          </a:p>
          <a:p>
            <a:pPr marL="0" indent="0">
              <a:buNone/>
            </a:pPr>
            <a:r>
              <a:rPr lang="en-US" sz="3600" i="1" dirty="0" smtClean="0"/>
              <a:t>Receivables Management Association (RMA) offers complimentary membership to creditors (application is required). Membership in the association provides access to other members, timely communication on regulatory changes and trends in the industry, online and in-person education and discounts to RMA conferences and education.</a:t>
            </a:r>
          </a:p>
          <a:p>
            <a:pPr marL="0" indent="0">
              <a:buNone/>
            </a:pPr>
            <a:endParaRPr lang="en-US" sz="3600" i="1" dirty="0"/>
          </a:p>
          <a:p>
            <a:pPr marL="0" indent="0">
              <a:buNone/>
            </a:pPr>
            <a:r>
              <a:rPr lang="en-US" sz="3600" dirty="0" smtClean="0"/>
              <a:t>Visit:  </a:t>
            </a:r>
            <a:r>
              <a:rPr lang="en-US" sz="3600" dirty="0" smtClean="0">
                <a:hlinkClick r:id="rId2"/>
              </a:rPr>
              <a:t>www.dbainternational.org</a:t>
            </a:r>
            <a:r>
              <a:rPr lang="en-US" sz="3600" dirty="0" smtClean="0"/>
              <a:t> </a:t>
            </a:r>
          </a:p>
          <a:p>
            <a:pPr marL="0" indent="0" algn="ctr">
              <a:buNone/>
            </a:pPr>
            <a:endParaRPr lang="en-US" sz="3600" i="1" dirty="0"/>
          </a:p>
          <a:p>
            <a:pPr marL="0" indent="0" algn="ctr">
              <a:buNone/>
            </a:pPr>
            <a:endParaRPr lang="en-US" sz="3600" i="1" dirty="0" smtClean="0"/>
          </a:p>
          <a:p>
            <a:pPr marL="0" indent="0" algn="ctr">
              <a:buNone/>
            </a:pPr>
            <a:r>
              <a:rPr lang="en-US" sz="5400" i="1" dirty="0" smtClean="0"/>
              <a:t>Thank </a:t>
            </a:r>
            <a:r>
              <a:rPr lang="en-US" sz="5400" i="1" dirty="0"/>
              <a:t>You!</a:t>
            </a:r>
          </a:p>
          <a:p>
            <a:pPr marL="301943" lvl="1" indent="0">
              <a:buNone/>
            </a:pPr>
            <a:endParaRPr lang="en-US" dirty="0" smtClean="0"/>
          </a:p>
          <a:p>
            <a:pPr marL="301943" lvl="1" indent="0">
              <a:buNone/>
            </a:pPr>
            <a:endParaRPr lang="en-US" dirty="0" smtClean="0"/>
          </a:p>
        </p:txBody>
      </p:sp>
    </p:spTree>
    <p:extLst>
      <p:ext uri="{BB962C8B-B14F-4D97-AF65-F5344CB8AC3E}">
        <p14:creationId xmlns:p14="http://schemas.microsoft.com/office/powerpoint/2010/main" val="26481198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600" dirty="0"/>
              <a:t>Making </a:t>
            </a:r>
            <a:r>
              <a:rPr lang="en-US" sz="3600" dirty="0" smtClean="0"/>
              <a:t>the </a:t>
            </a:r>
            <a:r>
              <a:rPr lang="en-US" sz="3600" dirty="0"/>
              <a:t>Decision to Sell Your Debt</a:t>
            </a:r>
          </a:p>
        </p:txBody>
      </p:sp>
      <p:sp>
        <p:nvSpPr>
          <p:cNvPr id="2" name="Content Placeholder 1"/>
          <p:cNvSpPr>
            <a:spLocks noGrp="1"/>
          </p:cNvSpPr>
          <p:nvPr>
            <p:ph idx="1"/>
          </p:nvPr>
        </p:nvSpPr>
        <p:spPr/>
        <p:txBody>
          <a:bodyPr>
            <a:normAutofit/>
          </a:bodyPr>
          <a:lstStyle/>
          <a:p>
            <a:r>
              <a:rPr lang="en-US" dirty="0" smtClean="0"/>
              <a:t>Evaluate Options</a:t>
            </a:r>
          </a:p>
          <a:p>
            <a:pPr lvl="1"/>
            <a:r>
              <a:rPr lang="en-US" dirty="0" smtClean="0"/>
              <a:t>In-house collections</a:t>
            </a:r>
          </a:p>
          <a:p>
            <a:pPr lvl="1"/>
            <a:r>
              <a:rPr lang="en-US" dirty="0" smtClean="0"/>
              <a:t>Third-party collections</a:t>
            </a:r>
          </a:p>
          <a:p>
            <a:pPr lvl="1"/>
            <a:r>
              <a:rPr lang="en-US" dirty="0" smtClean="0"/>
              <a:t>Law firms</a:t>
            </a:r>
          </a:p>
          <a:p>
            <a:pPr lvl="1"/>
            <a:r>
              <a:rPr lang="en-US" dirty="0" smtClean="0"/>
              <a:t>Sales</a:t>
            </a:r>
          </a:p>
          <a:p>
            <a:r>
              <a:rPr lang="en-US" dirty="0" smtClean="0"/>
              <a:t>Ways to Sell Your Accounts in the Default Process</a:t>
            </a:r>
          </a:p>
          <a:p>
            <a:pPr lvl="1"/>
            <a:r>
              <a:rPr lang="en-US" dirty="0" smtClean="0"/>
              <a:t>Portfolio sales</a:t>
            </a:r>
          </a:p>
          <a:p>
            <a:pPr lvl="1"/>
            <a:r>
              <a:rPr lang="en-US" dirty="0" smtClean="0"/>
              <a:t>Forward flow agreements</a:t>
            </a:r>
          </a:p>
          <a:p>
            <a:pPr lvl="1"/>
            <a:r>
              <a:rPr lang="en-US" dirty="0" smtClean="0"/>
              <a:t>Pooled or “league” selling </a:t>
            </a:r>
          </a:p>
        </p:txBody>
      </p:sp>
    </p:spTree>
    <p:extLst>
      <p:ext uri="{BB962C8B-B14F-4D97-AF65-F5344CB8AC3E}">
        <p14:creationId xmlns:p14="http://schemas.microsoft.com/office/powerpoint/2010/main" val="3254756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600" dirty="0" smtClean="0"/>
              <a:t>Valuing the Portfolio of Debt</a:t>
            </a:r>
            <a:endParaRPr lang="en-US" sz="3600" dirty="0"/>
          </a:p>
        </p:txBody>
      </p:sp>
      <p:sp>
        <p:nvSpPr>
          <p:cNvPr id="2" name="Content Placeholder 1"/>
          <p:cNvSpPr>
            <a:spLocks noGrp="1"/>
          </p:cNvSpPr>
          <p:nvPr>
            <p:ph idx="1"/>
          </p:nvPr>
        </p:nvSpPr>
        <p:spPr/>
        <p:txBody>
          <a:bodyPr>
            <a:normAutofit fontScale="85000" lnSpcReduction="20000"/>
          </a:bodyPr>
          <a:lstStyle/>
          <a:p>
            <a:r>
              <a:rPr lang="en-US" dirty="0" smtClean="0"/>
              <a:t>Appropriate data to estimate the value</a:t>
            </a:r>
          </a:p>
          <a:p>
            <a:pPr lvl="1"/>
            <a:r>
              <a:rPr lang="en-US" dirty="0" smtClean="0"/>
              <a:t>Asset type</a:t>
            </a:r>
          </a:p>
          <a:p>
            <a:pPr lvl="1"/>
            <a:r>
              <a:rPr lang="en-US" dirty="0" smtClean="0"/>
              <a:t>Borrower type</a:t>
            </a:r>
          </a:p>
          <a:p>
            <a:r>
              <a:rPr lang="en-US" dirty="0" smtClean="0"/>
              <a:t>Characteristics of debt, including:</a:t>
            </a:r>
          </a:p>
          <a:p>
            <a:pPr lvl="1"/>
            <a:r>
              <a:rPr lang="en-US" dirty="0" smtClean="0"/>
              <a:t>Age of debt</a:t>
            </a:r>
          </a:p>
          <a:p>
            <a:pPr lvl="1"/>
            <a:r>
              <a:rPr lang="en-US" dirty="0" smtClean="0"/>
              <a:t>Account balance</a:t>
            </a:r>
          </a:p>
          <a:p>
            <a:pPr lvl="2"/>
            <a:r>
              <a:rPr lang="en-US" dirty="0" smtClean="0"/>
              <a:t>Principal</a:t>
            </a:r>
          </a:p>
          <a:p>
            <a:pPr lvl="2"/>
            <a:r>
              <a:rPr lang="en-US" dirty="0" smtClean="0"/>
              <a:t>Interest/fees</a:t>
            </a:r>
          </a:p>
          <a:p>
            <a:pPr lvl="2"/>
            <a:r>
              <a:rPr lang="en-US" dirty="0" smtClean="0"/>
              <a:t>Forgiveness</a:t>
            </a:r>
          </a:p>
          <a:p>
            <a:pPr lvl="2"/>
            <a:r>
              <a:rPr lang="en-US" dirty="0" smtClean="0"/>
              <a:t>Other</a:t>
            </a:r>
          </a:p>
          <a:p>
            <a:pPr lvl="1"/>
            <a:r>
              <a:rPr lang="en-US" dirty="0" smtClean="0"/>
              <a:t>Collection efforts thus far</a:t>
            </a:r>
          </a:p>
          <a:p>
            <a:pPr lvl="1"/>
            <a:r>
              <a:rPr lang="en-US" dirty="0" smtClean="0"/>
              <a:t>Account integrity</a:t>
            </a:r>
          </a:p>
          <a:p>
            <a:pPr lvl="2"/>
            <a:r>
              <a:rPr lang="en-US" dirty="0" smtClean="0"/>
              <a:t>Quality of documentation</a:t>
            </a:r>
          </a:p>
          <a:p>
            <a:pPr lvl="2"/>
            <a:r>
              <a:rPr lang="en-US" dirty="0" smtClean="0"/>
              <a:t>Accuracy of balances</a:t>
            </a:r>
          </a:p>
          <a:p>
            <a:pPr lvl="2"/>
            <a:r>
              <a:rPr lang="en-US" dirty="0" smtClean="0"/>
              <a:t>Detailed payment history</a:t>
            </a:r>
            <a:endParaRPr lang="en-US" dirty="0"/>
          </a:p>
          <a:p>
            <a:r>
              <a:rPr lang="en-US" dirty="0" smtClean="0"/>
              <a:t>Each buyer has their own evaluation process, and Certified Buyers can help educate Sellers on many state-specific requirements. </a:t>
            </a:r>
          </a:p>
        </p:txBody>
      </p:sp>
    </p:spTree>
    <p:extLst>
      <p:ext uri="{BB962C8B-B14F-4D97-AF65-F5344CB8AC3E}">
        <p14:creationId xmlns:p14="http://schemas.microsoft.com/office/powerpoint/2010/main" val="33598730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Preparing Your Portfolio for Sale</a:t>
            </a:r>
            <a:endParaRPr lang="en-US" dirty="0"/>
          </a:p>
        </p:txBody>
      </p:sp>
      <p:sp>
        <p:nvSpPr>
          <p:cNvPr id="2" name="Content Placeholder 1"/>
          <p:cNvSpPr>
            <a:spLocks noGrp="1"/>
          </p:cNvSpPr>
          <p:nvPr>
            <p:ph idx="1"/>
          </p:nvPr>
        </p:nvSpPr>
        <p:spPr/>
        <p:txBody>
          <a:bodyPr/>
          <a:lstStyle/>
          <a:p>
            <a:pPr lvl="1"/>
            <a:endParaRPr lang="en-US" smtClean="0"/>
          </a:p>
          <a:p>
            <a:pPr lvl="1"/>
            <a:endParaRPr lang="en-US" dirty="0" smtClean="0"/>
          </a:p>
        </p:txBody>
      </p:sp>
      <p:sp>
        <p:nvSpPr>
          <p:cNvPr id="6" name="Content Placeholder 1"/>
          <p:cNvSpPr txBox="1">
            <a:spLocks/>
          </p:cNvSpPr>
          <p:nvPr/>
        </p:nvSpPr>
        <p:spPr>
          <a:xfrm>
            <a:off x="1181818" y="2147977"/>
            <a:ext cx="10171981" cy="402898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chemeClr val="accent2"/>
              </a:buClr>
              <a:buNone/>
            </a:pPr>
            <a:r>
              <a:rPr lang="en-US" dirty="0" smtClean="0"/>
              <a:t>Selecting the accounts for sale</a:t>
            </a:r>
          </a:p>
          <a:p>
            <a:pPr lvl="1">
              <a:buClr>
                <a:schemeClr val="accent2"/>
              </a:buClr>
            </a:pPr>
            <a:r>
              <a:rPr lang="en-US" dirty="0" smtClean="0"/>
              <a:t>Bankruptcies</a:t>
            </a:r>
            <a:endParaRPr lang="en-US" dirty="0"/>
          </a:p>
          <a:p>
            <a:pPr lvl="1">
              <a:buClr>
                <a:schemeClr val="accent2"/>
              </a:buClr>
            </a:pPr>
            <a:r>
              <a:rPr lang="en-US" dirty="0" smtClean="0"/>
              <a:t>Judgments</a:t>
            </a:r>
          </a:p>
          <a:p>
            <a:pPr lvl="1">
              <a:buClr>
                <a:schemeClr val="accent2"/>
              </a:buClr>
            </a:pPr>
            <a:r>
              <a:rPr lang="en-US" dirty="0"/>
              <a:t>Accounts with good documentation</a:t>
            </a:r>
          </a:p>
          <a:p>
            <a:pPr lvl="1">
              <a:buClr>
                <a:schemeClr val="accent2"/>
              </a:buClr>
            </a:pPr>
            <a:r>
              <a:rPr lang="en-US" dirty="0"/>
              <a:t>Okay to sell deceased or bankruptcy debt, but need to identify as </a:t>
            </a:r>
            <a:r>
              <a:rPr lang="en-US" dirty="0" smtClean="0"/>
              <a:t>such</a:t>
            </a:r>
            <a:endParaRPr lang="en-US" dirty="0"/>
          </a:p>
          <a:p>
            <a:pPr lvl="1">
              <a:buClr>
                <a:schemeClr val="accent2"/>
              </a:buClr>
            </a:pPr>
            <a:r>
              <a:rPr lang="en-US" dirty="0"/>
              <a:t>What not to sell</a:t>
            </a:r>
          </a:p>
          <a:p>
            <a:pPr lvl="2">
              <a:buClr>
                <a:schemeClr val="accent2"/>
              </a:buClr>
            </a:pPr>
            <a:r>
              <a:rPr lang="en-US" dirty="0"/>
              <a:t>Accounts you have issued a 1099 on</a:t>
            </a:r>
          </a:p>
          <a:p>
            <a:pPr lvl="2">
              <a:buClr>
                <a:schemeClr val="accent2"/>
              </a:buClr>
            </a:pPr>
            <a:r>
              <a:rPr lang="en-US" dirty="0"/>
              <a:t>Disputes – need to </a:t>
            </a:r>
            <a:r>
              <a:rPr lang="en-US" dirty="0" smtClean="0"/>
              <a:t>disclose</a:t>
            </a:r>
          </a:p>
        </p:txBody>
      </p:sp>
    </p:spTree>
    <p:extLst>
      <p:ext uri="{BB962C8B-B14F-4D97-AF65-F5344CB8AC3E}">
        <p14:creationId xmlns:p14="http://schemas.microsoft.com/office/powerpoint/2010/main" val="1417070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Selecting Debt Buyers to Bid</a:t>
            </a:r>
            <a:endParaRPr lang="en-US" sz="5400" dirty="0">
              <a:solidFill>
                <a:srgbClr val="FF0000"/>
              </a:solidFill>
            </a:endParaRPr>
          </a:p>
        </p:txBody>
      </p:sp>
      <p:sp>
        <p:nvSpPr>
          <p:cNvPr id="2" name="Content Placeholder 1"/>
          <p:cNvSpPr>
            <a:spLocks noGrp="1"/>
          </p:cNvSpPr>
          <p:nvPr>
            <p:ph idx="1"/>
          </p:nvPr>
        </p:nvSpPr>
        <p:spPr/>
        <p:txBody>
          <a:bodyPr>
            <a:normAutofit/>
          </a:bodyPr>
          <a:lstStyle/>
          <a:p>
            <a:pPr>
              <a:buFont typeface="Arial" panose="020B0604020202020204" pitchFamily="34" charset="0"/>
              <a:buChar char="•"/>
            </a:pPr>
            <a:r>
              <a:rPr lang="en-US" sz="2400" dirty="0" smtClean="0"/>
              <a:t> Working with Certified </a:t>
            </a:r>
            <a:r>
              <a:rPr lang="en-US" sz="2400" dirty="0"/>
              <a:t>d</a:t>
            </a:r>
            <a:r>
              <a:rPr lang="en-US" sz="2400" dirty="0" smtClean="0"/>
              <a:t>ebt buyers to minimize risk</a:t>
            </a:r>
          </a:p>
          <a:p>
            <a:pPr>
              <a:buFont typeface="Arial" panose="020B0604020202020204" pitchFamily="34" charset="0"/>
              <a:buChar char="•"/>
            </a:pPr>
            <a:r>
              <a:rPr lang="en-US" sz="2400" dirty="0" smtClean="0"/>
              <a:t> Best practices and industry standards</a:t>
            </a:r>
          </a:p>
          <a:p>
            <a:pPr>
              <a:buFont typeface="Arial" panose="020B0604020202020204" pitchFamily="34" charset="0"/>
              <a:buChar char="•"/>
            </a:pPr>
            <a:r>
              <a:rPr lang="en-US" sz="2400" dirty="0" smtClean="0"/>
              <a:t> Size </a:t>
            </a:r>
            <a:r>
              <a:rPr lang="en-US" sz="2400" dirty="0"/>
              <a:t>and reputation of company</a:t>
            </a:r>
          </a:p>
          <a:p>
            <a:pPr>
              <a:buFont typeface="Arial" panose="020B0604020202020204" pitchFamily="34" charset="0"/>
              <a:buChar char="•"/>
            </a:pPr>
            <a:r>
              <a:rPr lang="en-US" sz="2400" dirty="0" smtClean="0"/>
              <a:t> Company’s </a:t>
            </a:r>
            <a:r>
              <a:rPr lang="en-US" sz="2400" dirty="0"/>
              <a:t>expertise in the asset type or location of the </a:t>
            </a:r>
            <a:r>
              <a:rPr lang="en-US" sz="2400" dirty="0" smtClean="0"/>
              <a:t>consumers</a:t>
            </a:r>
          </a:p>
          <a:p>
            <a:pPr marL="587693" lvl="1" indent="-285750"/>
            <a:endParaRPr lang="en-US" dirty="0" smtClean="0"/>
          </a:p>
        </p:txBody>
      </p:sp>
    </p:spTree>
    <p:extLst>
      <p:ext uri="{BB962C8B-B14F-4D97-AF65-F5344CB8AC3E}">
        <p14:creationId xmlns:p14="http://schemas.microsoft.com/office/powerpoint/2010/main" val="33001204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an RFP</a:t>
            </a:r>
            <a:endParaRPr lang="en-US" dirty="0"/>
          </a:p>
        </p:txBody>
      </p:sp>
      <p:sp>
        <p:nvSpPr>
          <p:cNvPr id="3" name="Content Placeholder 2"/>
          <p:cNvSpPr>
            <a:spLocks noGrp="1"/>
          </p:cNvSpPr>
          <p:nvPr>
            <p:ph idx="1"/>
          </p:nvPr>
        </p:nvSpPr>
        <p:spPr/>
        <p:txBody>
          <a:bodyPr/>
          <a:lstStyle/>
          <a:p>
            <a:r>
              <a:rPr lang="en-US" dirty="0"/>
              <a:t>Information that needs to be included on an RFP in order to obtain bids from potential buyers</a:t>
            </a:r>
          </a:p>
          <a:p>
            <a:pPr lvl="1"/>
            <a:r>
              <a:rPr lang="en-US" dirty="0"/>
              <a:t>Nondisclosure agreement</a:t>
            </a:r>
          </a:p>
          <a:p>
            <a:pPr lvl="1"/>
            <a:r>
              <a:rPr lang="en-US" dirty="0"/>
              <a:t>Resale, especially to state or specialty buyers</a:t>
            </a:r>
          </a:p>
          <a:p>
            <a:pPr lvl="1"/>
            <a:r>
              <a:rPr lang="en-US" dirty="0"/>
              <a:t>Bankruptcy </a:t>
            </a:r>
            <a:r>
              <a:rPr lang="en-US" dirty="0" smtClean="0"/>
              <a:t>accounts</a:t>
            </a:r>
          </a:p>
          <a:p>
            <a:pPr lvl="1"/>
            <a:r>
              <a:rPr lang="en-US" dirty="0" smtClean="0"/>
              <a:t>Formal RFI process substantiating the P&amp;P’s and validation of acceptable levels of Data Security and Compliance. </a:t>
            </a:r>
          </a:p>
          <a:p>
            <a:r>
              <a:rPr lang="en-US" dirty="0"/>
              <a:t>Importance of data security in the purchase and sale bidding process</a:t>
            </a:r>
          </a:p>
          <a:p>
            <a:pPr lvl="1"/>
            <a:endParaRPr lang="en-US" dirty="0"/>
          </a:p>
          <a:p>
            <a:endParaRPr lang="en-US" dirty="0"/>
          </a:p>
        </p:txBody>
      </p:sp>
    </p:spTree>
    <p:extLst>
      <p:ext uri="{BB962C8B-B14F-4D97-AF65-F5344CB8AC3E}">
        <p14:creationId xmlns:p14="http://schemas.microsoft.com/office/powerpoint/2010/main" val="7141474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Purchase and Sale Agreement</a:t>
            </a:r>
            <a:endParaRPr lang="en-US" sz="5400" dirty="0">
              <a:solidFill>
                <a:srgbClr val="FF0000"/>
              </a:solidFill>
            </a:endParaRPr>
          </a:p>
        </p:txBody>
      </p:sp>
      <p:sp>
        <p:nvSpPr>
          <p:cNvPr id="2" name="Content Placeholder 1"/>
          <p:cNvSpPr>
            <a:spLocks noGrp="1"/>
          </p:cNvSpPr>
          <p:nvPr>
            <p:ph idx="1"/>
          </p:nvPr>
        </p:nvSpPr>
        <p:spPr/>
        <p:txBody>
          <a:bodyPr>
            <a:normAutofit/>
          </a:bodyPr>
          <a:lstStyle/>
          <a:p>
            <a:pPr>
              <a:buFont typeface="Arial" panose="020B0604020202020204" pitchFamily="34" charset="0"/>
              <a:buChar char="•"/>
            </a:pPr>
            <a:r>
              <a:rPr lang="en-US" sz="3200" dirty="0" smtClean="0"/>
              <a:t> What </a:t>
            </a:r>
            <a:r>
              <a:rPr lang="en-US" sz="3200" dirty="0"/>
              <a:t>needs to be in a purchase/sale </a:t>
            </a:r>
            <a:r>
              <a:rPr lang="en-US" sz="3200" dirty="0" smtClean="0"/>
              <a:t>agreement</a:t>
            </a:r>
          </a:p>
          <a:p>
            <a:pPr>
              <a:buFont typeface="Arial" panose="020B0604020202020204" pitchFamily="34" charset="0"/>
              <a:buChar char="•"/>
            </a:pPr>
            <a:r>
              <a:rPr lang="en-US" sz="3200" dirty="0" smtClean="0"/>
              <a:t> Representative and Warranty Clauses</a:t>
            </a:r>
          </a:p>
          <a:p>
            <a:pPr>
              <a:buFont typeface="Arial" panose="020B0604020202020204" pitchFamily="34" charset="0"/>
              <a:buChar char="•"/>
            </a:pPr>
            <a:r>
              <a:rPr lang="en-US" sz="3200" dirty="0" smtClean="0"/>
              <a:t> Guidance on work standards</a:t>
            </a:r>
          </a:p>
          <a:p>
            <a:pPr>
              <a:buFont typeface="Arial" panose="020B0604020202020204" pitchFamily="34" charset="0"/>
              <a:buChar char="•"/>
            </a:pPr>
            <a:r>
              <a:rPr lang="en-US" sz="3200" dirty="0" smtClean="0"/>
              <a:t> Guidance on legal strategy</a:t>
            </a:r>
          </a:p>
          <a:p>
            <a:pPr>
              <a:buFont typeface="Arial" panose="020B0604020202020204" pitchFamily="34" charset="0"/>
              <a:buChar char="•"/>
            </a:pPr>
            <a:r>
              <a:rPr lang="en-US" sz="3200" dirty="0" smtClean="0"/>
              <a:t> Guidance on post-sale communication Requirements</a:t>
            </a:r>
          </a:p>
          <a:p>
            <a:pPr lvl="1"/>
            <a:r>
              <a:rPr lang="en-US" dirty="0" smtClean="0"/>
              <a:t>Correspondence Exchange</a:t>
            </a:r>
          </a:p>
          <a:p>
            <a:pPr lvl="1"/>
            <a:r>
              <a:rPr lang="en-US" dirty="0" smtClean="0"/>
              <a:t>Training Payments</a:t>
            </a:r>
          </a:p>
          <a:p>
            <a:pPr lvl="1"/>
            <a:r>
              <a:rPr lang="en-US" dirty="0" smtClean="0"/>
              <a:t>Regular Audits</a:t>
            </a:r>
            <a:endParaRPr lang="en-US" dirty="0"/>
          </a:p>
        </p:txBody>
      </p:sp>
    </p:spTree>
    <p:extLst>
      <p:ext uri="{BB962C8B-B14F-4D97-AF65-F5344CB8AC3E}">
        <p14:creationId xmlns:p14="http://schemas.microsoft.com/office/powerpoint/2010/main" val="10297678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After-Sale Communications with Purchaser</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3200" dirty="0" smtClean="0"/>
              <a:t> Direct pays</a:t>
            </a:r>
          </a:p>
          <a:p>
            <a:pPr>
              <a:buFont typeface="Arial" panose="020B0604020202020204" pitchFamily="34" charset="0"/>
              <a:buChar char="•"/>
            </a:pPr>
            <a:r>
              <a:rPr lang="en-US" sz="3200" dirty="0" smtClean="0"/>
              <a:t> Documentation</a:t>
            </a:r>
          </a:p>
          <a:p>
            <a:pPr>
              <a:buFont typeface="Arial" panose="020B0604020202020204" pitchFamily="34" charset="0"/>
              <a:buChar char="•"/>
            </a:pPr>
            <a:r>
              <a:rPr lang="en-US" sz="3200" dirty="0" smtClean="0"/>
              <a:t> Put backs</a:t>
            </a:r>
          </a:p>
          <a:p>
            <a:pPr>
              <a:buFont typeface="Arial" panose="020B0604020202020204" pitchFamily="34" charset="0"/>
              <a:buChar char="•"/>
            </a:pPr>
            <a:r>
              <a:rPr lang="en-US" sz="3200" dirty="0" smtClean="0"/>
              <a:t> Open communication is probably the most important factor in maintaining risk-averse and consumer-friendly reputation.</a:t>
            </a:r>
            <a:endParaRPr lang="en-US" sz="3200" dirty="0"/>
          </a:p>
        </p:txBody>
      </p:sp>
    </p:spTree>
    <p:extLst>
      <p:ext uri="{BB962C8B-B14F-4D97-AF65-F5344CB8AC3E}">
        <p14:creationId xmlns:p14="http://schemas.microsoft.com/office/powerpoint/2010/main" val="16303673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the CFPB/OCC has changed the process</a:t>
            </a:r>
            <a:endParaRPr lang="en-US" dirty="0"/>
          </a:p>
        </p:txBody>
      </p:sp>
      <p:sp>
        <p:nvSpPr>
          <p:cNvPr id="3" name="Content Placeholder 2"/>
          <p:cNvSpPr>
            <a:spLocks noGrp="1"/>
          </p:cNvSpPr>
          <p:nvPr>
            <p:ph idx="1"/>
          </p:nvPr>
        </p:nvSpPr>
        <p:spPr/>
        <p:txBody>
          <a:bodyPr/>
          <a:lstStyle/>
          <a:p>
            <a:r>
              <a:rPr lang="en-US" dirty="0" smtClean="0"/>
              <a:t>Minimizes reputational risk</a:t>
            </a:r>
          </a:p>
          <a:p>
            <a:r>
              <a:rPr lang="en-US" dirty="0" smtClean="0"/>
              <a:t>Vendor management</a:t>
            </a:r>
          </a:p>
          <a:p>
            <a:pPr lvl="1"/>
            <a:r>
              <a:rPr lang="en-US" dirty="0" smtClean="0"/>
              <a:t>What happens to your accounts after sale</a:t>
            </a:r>
          </a:p>
          <a:p>
            <a:pPr lvl="1"/>
            <a:r>
              <a:rPr lang="en-US" dirty="0" smtClean="0"/>
              <a:t>Resale—to Certified companies</a:t>
            </a:r>
          </a:p>
          <a:p>
            <a:pPr lvl="1"/>
            <a:r>
              <a:rPr lang="en-US" dirty="0" smtClean="0"/>
              <a:t>Insuring data security</a:t>
            </a:r>
          </a:p>
          <a:p>
            <a:pPr lvl="1"/>
            <a:r>
              <a:rPr lang="en-US" dirty="0" smtClean="0"/>
              <a:t>Post-sale support (media/direct payments/correspondence)</a:t>
            </a:r>
          </a:p>
          <a:p>
            <a:pPr lvl="1"/>
            <a:r>
              <a:rPr lang="en-US" dirty="0" smtClean="0"/>
              <a:t>Clarity, guidance and recommendations surrounding customer experience and protection.</a:t>
            </a:r>
            <a:endParaRPr lang="en-US" dirty="0"/>
          </a:p>
        </p:txBody>
      </p:sp>
    </p:spTree>
    <p:extLst>
      <p:ext uri="{BB962C8B-B14F-4D97-AF65-F5344CB8AC3E}">
        <p14:creationId xmlns:p14="http://schemas.microsoft.com/office/powerpoint/2010/main" val="1498651048"/>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706</TotalTime>
  <Words>448</Words>
  <Application>Microsoft Office PowerPoint</Application>
  <PresentationFormat>Custom</PresentationFormat>
  <Paragraphs>82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Retrospect</vt:lpstr>
      <vt:lpstr>Ensuring a Successful Sale of Performing and Nonperforming Accounts Receivables</vt:lpstr>
      <vt:lpstr>Making the Decision to Sell Your Debt</vt:lpstr>
      <vt:lpstr>Valuing the Portfolio of Debt</vt:lpstr>
      <vt:lpstr>Preparing Your Portfolio for Sale</vt:lpstr>
      <vt:lpstr>Selecting Debt Buyers to Bid</vt:lpstr>
      <vt:lpstr>Creating an RFP</vt:lpstr>
      <vt:lpstr>Purchase and Sale Agreement</vt:lpstr>
      <vt:lpstr>After-Sale Communications with Purchaser</vt:lpstr>
      <vt:lpstr>How the CFPB/OCC has changed the process</vt:lpstr>
      <vt:lpstr>Interactive Q&amp;A Discussion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on Debt Buying: Selling in Today’s Environment</dc:title>
  <dc:creator>Maryanne Kelly</dc:creator>
  <cp:lastModifiedBy>Art Sookazian</cp:lastModifiedBy>
  <cp:revision>20</cp:revision>
  <cp:lastPrinted>2016-01-13T20:37:55Z</cp:lastPrinted>
  <dcterms:created xsi:type="dcterms:W3CDTF">2016-01-13T20:37:38Z</dcterms:created>
  <dcterms:modified xsi:type="dcterms:W3CDTF">2017-03-02T15:47:57Z</dcterms:modified>
</cp:coreProperties>
</file>